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90" r:id="rId3"/>
    <p:sldId id="318" r:id="rId4"/>
    <p:sldId id="291" r:id="rId5"/>
    <p:sldId id="300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279" r:id="rId24"/>
  </p:sldIdLst>
  <p:sldSz cx="9144000" cy="5143500" type="screen16x9"/>
  <p:notesSz cx="6858000" cy="9144000"/>
  <p:embeddedFontLst>
    <p:embeddedFont>
      <p:font typeface="Roboto" panose="020B0604020202020204" charset="0"/>
      <p:regular r:id="rId26"/>
      <p:bold r:id="rId27"/>
      <p:italic r:id="rId28"/>
      <p:boldItalic r:id="rId29"/>
    </p:embeddedFont>
    <p:embeddedFont>
      <p:font typeface="Dosis" panose="020B0604020202020204" charset="0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4AB393-E513-4BFF-AE83-0CFA9583AAE6}">
  <a:tblStyle styleId="{D44AB393-E513-4BFF-AE83-0CFA9583AAE6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9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95289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4011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0618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32429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6368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8692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5638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2822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7847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6956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19009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6437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93171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3017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8882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45768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0428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4201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51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9516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3977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1004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7464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8736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0" t="0" r="0" b="0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Shape 4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2400" b="0"/>
            </a:lvl1pPr>
            <a:lvl2pPr lvl="1">
              <a:spcBef>
                <a:spcPts val="0"/>
              </a:spcBef>
              <a:buSzPct val="100000"/>
              <a:defRPr sz="2400" b="0"/>
            </a:lvl2pPr>
            <a:lvl3pPr lvl="2">
              <a:spcBef>
                <a:spcPts val="0"/>
              </a:spcBef>
              <a:buSzPct val="100000"/>
              <a:defRPr sz="2400" b="0"/>
            </a:lvl3pPr>
            <a:lvl4pPr lvl="3">
              <a:spcBef>
                <a:spcPts val="0"/>
              </a:spcBef>
              <a:buSzPct val="100000"/>
              <a:defRPr sz="2400" b="0"/>
            </a:lvl4pPr>
            <a:lvl5pPr lvl="4">
              <a:spcBef>
                <a:spcPts val="0"/>
              </a:spcBef>
              <a:buSzPct val="100000"/>
              <a:defRPr sz="2400" b="0"/>
            </a:lvl5pPr>
            <a:lvl6pPr lvl="5">
              <a:spcBef>
                <a:spcPts val="0"/>
              </a:spcBef>
              <a:buSzPct val="100000"/>
              <a:defRPr sz="2400" b="0"/>
            </a:lvl6pPr>
            <a:lvl7pPr lvl="6">
              <a:spcBef>
                <a:spcPts val="0"/>
              </a:spcBef>
              <a:buSzPct val="100000"/>
              <a:defRPr sz="2400" b="0"/>
            </a:lvl7pPr>
            <a:lvl8pPr lvl="7">
              <a:spcBef>
                <a:spcPts val="0"/>
              </a:spcBef>
              <a:buSzPct val="100000"/>
              <a:defRPr sz="2400" b="0"/>
            </a:lvl8pPr>
            <a:lvl9pPr lvl="8">
              <a:spcBef>
                <a:spcPts val="0"/>
              </a:spcBef>
              <a:buSzPct val="100000"/>
              <a:defRPr sz="2400" b="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lang="en"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8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gif"/><Relationship Id="rId4" Type="http://schemas.openxmlformats.org/officeDocument/2006/relationships/image" Target="../media/image19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 dirty="0" smtClean="0"/>
              <a:t>UPRAVLJA</a:t>
            </a:r>
            <a:r>
              <a:rPr lang="sr-Latn-RS" sz="4000" smtClean="0"/>
              <a:t>ČKI ALGORITIMI U REALNOM VREMENU</a:t>
            </a:r>
            <a:r>
              <a:rPr lang="sr-Latn-RS" sz="4000" dirty="0" smtClean="0"/>
              <a:t/>
            </a:r>
            <a:br>
              <a:rPr lang="sr-Latn-RS" sz="4000" dirty="0" smtClean="0"/>
            </a:br>
            <a:r>
              <a:rPr lang="sr-Latn-RS" sz="2800" dirty="0" smtClean="0"/>
              <a:t>Deljene promenljive i njihovi mehanizmi</a:t>
            </a:r>
            <a:endParaRPr lang="en" sz="2800" dirty="0"/>
          </a:p>
        </p:txBody>
      </p:sp>
      <p:pic>
        <p:nvPicPr>
          <p:cNvPr id="4" name="Picture 2" descr="D:\ZA FAKS Danka\GRID_logo (2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835" y="323217"/>
            <a:ext cx="1166177" cy="127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10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437" y="1330949"/>
            <a:ext cx="780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NI </a:t>
            </a:r>
            <a:r>
              <a:rPr lang="en-US" dirty="0"/>
              <a:t>Publish and Subscribe Protocol (NI-PSP) </a:t>
            </a:r>
            <a:r>
              <a:rPr lang="sr-Latn-RS" dirty="0" smtClean="0"/>
              <a:t>je mrežni protokol koji je optimizovan za transport deljenih mrežnih promenljivih</a:t>
            </a:r>
            <a:r>
              <a:rPr lang="en-US" dirty="0" smtClean="0"/>
              <a:t>.</a:t>
            </a:r>
            <a:endParaRPr lang="sr-Latn-RS" dirty="0" smtClean="0"/>
          </a:p>
          <a:p>
            <a:endParaRPr lang="sr-Latn-RS" dirty="0" smtClean="0"/>
          </a:p>
        </p:txBody>
      </p:sp>
      <p:pic>
        <p:nvPicPr>
          <p:cNvPr id="6146" name="Picture 2" descr="http://www.ni.com/cms/images/devzone/tut/PSPStack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912" y="2353807"/>
            <a:ext cx="1838325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98289" y="3361825"/>
            <a:ext cx="2961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Stek deljene mrežne promenljive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1201479" y="3916377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333333"/>
                </a:solidFill>
                <a:latin typeface="Arial" panose="020B0604020202020204" pitchFamily="34" charset="0"/>
              </a:rPr>
              <a:t>LogosXT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je sloj steka koji je odgovoran za optimizaciju protoka deljene promenljive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97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11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10510" y="3191953"/>
            <a:ext cx="792422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Dužina trajanja petlje i veličina buffer-a su dobijeni eksperimentalnim slanjem paketa različitih veličina i u različitim vremenskim intervalima da bi se optimizovao protok podataka. Algoritam radi na sledeći način: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Ako se buffer za slanje napuni do punog kapaciteta (8KB) pre nego što istekne tajmer od 10ms, tada se podaci automatski odmah šalju TCP-u u istoj niti koja je pokrenula pisanje. U slučaju deljene promenljive ova nit je SVE nit.</a:t>
            </a:r>
            <a:endParaRPr lang="sr-Latn-R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Ako prođe 10ms, a da se buffer ne napuni u potpunosti sa podacima, podaci će biti prosleđeni korišćenjem niti vremenske petlje. 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pic>
        <p:nvPicPr>
          <p:cNvPr id="9218" name="Picture 2" descr="http://www.ni.com/cms/images/devzone/tut/XTActo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063" y="1086225"/>
            <a:ext cx="3049208" cy="210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876261" y="2026450"/>
            <a:ext cx="21932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Princip rada</a:t>
            </a:r>
            <a:r>
              <a:rPr lang="sr-Latn-RS" b="1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LogosXT-a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957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12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http://www.ni.com/cms/images/devzone/tut/a/e37a8d1a8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86" y="1289092"/>
            <a:ext cx="4208355" cy="339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07026" y="1289092"/>
            <a:ext cx="37779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SVE i promene vrednosti deljene mrežne promenljive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5369522" y="3451343"/>
            <a:ext cx="3186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1200" dirty="0" smtClean="0">
                <a:solidFill>
                  <a:srgbClr val="333333"/>
                </a:solidFill>
                <a:latin typeface="Arial" panose="020B0604020202020204" pitchFamily="34" charset="0"/>
              </a:rPr>
              <a:t>Deljena mrežna promenljiva se mora deploy-ovati na SVE (mehanizam deljene promenljive) koji čuva vrednosti deljene promnljive na mreži.</a:t>
            </a:r>
          </a:p>
        </p:txBody>
      </p:sp>
    </p:spTree>
    <p:extLst>
      <p:ext uri="{BB962C8B-B14F-4D97-AF65-F5344CB8AC3E}">
        <p14:creationId xmlns:p14="http://schemas.microsoft.com/office/powerpoint/2010/main" val="4800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13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30039" y="1200763"/>
            <a:ext cx="4874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Network-Published Variables and LabVIEW Real-Time</a:t>
            </a:r>
            <a:endParaRPr lang="sr-Latn-RS" dirty="0"/>
          </a:p>
        </p:txBody>
      </p:sp>
      <p:pic>
        <p:nvPicPr>
          <p:cNvPr id="11266" name="Picture 2" descr="http://www.ni.com/cms/images/devzone/tut/a/e37a8d1a8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538" y="1995132"/>
            <a:ext cx="50292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417308" y="402663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Latn-RS" b="1" dirty="0">
                <a:solidFill>
                  <a:srgbClr val="333333"/>
                </a:solidFill>
                <a:latin typeface="Arial" panose="020B0604020202020204" pitchFamily="34" charset="0"/>
              </a:rPr>
              <a:t>Real-Time FIFO-Enabled Network-Published Variable</a:t>
            </a:r>
            <a:endParaRPr lang="sr-Latn-R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894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ni.com/cms/images/devzone/tut/NewSVBuffering1011200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197" y="1205423"/>
            <a:ext cx="3248300" cy="193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14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17527" y="3224445"/>
            <a:ext cx="798209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Shared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Variable Engine (SVE) 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na slici iznad je buffer na serverskoj strani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Ovaj buffer se koristi samo u slučaju da se protokol nižeg nivo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a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 mora kontrolisati po pitanju protoka.</a:t>
            </a:r>
          </a:p>
          <a:p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Ovo se dešava samo u dva slučaja: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Ako se podaci upisuju u jednu ili više deljenih promenljvih brže nego što klijent može da detektuje da se 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dešavaju 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takve promene</a:t>
            </a:r>
            <a:r>
              <a:rPr lang="en-US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  <a:endParaRPr lang="sr-Latn-R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Ako </a:t>
            </a:r>
            <a:r>
              <a:rPr lang="sr-Latn-RS" dirty="0">
                <a:solidFill>
                  <a:srgbClr val="333333"/>
                </a:solidFill>
                <a:latin typeface="Arial" panose="020B0604020202020204" pitchFamily="34" charset="0"/>
              </a:rPr>
              <a:t>se podaci upisuju u jednu ili više deljenih promenljvih brže 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nego što drajver jezgra (kernela) može proslediti te podatke fizičkom sloju (najčešće eternetu).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3604" y="1469086"/>
            <a:ext cx="1736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>
                <a:solidFill>
                  <a:srgbClr val="333333"/>
                </a:solidFill>
                <a:latin typeface="Arial" panose="020B0604020202020204" pitchFamily="34" charset="0"/>
              </a:rPr>
              <a:t>Network Buffering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053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15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http://www.ni.com/cms/images/devzone/tut/a/e37a8d1a80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669" y="1127475"/>
            <a:ext cx="6182826" cy="311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16121" y="4349790"/>
            <a:ext cx="3565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3333"/>
                </a:solidFill>
                <a:latin typeface="Arial" panose="020B0604020202020204" pitchFamily="34" charset="0"/>
              </a:rPr>
              <a:t>Network Buffering and Real-Time FIFOs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04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16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75519" y="3603241"/>
            <a:ext cx="144783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/>
              <a:t>Buffer Lifetime</a:t>
            </a:r>
            <a:endParaRPr lang="sr-Latn-RS" dirty="0"/>
          </a:p>
          <a:p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pic>
        <p:nvPicPr>
          <p:cNvPr id="14338" name="Picture 2" descr="http://www.ni.com/cms/images/devzone/tut/a/e37a8d1a80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21" y="1370740"/>
            <a:ext cx="577215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16121" y="4000394"/>
            <a:ext cx="811861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LabVIEW 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kreira mrežne i real-time FIFO buffere pri inicijalnom čitanju i pisanju, u zavisnosti od lokacije buffer-a.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Serverski buffer se kreira kada prvi pisač upiše vrednost u deljenu promenljivu.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Klijentski buffer se kreira kada se komunikacija (subscripition) uspostavi. 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811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17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6121" y="1265214"/>
            <a:ext cx="18277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Programski pristup</a:t>
            </a:r>
            <a:endParaRPr lang="sr-Latn-RS" dirty="0"/>
          </a:p>
        </p:txBody>
      </p:sp>
      <p:pic>
        <p:nvPicPr>
          <p:cNvPr id="15362" name="Picture 2" descr="http://www.ni.com/cms/images/devzone/tut/varprogreadwriteexampl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05" y="1707939"/>
            <a:ext cx="701992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59708" y="3987686"/>
            <a:ext cx="767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Korišćenje programskog </a:t>
            </a:r>
            <a:r>
              <a:rPr lang="en-U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API</a:t>
            </a:r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-ja</a:t>
            </a:r>
            <a:r>
              <a:rPr lang="en-U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Deljenih promenljivih za čitanje i pisanje Deljenih promenljvih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4548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SVE kao OPC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18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5638" y="1308613"/>
            <a:ext cx="788584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dirty="0" smtClean="0"/>
              <a:t>SVE u novijim verzijama LabView-a može da funkcioniše kao OPC server na Windows mašinama. Svaki OPC klijent može da čita i piše iz deljenih promenljivih koje se čuvaju (host-uju) na Windows mašini. Kada se instalira </a:t>
            </a:r>
            <a:r>
              <a:rPr lang="en-US" dirty="0"/>
              <a:t>LabVIEW DSC </a:t>
            </a:r>
            <a:r>
              <a:rPr lang="en-US" dirty="0" err="1" smtClean="0"/>
              <a:t>Modul</a:t>
            </a:r>
            <a:r>
              <a:rPr lang="sr-Latn-RS" dirty="0" smtClean="0"/>
              <a:t> na </a:t>
            </a:r>
            <a:r>
              <a:rPr lang="en-US" dirty="0" smtClean="0"/>
              <a:t>Windows ma</a:t>
            </a:r>
            <a:r>
              <a:rPr lang="sr-Latn-RS" dirty="0" smtClean="0"/>
              <a:t>šini</a:t>
            </a:r>
            <a:r>
              <a:rPr lang="en-US" dirty="0" smtClean="0"/>
              <a:t>, </a:t>
            </a:r>
            <a:r>
              <a:rPr lang="en-US" dirty="0"/>
              <a:t>SVE </a:t>
            </a:r>
            <a:r>
              <a:rPr lang="sr-Latn-RS" dirty="0" smtClean="0"/>
              <a:t>može da radi i kao OPC klijent. Možete vezati deljene promenljive koje Windows mašina čuva na OPC podatke preko DSC-a.</a:t>
            </a:r>
          </a:p>
        </p:txBody>
      </p:sp>
      <p:pic>
        <p:nvPicPr>
          <p:cNvPr id="16388" name="Picture 4" descr="http://www.ni.com/cms/images/devzone/tut/a/e37a8d1a83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782" y="2659302"/>
            <a:ext cx="4745741" cy="194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07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Single-Process Shared Variables vs. </a:t>
            </a:r>
            <a:r>
              <a:rPr lang="en-US" dirty="0" smtClean="0"/>
              <a:t>LabVIEW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 </a:t>
            </a:r>
            <a:r>
              <a:rPr lang="en-US" dirty="0"/>
              <a:t>Global Variables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19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5638" y="1308613"/>
            <a:ext cx="78858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dirty="0" smtClean="0"/>
              <a:t>Jednoprocesna deljena promenljiva je najsličnija globalnoj promenljivoj u </a:t>
            </a:r>
            <a:r>
              <a:rPr lang="sr-Latn-RS" dirty="0" smtClean="0"/>
              <a:t>LabView-u</a:t>
            </a:r>
            <a:r>
              <a:rPr lang="sr-Latn-RS" dirty="0" smtClean="0"/>
              <a:t>. Implementacija im je gotovo ista, s tim da </a:t>
            </a:r>
            <a:r>
              <a:rPr lang="sr-Latn-RS" dirty="0" smtClean="0"/>
              <a:t>jednoprocesna </a:t>
            </a:r>
            <a:r>
              <a:rPr lang="sr-Latn-RS" dirty="0" smtClean="0"/>
              <a:t>promenljiva ima dodatu funkcionalnost za vremenske odbirke (time stamps).</a:t>
            </a:r>
            <a:endParaRPr lang="sr-Latn-RS" dirty="0"/>
          </a:p>
        </p:txBody>
      </p:sp>
      <p:pic>
        <p:nvPicPr>
          <p:cNvPr id="17412" name="Picture 4" descr="http://www.ni.com/cms/images/devzone/tut/a/e37a8d1a83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28" y="2418670"/>
            <a:ext cx="562927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8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Pravljenje promenljive u projektu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i.com/cms/images/devzone/tut/a/e37a8d1a79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655" y="1359079"/>
            <a:ext cx="22288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873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Single-Process Shared Variables vs.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Real-Time </a:t>
            </a:r>
            <a:r>
              <a:rPr lang="en-US" dirty="0"/>
              <a:t>FIFOs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5638" y="1308613"/>
            <a:ext cx="78858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Korišćenje SP SV je sporije nego koriščenje RT FIFO-a </a:t>
            </a:r>
            <a:endParaRPr lang="sr-Latn-RS" dirty="0"/>
          </a:p>
        </p:txBody>
      </p:sp>
      <p:pic>
        <p:nvPicPr>
          <p:cNvPr id="19458" name="Picture 2" descr="http://www.ni.com/cms/images/devzone/tut/a/e37a8d1a84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34" y="1962859"/>
            <a:ext cx="3614224" cy="290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http://www.ni.com/cms/images/devzone/tut/a/e37a8d1a84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460" y="2167455"/>
            <a:ext cx="3186446" cy="262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27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Network-Published Shared Variables vs.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Real-Time </a:t>
            </a:r>
            <a:r>
              <a:rPr lang="en-US" dirty="0"/>
              <a:t>FIFOs and TCP/IP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21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15638" y="1308613"/>
            <a:ext cx="78858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Network-Published Shared Variable vs. Real-Time FIFO and TCP VI Performance (PXI)</a:t>
            </a:r>
            <a:endParaRPr lang="sr-Latn-RS" dirty="0"/>
          </a:p>
        </p:txBody>
      </p:sp>
      <p:pic>
        <p:nvPicPr>
          <p:cNvPr id="20482" name="Picture 2" descr="http://www.ni.com/cms/images/devzone/tut/a/e37a8d1a84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48" y="1903053"/>
            <a:ext cx="3635638" cy="261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 descr="http://www.ni.com/cms/images/devzone/tut/a/e37a8d1a84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748" y="2074536"/>
            <a:ext cx="4596892" cy="218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7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n-US" dirty="0"/>
              <a:t>Network-Published Shared Variables vs.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en-US" dirty="0" smtClean="0"/>
              <a:t>Real-Time </a:t>
            </a:r>
            <a:r>
              <a:rPr lang="en-US" dirty="0"/>
              <a:t>FIFOs and TCP/IP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22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1254" y="1265941"/>
            <a:ext cx="78858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Rezultati pokazuju da je je protok mrežne deljene promenljive blizu onog kada se koristi TCP protokol, kao i da su oba prilično konstantna duž eksperimenta u kome su slati paketi srednjih do velikih količina. </a:t>
            </a:r>
            <a:endParaRPr lang="sr-Latn-RS" dirty="0"/>
          </a:p>
        </p:txBody>
      </p:sp>
      <p:pic>
        <p:nvPicPr>
          <p:cNvPr id="21506" name="Picture 2" descr="http://www.ni.com/cms/images/devzone/tut/VariableThroughputOnPX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259" y="2072534"/>
            <a:ext cx="4600575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4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23</a:t>
            </a:fld>
            <a:endParaRPr lang="en"/>
          </a:p>
        </p:txBody>
      </p:sp>
      <p:sp>
        <p:nvSpPr>
          <p:cNvPr id="306" name="Shape 306"/>
          <p:cNvSpPr txBox="1">
            <a:spLocks noGrp="1"/>
          </p:cNvSpPr>
          <p:nvPr>
            <p:ph type="ctrTitle" idx="4294967295"/>
          </p:nvPr>
        </p:nvSpPr>
        <p:spPr>
          <a:xfrm>
            <a:off x="1033300" y="1583350"/>
            <a:ext cx="6672600" cy="11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-Latn-RS" sz="6000" dirty="0" smtClean="0">
                <a:solidFill>
                  <a:srgbClr val="FF8700"/>
                </a:solidFill>
              </a:rPr>
              <a:t>HVALA NA PAŽNJI</a:t>
            </a:r>
            <a:r>
              <a:rPr lang="en" sz="6000" dirty="0" smtClean="0">
                <a:solidFill>
                  <a:srgbClr val="FF8700"/>
                </a:solidFill>
              </a:rPr>
              <a:t>!</a:t>
            </a:r>
            <a:endParaRPr lang="en" sz="6000" dirty="0">
              <a:solidFill>
                <a:srgbClr val="FF8700"/>
              </a:solidFill>
            </a:endParaRPr>
          </a:p>
        </p:txBody>
      </p:sp>
      <p:sp>
        <p:nvSpPr>
          <p:cNvPr id="307" name="Shape 307"/>
          <p:cNvSpPr txBox="1">
            <a:spLocks noGrp="1"/>
          </p:cNvSpPr>
          <p:nvPr>
            <p:ph type="subTitle" idx="4294967295"/>
          </p:nvPr>
        </p:nvSpPr>
        <p:spPr>
          <a:xfrm>
            <a:off x="1033300" y="2630575"/>
            <a:ext cx="7185000" cy="1159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r-Latn-RS" sz="2400" b="1" dirty="0" smtClean="0">
                <a:solidFill>
                  <a:srgbClr val="FFFFFF"/>
                </a:solidFill>
              </a:rPr>
              <a:t>Pitanja</a:t>
            </a:r>
            <a:r>
              <a:rPr lang="en" sz="2400" b="1" dirty="0" smtClean="0">
                <a:solidFill>
                  <a:srgbClr val="FFFFFF"/>
                </a:solidFill>
              </a:rPr>
              <a:t>?</a:t>
            </a:r>
            <a:endParaRPr lang="en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Referenca promenljive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3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ni.com/cms/images/devzone/tut/a/e37a8d1a79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824" y="1346307"/>
            <a:ext cx="4848225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4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Apsolutni ili target relativni čvor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4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89408" y="1505667"/>
            <a:ext cx="79545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Apsolutni čvor deljenih promenljivih se vezuje na deljene promenljive na targetu (na hardverskoj platformi) na kojoj je kreirana promenljiva</a:t>
            </a: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 smtClean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Target relativni čvor deljene promenljive se vezuje na deljenu promenljivu koja je na targetu na kome se izvršava VI koji sadrži taj čvor.</a:t>
            </a:r>
          </a:p>
        </p:txBody>
      </p:sp>
    </p:spTree>
    <p:extLst>
      <p:ext uri="{BB962C8B-B14F-4D97-AF65-F5344CB8AC3E}">
        <p14:creationId xmlns:p14="http://schemas.microsoft.com/office/powerpoint/2010/main" val="335773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Single process (jednoprocesna)</a:t>
            </a:r>
            <a:br>
              <a:rPr lang="sr-Latn-RS" dirty="0" smtClean="0"/>
            </a:br>
            <a:r>
              <a:rPr lang="sr-Latn-RS" dirty="0" smtClean="0"/>
              <a:t>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5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ni.com/cms/images/devzone/tut/a/e37a8d1a79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47" y="1265065"/>
            <a:ext cx="44386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3093" y="4263554"/>
            <a:ext cx="39934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>
                <a:solidFill>
                  <a:srgbClr val="333333"/>
                </a:solidFill>
                <a:latin typeface="Arial" panose="020B0604020202020204" pitchFamily="34" charset="0"/>
              </a:rPr>
              <a:t>Real-Time FIFO-Enabled </a:t>
            </a:r>
            <a:r>
              <a:rPr lang="sr-Latn-RS" b="1" dirty="0" smtClean="0">
                <a:solidFill>
                  <a:srgbClr val="333333"/>
                </a:solidFill>
                <a:latin typeface="Arial" panose="020B0604020202020204" pitchFamily="34" charset="0"/>
              </a:rPr>
              <a:t>Deljene promenljive</a:t>
            </a:r>
            <a:endParaRPr lang="sr-Latn-RS" dirty="0"/>
          </a:p>
        </p:txBody>
      </p:sp>
      <p:sp>
        <p:nvSpPr>
          <p:cNvPr id="6" name="Rectangle 5"/>
          <p:cNvSpPr/>
          <p:nvPr/>
        </p:nvSpPr>
        <p:spPr>
          <a:xfrm>
            <a:off x="4283569" y="293119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Osnovna prednost jednoprocesne deljene promenljive u odnosu na klasične globalne promenljive je u tome da se ona veoma lako može pretvoriti u mrežnu deljenu promenljivu kojoj bilo koji čvor deljenih promenljivih u mreži (skup svih hardverskih platformi koje su integrisane u projekat i mrežu) može pristupiti.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444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Single process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6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399" y="3775418"/>
            <a:ext cx="35237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b="1" dirty="0" smtClean="0"/>
              <a:t>Više pisača i čitača dele jedan </a:t>
            </a:r>
            <a:r>
              <a:rPr lang="en-US" b="1" dirty="0" smtClean="0"/>
              <a:t>FIFO</a:t>
            </a:r>
            <a:r>
              <a:rPr lang="sr-Latn-RS" b="1" dirty="0" smtClean="0"/>
              <a:t> red</a:t>
            </a:r>
            <a:endParaRPr lang="sr-Latn-RS" dirty="0"/>
          </a:p>
        </p:txBody>
      </p:sp>
      <p:pic>
        <p:nvPicPr>
          <p:cNvPr id="4098" name="Picture 2" descr="http://www.ni.com/cms/images/devzone/tut/a/e37a8d1a79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399" y="1319953"/>
            <a:ext cx="443865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77206" y="4221442"/>
            <a:ext cx="7806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solidFill>
                  <a:srgbClr val="333333"/>
                </a:solidFill>
                <a:latin typeface="Arial" panose="020B0604020202020204" pitchFamily="34" charset="0"/>
              </a:rPr>
              <a:t>Treba izbegavati korišćenje višestrukih pisača i čitača jednoprocesne deljene promenljive u vremenski kritičnim petljama, jer oni isključuju (blokiraju) jedni druge.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924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Single process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7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7206" y="3390157"/>
            <a:ext cx="64492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Last Read Behavior and the </a:t>
            </a:r>
            <a:r>
              <a:rPr lang="en-US" b="1" dirty="0" err="1"/>
              <a:t>Multielement</a:t>
            </a:r>
            <a:r>
              <a:rPr lang="en-US" b="1" dirty="0"/>
              <a:t> Real-Time FIFO Shared Variable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677206" y="4063312"/>
            <a:ext cx="7806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Ako se uključi opcija Real-Time FIFO mogu se izabrati jedan od dva tipa </a:t>
            </a:r>
            <a:r>
              <a:rPr lang="sr-Latn-RS" dirty="0"/>
              <a:t>FIFO promenljivih (buffera): </a:t>
            </a:r>
            <a:r>
              <a:rPr lang="sr-Latn-RS" dirty="0" smtClean="0"/>
              <a:t>jednoelementni i multielementni buffer. </a:t>
            </a:r>
            <a:r>
              <a:rPr lang="en-US" dirty="0" smtClean="0"/>
              <a:t> </a:t>
            </a:r>
            <a:endParaRPr lang="sr-Latn-RS" dirty="0"/>
          </a:p>
        </p:txBody>
      </p:sp>
      <p:pic>
        <p:nvPicPr>
          <p:cNvPr id="5122" name="Picture 2" descr="http://www.ni.com/cms/images/devzone/tut/a/e37a8d1a8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865" y="1330181"/>
            <a:ext cx="5297687" cy="2011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5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Single process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8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1061" y="1652308"/>
            <a:ext cx="7806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/>
              <a:t>Razlike između jednoelementnog </a:t>
            </a:r>
            <a:r>
              <a:rPr lang="en-US" dirty="0" smtClean="0"/>
              <a:t>and </a:t>
            </a:r>
            <a:r>
              <a:rPr lang="sr-Latn-RS" dirty="0" smtClean="0"/>
              <a:t>multielementnog</a:t>
            </a:r>
            <a:r>
              <a:rPr lang="en-US" dirty="0" smtClean="0"/>
              <a:t> buffer</a:t>
            </a:r>
            <a:r>
              <a:rPr lang="sr-Latn-RS" dirty="0" smtClean="0"/>
              <a:t>-a</a:t>
            </a:r>
          </a:p>
          <a:p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Jednoelementni FIFO buffer ne daje upozorenje o overflow-u ili underflow-u. </a:t>
            </a:r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Kada više čitača čita vrednost iz praznog buffer-a onda se razlikuju povratne informacije koje se dobijaju ako se koristi jednoelementni ili </a:t>
            </a:r>
            <a:r>
              <a:rPr lang="sr-Latn-RS" dirty="0" smtClean="0"/>
              <a:t>multieelementni </a:t>
            </a:r>
            <a:r>
              <a:rPr lang="sr-Latn-RS" dirty="0" smtClean="0"/>
              <a:t>buffer</a:t>
            </a:r>
            <a:r>
              <a:rPr lang="sr-Latn-R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Višestruki čitači jednoelementnog buffer-a dobijaju uvek istu vrednost, koji im FIFO buffer šalje, sve dok pisač ne upiše novu vrednost</a:t>
            </a:r>
            <a:r>
              <a:rPr lang="sr-Latn-R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Višestruki čitači praznog višeelementnog FIFO-a dobijaju ili poslednju vrednost koja se nalazila u buffer-u ili podrazumevanu vrednost za taj tip podataka, ako još uvek nisu čitali iz tog buffer-a</a:t>
            </a:r>
            <a:r>
              <a:rPr lang="en-US" dirty="0" smtClean="0"/>
              <a:t>. </a:t>
            </a:r>
            <a:endParaRPr lang="sr-Latn-RS" dirty="0" smtClean="0"/>
          </a:p>
          <a:p>
            <a:r>
              <a:rPr lang="en-US" dirty="0"/>
              <a:t> 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66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sr-Latn-RS" dirty="0" smtClean="0"/>
              <a:t>Mrežna deljena promenljiva</a:t>
            </a:r>
            <a:endParaRPr lang="en" dirty="0"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9</a:t>
            </a:fld>
            <a:endParaRPr lang="en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0049" y="347671"/>
            <a:ext cx="2514687" cy="7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51061" y="1652308"/>
            <a:ext cx="78067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Mrežne deljene promenljive omogućavaju čitanje i pisanje iz svih čvorova mrežnih promenljivih definisanih na celoj Ethernet mreži</a:t>
            </a:r>
            <a:r>
              <a:rPr lang="sr-Latn-R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Mehanizam distribucije promenljivih putem mrežnih protokola je pod ingerencijom deljene mrežne promenljive</a:t>
            </a:r>
            <a:r>
              <a:rPr lang="sr-Latn-R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 smtClean="0"/>
              <a:t>Interna implementacija deljene mrežne promenljive je dosta složenija od jednoprocesne deljene promenljive.</a:t>
            </a:r>
          </a:p>
        </p:txBody>
      </p:sp>
    </p:spTree>
    <p:extLst>
      <p:ext uri="{BB962C8B-B14F-4D97-AF65-F5344CB8AC3E}">
        <p14:creationId xmlns:p14="http://schemas.microsoft.com/office/powerpoint/2010/main" val="13694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3037</TotalTime>
  <Words>835</Words>
  <Application>Microsoft Office PowerPoint</Application>
  <PresentationFormat>On-screen Show (16:9)</PresentationFormat>
  <Paragraphs>104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Roboto</vt:lpstr>
      <vt:lpstr>Dosis</vt:lpstr>
      <vt:lpstr>Arial</vt:lpstr>
      <vt:lpstr>William template</vt:lpstr>
      <vt:lpstr>UPRAVLJAČKI ALGORITIMI U REALNOM VREMENU Deljene promenljive i njihovi mehanizmi</vt:lpstr>
      <vt:lpstr>Pravljenje promenljive u projektu</vt:lpstr>
      <vt:lpstr>Referenca promenljive</vt:lpstr>
      <vt:lpstr>Apsolutni ili target relativni čvor</vt:lpstr>
      <vt:lpstr>Single process (jednoprocesna)  deljena promenljiva</vt:lpstr>
      <vt:lpstr>Single process deljena promenljiva</vt:lpstr>
      <vt:lpstr>Single process deljena promenljiva</vt:lpstr>
      <vt:lpstr>Single process deljena promenljiva</vt:lpstr>
      <vt:lpstr>Mrežna deljena promenljiva</vt:lpstr>
      <vt:lpstr>Mrežna deljena promenljiva</vt:lpstr>
      <vt:lpstr>Mrežna deljena promenljiva</vt:lpstr>
      <vt:lpstr>Mrežna deljena promenljiva</vt:lpstr>
      <vt:lpstr>Mrežna deljena promenljiva</vt:lpstr>
      <vt:lpstr>Mrežna deljena promenljiva</vt:lpstr>
      <vt:lpstr>Mrežna deljena promenljiva</vt:lpstr>
      <vt:lpstr>Mrežna deljena promenljiva</vt:lpstr>
      <vt:lpstr>Mrežna deljena promenljiva</vt:lpstr>
      <vt:lpstr>SVE kao OPC</vt:lpstr>
      <vt:lpstr>Single-Process Shared Variables vs. LabVIEW  Global Variables</vt:lpstr>
      <vt:lpstr>Single-Process Shared Variables vs.  Real-Time FIFOs</vt:lpstr>
      <vt:lpstr>Network-Published Shared Variables vs.  Real-Time FIFOs and TCP/IP</vt:lpstr>
      <vt:lpstr>Network-Published Shared Variables vs.  Real-Time FIFOs and TCP/IP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UPRAVLJAČKI ALGORITMI U REALNOM VREMENU Profesor: Boris Jakovljević Asistent: Stefana Jocić</dc:title>
  <cp:lastModifiedBy>Boris</cp:lastModifiedBy>
  <cp:revision>148</cp:revision>
  <cp:lastPrinted>2016-11-07T10:43:49Z</cp:lastPrinted>
  <dcterms:modified xsi:type="dcterms:W3CDTF">2017-11-03T08:23:07Z</dcterms:modified>
</cp:coreProperties>
</file>