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311" r:id="rId5"/>
    <p:sldId id="312" r:id="rId6"/>
    <p:sldId id="259" r:id="rId7"/>
    <p:sldId id="303" r:id="rId8"/>
    <p:sldId id="302" r:id="rId9"/>
    <p:sldId id="309" r:id="rId10"/>
    <p:sldId id="304" r:id="rId11"/>
    <p:sldId id="318" r:id="rId12"/>
    <p:sldId id="305" r:id="rId13"/>
    <p:sldId id="310" r:id="rId14"/>
    <p:sldId id="306" r:id="rId15"/>
    <p:sldId id="308" r:id="rId16"/>
    <p:sldId id="313" r:id="rId17"/>
    <p:sldId id="314" r:id="rId18"/>
    <p:sldId id="315" r:id="rId19"/>
    <p:sldId id="316" r:id="rId20"/>
    <p:sldId id="317" r:id="rId21"/>
    <p:sldId id="307"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008E06-CD8B-4133-9E02-7666DE5098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8E11DF6-0E83-4518-B100-C5978D223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0BA13DD-45D8-45A6-9E89-1C17DCE82B22}"/>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5" name="Footer Placeholder 4">
            <a:extLst>
              <a:ext uri="{FF2B5EF4-FFF2-40B4-BE49-F238E27FC236}">
                <a16:creationId xmlns:a16="http://schemas.microsoft.com/office/drawing/2014/main" xmlns="" id="{8951108F-78AD-4111-9980-872DC3B1C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D2F82D-B7AA-48B4-B87A-24A006FF5F6B}"/>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55406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89B1C6-139B-47BA-B958-182935C513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1A58007-A84B-4B9C-9EED-26BADE160A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A18057-15F9-4805-8AB8-81CBDEC683F9}"/>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5" name="Footer Placeholder 4">
            <a:extLst>
              <a:ext uri="{FF2B5EF4-FFF2-40B4-BE49-F238E27FC236}">
                <a16:creationId xmlns:a16="http://schemas.microsoft.com/office/drawing/2014/main" xmlns="" id="{686B400F-CA49-4851-846D-21073ADC7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41C4B36-425C-4FE9-B722-22A57C890541}"/>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359180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CAD748A-F986-4F56-B999-5E31BF0473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25314A1-9739-4EE7-8616-3F51647ED4B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5B888F-805A-464E-B0FB-910D0B9B7280}"/>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5" name="Footer Placeholder 4">
            <a:extLst>
              <a:ext uri="{FF2B5EF4-FFF2-40B4-BE49-F238E27FC236}">
                <a16:creationId xmlns:a16="http://schemas.microsoft.com/office/drawing/2014/main" xmlns="" id="{BFC4B5AC-DC40-439F-A604-2F1798424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0F6182-8C27-42D3-BF7A-8B8E46580076}"/>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84660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6A686-4550-4B4F-88FF-A2BB41C99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03C257-4D89-4A71-88C1-6877B202B6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BD2855-63E0-4CCA-8102-AFBEB24C1FFF}"/>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5" name="Footer Placeholder 4">
            <a:extLst>
              <a:ext uri="{FF2B5EF4-FFF2-40B4-BE49-F238E27FC236}">
                <a16:creationId xmlns:a16="http://schemas.microsoft.com/office/drawing/2014/main" xmlns="" id="{CD00D8FB-D3A9-4420-A06A-0DAAF3C6F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10E37D-F003-45A3-AFFD-6AFD61D64D93}"/>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103570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082D96-2400-4E05-9A85-9AD59A0A1A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ADC5E30-D655-4CBA-ABC1-20470D01F7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82CAD78-9E8D-4E0A-A60A-DE0D783C85F5}"/>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5" name="Footer Placeholder 4">
            <a:extLst>
              <a:ext uri="{FF2B5EF4-FFF2-40B4-BE49-F238E27FC236}">
                <a16:creationId xmlns:a16="http://schemas.microsoft.com/office/drawing/2014/main" xmlns="" id="{B952E2E3-BAA8-4F9B-99CC-76D6EA12D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9C0C41E-AA74-41C7-A3D4-7C4CCCD27106}"/>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87959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0FADBC-40C3-4EE9-8D77-15760ADCC7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4D93D80-6474-4118-8A7A-EAF5D52888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9BB6573-8335-4003-AD0F-82717D25D9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2589C96-2F5A-4354-A545-7B7098979329}"/>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6" name="Footer Placeholder 5">
            <a:extLst>
              <a:ext uri="{FF2B5EF4-FFF2-40B4-BE49-F238E27FC236}">
                <a16:creationId xmlns:a16="http://schemas.microsoft.com/office/drawing/2014/main" xmlns="" id="{D719C3F2-920C-4FE5-B582-4088780EB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0E0850-65AD-4E36-A793-211511214033}"/>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43985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78762-D59A-4823-A448-89B2E5E3E3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D7CD1CA-A3A9-45CF-9C41-7E7EBFEE4E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CEC6BCA-7A49-443D-8D34-36DFAE9690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12AC245-503D-44CD-9485-9A734733E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8938F0C-BD31-4A73-8E83-81CDBC1207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A213C21-C126-431C-9E94-CB8F22AC80AF}"/>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8" name="Footer Placeholder 7">
            <a:extLst>
              <a:ext uri="{FF2B5EF4-FFF2-40B4-BE49-F238E27FC236}">
                <a16:creationId xmlns:a16="http://schemas.microsoft.com/office/drawing/2014/main" xmlns="" id="{A36B540E-990E-4BF6-A7F3-C0BE7006D7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F8B04EC-0252-404C-9379-962C12B53DE0}"/>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390707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EC4EBE-626E-4074-AD4A-551CC45A62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A23B8C0-09A8-46A3-839C-D9D674D335EB}"/>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4" name="Footer Placeholder 3">
            <a:extLst>
              <a:ext uri="{FF2B5EF4-FFF2-40B4-BE49-F238E27FC236}">
                <a16:creationId xmlns:a16="http://schemas.microsoft.com/office/drawing/2014/main" xmlns="" id="{B8092EA3-A251-46D3-BB8B-43C4A5880E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00D25D4-B396-4569-AD04-756C323A5D9A}"/>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303079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7649236-29E9-493A-9F5B-F9F76A9D0B12}"/>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3" name="Footer Placeholder 2">
            <a:extLst>
              <a:ext uri="{FF2B5EF4-FFF2-40B4-BE49-F238E27FC236}">
                <a16:creationId xmlns:a16="http://schemas.microsoft.com/office/drawing/2014/main" xmlns="" id="{83D11D38-1A4F-4514-99E3-780C2D19FC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178FAB4-93AC-4957-8D3D-618F67569CFE}"/>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49247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63A37-11D9-40E5-A77A-2899FCA278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1EE60B7-8B78-444E-A87E-AA071DF6C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483EA52-9B16-4E5F-9AE4-5EC3A99E7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E1047A-BC5B-4E5C-9CEF-EB1324CBE471}"/>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6" name="Footer Placeholder 5">
            <a:extLst>
              <a:ext uri="{FF2B5EF4-FFF2-40B4-BE49-F238E27FC236}">
                <a16:creationId xmlns:a16="http://schemas.microsoft.com/office/drawing/2014/main" xmlns="" id="{2E5CDB07-BD10-4BFC-9AEE-05C659975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D049DF4-5EBE-4D13-BFAC-FE9AB8D034E3}"/>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262940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5C2CC6-DD0E-4E38-B905-4C07A54DF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871A150-EFB7-49B9-BF50-AC70BF3CFD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90D340E-F353-4FB2-8533-22BFDE76D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421731A-B673-4F4D-A4C1-F9C209AF436F}"/>
              </a:ext>
            </a:extLst>
          </p:cNvPr>
          <p:cNvSpPr>
            <a:spLocks noGrp="1"/>
          </p:cNvSpPr>
          <p:nvPr>
            <p:ph type="dt" sz="half" idx="10"/>
          </p:nvPr>
        </p:nvSpPr>
        <p:spPr/>
        <p:txBody>
          <a:bodyPr/>
          <a:lstStyle/>
          <a:p>
            <a:fld id="{CC35AA11-463B-4726-8CDA-9241FDE1B93A}" type="datetimeFigureOut">
              <a:rPr lang="en-US" smtClean="0"/>
              <a:t>1/10/2020</a:t>
            </a:fld>
            <a:endParaRPr lang="en-US"/>
          </a:p>
        </p:txBody>
      </p:sp>
      <p:sp>
        <p:nvSpPr>
          <p:cNvPr id="6" name="Footer Placeholder 5">
            <a:extLst>
              <a:ext uri="{FF2B5EF4-FFF2-40B4-BE49-F238E27FC236}">
                <a16:creationId xmlns:a16="http://schemas.microsoft.com/office/drawing/2014/main" xmlns="" id="{B5FE43DB-AD4D-40A0-BC63-FBD6362344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314435B-69EE-475D-BD39-D4C47EFFB78F}"/>
              </a:ext>
            </a:extLst>
          </p:cNvPr>
          <p:cNvSpPr>
            <a:spLocks noGrp="1"/>
          </p:cNvSpPr>
          <p:nvPr>
            <p:ph type="sldNum" sz="quarter" idx="12"/>
          </p:nvPr>
        </p:nvSpPr>
        <p:spPr/>
        <p:txBody>
          <a:bodyPr/>
          <a:lstStyle/>
          <a:p>
            <a:fld id="{AFF31FC5-8BCE-4E5A-9545-4320DC72B53E}" type="slidenum">
              <a:rPr lang="en-US" smtClean="0"/>
              <a:t>‹#›</a:t>
            </a:fld>
            <a:endParaRPr lang="en-US"/>
          </a:p>
        </p:txBody>
      </p:sp>
    </p:spTree>
    <p:extLst>
      <p:ext uri="{BB962C8B-B14F-4D97-AF65-F5344CB8AC3E}">
        <p14:creationId xmlns:p14="http://schemas.microsoft.com/office/powerpoint/2010/main" val="113837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65047D-8B04-4421-8D8B-3E67B2AABC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C46A5DE-1D21-48E9-88FE-8A3FEFF248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1785FDE-DBE7-4A10-A677-89DFA19C1E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5AA11-463B-4726-8CDA-9241FDE1B93A}" type="datetimeFigureOut">
              <a:rPr lang="en-US" smtClean="0"/>
              <a:t>1/10/2020</a:t>
            </a:fld>
            <a:endParaRPr lang="en-US"/>
          </a:p>
        </p:txBody>
      </p:sp>
      <p:sp>
        <p:nvSpPr>
          <p:cNvPr id="5" name="Footer Placeholder 4">
            <a:extLst>
              <a:ext uri="{FF2B5EF4-FFF2-40B4-BE49-F238E27FC236}">
                <a16:creationId xmlns:a16="http://schemas.microsoft.com/office/drawing/2014/main" xmlns="" id="{B6A8D911-0B48-4B48-BE50-ECC28862D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B3A2000-81F7-401A-BDD7-94E3F90CB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31FC5-8BCE-4E5A-9545-4320DC72B53E}" type="slidenum">
              <a:rPr lang="en-US" smtClean="0"/>
              <a:t>‹#›</a:t>
            </a:fld>
            <a:endParaRPr lang="en-US"/>
          </a:p>
        </p:txBody>
      </p:sp>
    </p:spTree>
    <p:extLst>
      <p:ext uri="{BB962C8B-B14F-4D97-AF65-F5344CB8AC3E}">
        <p14:creationId xmlns:p14="http://schemas.microsoft.com/office/powerpoint/2010/main" val="96406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jpg"/><Relationship Id="rId7"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2FE96-4A51-48CC-821E-C8B4072303D2}"/>
              </a:ext>
            </a:extLst>
          </p:cNvPr>
          <p:cNvSpPr>
            <a:spLocks noGrp="1"/>
          </p:cNvSpPr>
          <p:nvPr>
            <p:ph type="ctrTitle"/>
          </p:nvPr>
        </p:nvSpPr>
        <p:spPr>
          <a:xfrm>
            <a:off x="1524000" y="1546427"/>
            <a:ext cx="9144000" cy="2387600"/>
          </a:xfrm>
        </p:spPr>
        <p:txBody>
          <a:bodyPr>
            <a:noAutofit/>
          </a:bodyPr>
          <a:lstStyle/>
          <a:p>
            <a:r>
              <a:rPr lang="en-US" sz="4700" b="1" dirty="0">
                <a:latin typeface="Garamond" panose="02020404030301010803" pitchFamily="18" charset="0"/>
                <a:ea typeface="Times New Roman" panose="02020603050405020304" pitchFamily="18" charset="0"/>
                <a:cs typeface="Times New Roman" panose="02020603050405020304" pitchFamily="18" charset="0"/>
              </a:rPr>
              <a:t>UPRAVLJAČKI ALGORITMI</a:t>
            </a:r>
            <a:br>
              <a:rPr lang="en-US" sz="4700" b="1" dirty="0">
                <a:latin typeface="Garamond" panose="02020404030301010803" pitchFamily="18" charset="0"/>
                <a:ea typeface="Times New Roman" panose="02020603050405020304" pitchFamily="18" charset="0"/>
                <a:cs typeface="Times New Roman" panose="02020603050405020304" pitchFamily="18" charset="0"/>
              </a:rPr>
            </a:br>
            <a:r>
              <a:rPr lang="en-US" sz="4700" b="1" dirty="0">
                <a:latin typeface="Garamond" panose="02020404030301010803" pitchFamily="18" charset="0"/>
                <a:ea typeface="Times New Roman" panose="02020603050405020304" pitchFamily="18" charset="0"/>
                <a:cs typeface="Times New Roman" panose="02020603050405020304" pitchFamily="18" charset="0"/>
              </a:rPr>
              <a:t>U REALNOM VREMENU</a:t>
            </a:r>
            <a:endParaRPr lang="en-US" sz="4700" dirty="0">
              <a:latin typeface="Garamond" panose="02020404030301010803" pitchFamily="18" charset="0"/>
            </a:endParaRPr>
          </a:p>
        </p:txBody>
      </p:sp>
      <p:sp>
        <p:nvSpPr>
          <p:cNvPr id="3" name="Subtitle 2">
            <a:extLst>
              <a:ext uri="{FF2B5EF4-FFF2-40B4-BE49-F238E27FC236}">
                <a16:creationId xmlns:a16="http://schemas.microsoft.com/office/drawing/2014/main" xmlns="" id="{0E29ACAD-C11B-4620-BB13-1944A047114F}"/>
              </a:ext>
            </a:extLst>
          </p:cNvPr>
          <p:cNvSpPr>
            <a:spLocks noGrp="1"/>
          </p:cNvSpPr>
          <p:nvPr>
            <p:ph type="subTitle" idx="1"/>
          </p:nvPr>
        </p:nvSpPr>
        <p:spPr>
          <a:xfrm>
            <a:off x="1524000" y="4052605"/>
            <a:ext cx="9144000" cy="2387599"/>
          </a:xfrm>
        </p:spPr>
        <p:txBody>
          <a:bodyPr>
            <a:normAutofit/>
          </a:bodyPr>
          <a:lstStyle/>
          <a:p>
            <a:r>
              <a:rPr lang="en-US" sz="3000" b="1" dirty="0" smtClean="0">
                <a:latin typeface="Garamond" panose="02020404030301010803" pitchFamily="18" charset="0"/>
              </a:rPr>
              <a:t>LIN </a:t>
            </a:r>
            <a:r>
              <a:rPr lang="sr-Latn-RS" sz="3000" b="1" dirty="0" smtClean="0">
                <a:latin typeface="Garamond" panose="02020404030301010803" pitchFamily="18" charset="0"/>
              </a:rPr>
              <a:t>komunikacija</a:t>
            </a:r>
            <a:r>
              <a:rPr lang="en-US" sz="3000" b="1" dirty="0">
                <a:latin typeface="Garamond" panose="02020404030301010803" pitchFamily="18" charset="0"/>
              </a:rPr>
              <a:t/>
            </a:r>
            <a:br>
              <a:rPr lang="en-US" sz="3000" b="1" dirty="0">
                <a:latin typeface="Garamond" panose="02020404030301010803" pitchFamily="18" charset="0"/>
              </a:rPr>
            </a:br>
            <a:endParaRPr lang="en-US" sz="2000" dirty="0">
              <a:latin typeface="Garamond" panose="02020404030301010803" pitchFamily="18" charset="0"/>
            </a:endParaRPr>
          </a:p>
        </p:txBody>
      </p:sp>
      <p:pic>
        <p:nvPicPr>
          <p:cNvPr id="9" name="Picture 8">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50" y="142619"/>
            <a:ext cx="2500506" cy="2340000"/>
          </a:xfrm>
          <a:prstGeom prst="rect">
            <a:avLst/>
          </a:prstGeom>
        </p:spPr>
      </p:pic>
      <p:sp>
        <p:nvSpPr>
          <p:cNvPr id="10" name="Rectangle 9"/>
          <p:cNvSpPr/>
          <p:nvPr/>
        </p:nvSpPr>
        <p:spPr>
          <a:xfrm>
            <a:off x="3272765" y="814010"/>
            <a:ext cx="6096000" cy="923330"/>
          </a:xfrm>
          <a:prstGeom prst="rect">
            <a:avLst/>
          </a:prstGeom>
        </p:spPr>
        <p:txBody>
          <a:bodyPr>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1026" name="Picture 2" descr="https://eacea.ec.europa.eu/sites/eacea-site/files/logosbeneficaireserasmusleft_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653" y="5469146"/>
            <a:ext cx="5728770" cy="12594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5650" y="5609207"/>
            <a:ext cx="5653958" cy="830997"/>
          </a:xfrm>
          <a:prstGeom prst="rect">
            <a:avLst/>
          </a:prstGeom>
          <a:noFill/>
        </p:spPr>
        <p:txBody>
          <a:bodyPr wrap="square" rtlCol="0">
            <a:spAutoFit/>
          </a:bodyPr>
          <a:lstStyle/>
          <a:p>
            <a:pPr algn="just"/>
            <a:r>
              <a:rPr lang="en-US" sz="1200" dirty="0" smtClean="0"/>
              <a:t>The </a:t>
            </a:r>
            <a:r>
              <a:rPr lang="en-US" sz="1200" dirty="0"/>
              <a:t>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988200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Struktura LIN poruke</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a:xfrm>
            <a:off x="1552755" y="1825625"/>
            <a:ext cx="9801045" cy="4351338"/>
          </a:xfrm>
        </p:spPr>
        <p:txBody>
          <a:bodyPr>
            <a:normAutofit fontScale="92500" lnSpcReduction="10000"/>
          </a:bodyPr>
          <a:lstStyle/>
          <a:p>
            <a:pPr marL="0" indent="0">
              <a:buNone/>
            </a:pPr>
            <a:r>
              <a:rPr lang="sr-Latn-RS" b="1" dirty="0" smtClean="0"/>
              <a:t>Sync break polje</a:t>
            </a:r>
            <a:endParaRPr lang="en-US" dirty="0"/>
          </a:p>
          <a:p>
            <a:pPr lvl="1"/>
            <a:r>
              <a:rPr lang="sr-Latn-RS" dirty="0" smtClean="0"/>
              <a:t>Označava početak poruke</a:t>
            </a:r>
            <a:r>
              <a:rPr lang="en-US" dirty="0" smtClean="0"/>
              <a:t>.</a:t>
            </a:r>
          </a:p>
          <a:p>
            <a:pPr lvl="1"/>
            <a:r>
              <a:rPr lang="en-US" dirty="0" err="1" smtClean="0"/>
              <a:t>Ima</a:t>
            </a:r>
            <a:r>
              <a:rPr lang="en-US" dirty="0" smtClean="0"/>
              <a:t> </a:t>
            </a:r>
            <a:r>
              <a:rPr lang="en-US" dirty="0" err="1" smtClean="0"/>
              <a:t>najmanje</a:t>
            </a:r>
            <a:r>
              <a:rPr lang="en-US" dirty="0" smtClean="0"/>
              <a:t> 13 </a:t>
            </a:r>
            <a:r>
              <a:rPr lang="en-US" dirty="0" err="1" smtClean="0"/>
              <a:t>nominalnih</a:t>
            </a:r>
            <a:r>
              <a:rPr lang="en-US" dirty="0" smtClean="0"/>
              <a:t> </a:t>
            </a:r>
            <a:r>
              <a:rPr lang="en-US" dirty="0" err="1" smtClean="0"/>
              <a:t>bitova</a:t>
            </a:r>
            <a:r>
              <a:rPr lang="en-US" dirty="0" smtClean="0"/>
              <a:t> </a:t>
            </a:r>
            <a:r>
              <a:rPr lang="en-US" dirty="0" err="1" smtClean="0"/>
              <a:t>sa</a:t>
            </a:r>
            <a:r>
              <a:rPr lang="en-US" dirty="0" smtClean="0"/>
              <a:t> </a:t>
            </a:r>
            <a:r>
              <a:rPr lang="en-US" dirty="0" err="1" smtClean="0"/>
              <a:t>dominantnom</a:t>
            </a:r>
            <a:r>
              <a:rPr lang="en-US" dirty="0" smtClean="0"/>
              <a:t> </a:t>
            </a:r>
            <a:r>
              <a:rPr lang="en-US" dirty="0" err="1" smtClean="0"/>
              <a:t>vredno</a:t>
            </a:r>
            <a:r>
              <a:rPr lang="sr-Latn-RS" dirty="0" smtClean="0"/>
              <a:t>šću, praćenih delimiterom odvajanja. Delimiter odvajanja (break) treba da bude dužine od najmanje jednog nominalnog bita.</a:t>
            </a:r>
            <a:endParaRPr lang="en-US" dirty="0" smtClean="0"/>
          </a:p>
          <a:p>
            <a:pPr lvl="1"/>
            <a:endParaRPr lang="sr-Latn-RS" dirty="0" smtClean="0"/>
          </a:p>
          <a:p>
            <a:pPr marL="0" indent="0">
              <a:buNone/>
            </a:pPr>
            <a:r>
              <a:rPr lang="en-US" b="1" dirty="0" smtClean="0"/>
              <a:t>Sync </a:t>
            </a:r>
            <a:r>
              <a:rPr lang="sr-Latn-RS" b="1" dirty="0" smtClean="0"/>
              <a:t>bajt polje</a:t>
            </a:r>
            <a:endParaRPr lang="en-US" dirty="0" smtClean="0"/>
          </a:p>
          <a:p>
            <a:pPr lvl="1"/>
            <a:r>
              <a:rPr lang="sr-Latn-RS" dirty="0" smtClean="0"/>
              <a:t>Bajt polje sa vrednošću </a:t>
            </a:r>
            <a:r>
              <a:rPr lang="en-US" dirty="0" smtClean="0"/>
              <a:t>0x55</a:t>
            </a:r>
            <a:r>
              <a:rPr lang="sr-Latn-RS" dirty="0" smtClean="0"/>
              <a:t>.</a:t>
            </a:r>
          </a:p>
          <a:p>
            <a:pPr marL="457200" lvl="1" indent="0">
              <a:buNone/>
            </a:pPr>
            <a:endParaRPr lang="en-US" dirty="0"/>
          </a:p>
          <a:p>
            <a:pPr marL="0" indent="0">
              <a:buNone/>
            </a:pPr>
            <a:r>
              <a:rPr lang="sr-Latn-RS" b="1" dirty="0" smtClean="0"/>
              <a:t>Polje zaštićenog identifikatora</a:t>
            </a:r>
            <a:endParaRPr lang="en-US" dirty="0"/>
          </a:p>
          <a:p>
            <a:pPr lvl="1"/>
            <a:r>
              <a:rPr lang="sr-Latn-RS" dirty="0" smtClean="0"/>
              <a:t>Sadrži dva podpolja; okvir identifikatora i parnost</a:t>
            </a:r>
          </a:p>
          <a:p>
            <a:pPr lvl="1"/>
            <a:r>
              <a:rPr lang="sr-Latn-RS" dirty="0" smtClean="0"/>
              <a:t>Bitovi 0 i 5 su identifikatori okvira, a bito</a:t>
            </a:r>
            <a:r>
              <a:rPr lang="en-US" dirty="0" smtClean="0"/>
              <a:t>v</a:t>
            </a:r>
            <a:r>
              <a:rPr lang="sr-Latn-RS" dirty="0" smtClean="0"/>
              <a:t>i 6 i 7 predstavljaju parnost</a:t>
            </a:r>
            <a:r>
              <a:rPr lang="en-US" dirty="0" smtClean="0"/>
              <a:t>.</a:t>
            </a:r>
            <a:endParaRPr lang="en-US" dirty="0"/>
          </a:p>
          <a:p>
            <a:pPr algn="just"/>
            <a:endParaRPr lang="sr-Latn-R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3365690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Struktura LIN poruke</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a:xfrm>
            <a:off x="1552755" y="1825625"/>
            <a:ext cx="9801045" cy="4351338"/>
          </a:xfrm>
        </p:spPr>
        <p:txBody>
          <a:bodyPr>
            <a:normAutofit/>
          </a:bodyPr>
          <a:lstStyle/>
          <a:p>
            <a:pPr marL="0" indent="0">
              <a:buNone/>
            </a:pPr>
            <a:r>
              <a:rPr lang="en-US" b="1" dirty="0" smtClean="0"/>
              <a:t>Ra</a:t>
            </a:r>
            <a:r>
              <a:rPr lang="sr-Latn-RS" b="1" dirty="0" smtClean="0"/>
              <a:t>čunanje Parnosti (parity) ID polja</a:t>
            </a:r>
            <a:endParaRPr lang="en-US" dirty="0" smtClean="0"/>
          </a:p>
          <a:p>
            <a:pPr lvl="1"/>
            <a:endParaRPr lang="sr-Latn-RS" dirty="0" smtClean="0"/>
          </a:p>
          <a:p>
            <a:pPr algn="just"/>
            <a:endParaRPr lang="sr-Latn-R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6" name="Picture 5"/>
          <p:cNvPicPr>
            <a:picLocks noChangeAspect="1"/>
          </p:cNvPicPr>
          <p:nvPr/>
        </p:nvPicPr>
        <p:blipFill>
          <a:blip r:embed="rId3"/>
          <a:stretch>
            <a:fillRect/>
          </a:stretch>
        </p:blipFill>
        <p:spPr>
          <a:xfrm>
            <a:off x="1627994" y="2802222"/>
            <a:ext cx="9518772" cy="1336340"/>
          </a:xfrm>
          <a:prstGeom prst="rect">
            <a:avLst/>
          </a:prstGeom>
        </p:spPr>
      </p:pic>
    </p:spTree>
    <p:extLst>
      <p:ext uri="{BB962C8B-B14F-4D97-AF65-F5344CB8AC3E}">
        <p14:creationId xmlns:p14="http://schemas.microsoft.com/office/powerpoint/2010/main" val="3730764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Struktura LIN poruke</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a:xfrm>
            <a:off x="1552755" y="1825625"/>
            <a:ext cx="9801045" cy="4351338"/>
          </a:xfrm>
        </p:spPr>
        <p:txBody>
          <a:bodyPr>
            <a:normAutofit/>
          </a:bodyPr>
          <a:lstStyle/>
          <a:p>
            <a:pPr marL="0" indent="0">
              <a:buNone/>
            </a:pPr>
            <a:r>
              <a:rPr lang="sr-Latn-RS" b="1" dirty="0" smtClean="0"/>
              <a:t>Podaci</a:t>
            </a:r>
            <a:endParaRPr lang="en-US" dirty="0"/>
          </a:p>
          <a:p>
            <a:pPr lvl="1"/>
            <a:r>
              <a:rPr lang="sr-Latn-RS" dirty="0" smtClean="0"/>
              <a:t>Okvir nosi između 1 i 8 bajtova podatka.</a:t>
            </a:r>
          </a:p>
          <a:p>
            <a:pPr lvl="1"/>
            <a:r>
              <a:rPr lang="sr-Latn-RS" dirty="0" smtClean="0"/>
              <a:t>Prenosi se kao deo bajt polja</a:t>
            </a:r>
          </a:p>
          <a:p>
            <a:pPr lvl="1">
              <a:buNone/>
            </a:pPr>
            <a:endParaRPr lang="en-US" dirty="0"/>
          </a:p>
          <a:p>
            <a:r>
              <a:rPr lang="en-US" b="1" i="1" dirty="0" smtClean="0"/>
              <a:t>Checksum</a:t>
            </a:r>
            <a:r>
              <a:rPr lang="sr-Latn-RS" b="1" dirty="0" smtClean="0"/>
              <a:t> (Provera sume)</a:t>
            </a:r>
            <a:endParaRPr lang="en-US" dirty="0"/>
          </a:p>
          <a:p>
            <a:pPr lvl="1"/>
            <a:r>
              <a:rPr lang="sr-Latn-RS" dirty="0" smtClean="0"/>
              <a:t>Sadrži sumu 8 invertovanih bitova sa prenosom svih bitova potataka ili sve bajtove podataka i zaštićeni identifikator </a:t>
            </a:r>
          </a:p>
          <a:p>
            <a:pPr lvl="1"/>
            <a:r>
              <a:rPr lang="sr-Latn-RS" dirty="0" smtClean="0"/>
              <a:t>Postoje dve vrste </a:t>
            </a:r>
            <a:r>
              <a:rPr lang="sr-Latn-RS" i="1" dirty="0" smtClean="0"/>
              <a:t>cheksum</a:t>
            </a:r>
            <a:r>
              <a:rPr lang="sr-Latn-RS" dirty="0" smtClean="0"/>
              <a:t>-a</a:t>
            </a:r>
            <a:endParaRPr lang="en-US" dirty="0"/>
          </a:p>
          <a:p>
            <a:pPr lvl="2"/>
            <a:r>
              <a:rPr lang="sr-Latn-RS" dirty="0" smtClean="0"/>
              <a:t>Klasični </a:t>
            </a:r>
            <a:r>
              <a:rPr lang="en-US" dirty="0" smtClean="0"/>
              <a:t>checksum </a:t>
            </a:r>
            <a:endParaRPr lang="en-US" dirty="0"/>
          </a:p>
          <a:p>
            <a:pPr lvl="2"/>
            <a:r>
              <a:rPr lang="sr-Latn-RS" dirty="0" smtClean="0"/>
              <a:t>Poboljšani </a:t>
            </a:r>
            <a:r>
              <a:rPr lang="en-US" dirty="0" smtClean="0"/>
              <a:t>checksum</a:t>
            </a:r>
            <a:endParaRPr lang="en-US" dirty="0"/>
          </a:p>
          <a:p>
            <a:pPr marL="0" indent="0" algn="just">
              <a:buNone/>
            </a:pPr>
            <a:endParaRPr lang="sr-Latn-R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1789365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Struktura LIN poruke</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a:xfrm>
            <a:off x="1552755" y="1825625"/>
            <a:ext cx="9801045" cy="4351338"/>
          </a:xfrm>
        </p:spPr>
        <p:txBody>
          <a:bodyPr>
            <a:normAutofit/>
          </a:bodyPr>
          <a:lstStyle/>
          <a:p>
            <a:pPr algn="just"/>
            <a:endParaRPr lang="sr-Latn-R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8194" name="Picture 2" descr="Ð¡ÑÐ¾Ð´Ð½Ð° ÑÐ»Ð¸Ðº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372" y="3244970"/>
            <a:ext cx="91440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795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CAN ili LIN</a:t>
            </a:r>
            <a:endParaRPr lang="en-US" b="1" dirty="0">
              <a:latin typeface="Garamond" panose="02020404030301010803" pitchFamily="18" charset="0"/>
            </a:endParaRPr>
          </a:p>
        </p:txBody>
      </p:sp>
      <p:pic>
        <p:nvPicPr>
          <p:cNvPr id="6" name="Content Placeholder 5"/>
          <p:cNvPicPr>
            <a:picLocks noGrp="1" noChangeAspect="1"/>
          </p:cNvPicPr>
          <p:nvPr>
            <p:ph idx="1"/>
          </p:nvPr>
        </p:nvPicPr>
        <p:blipFill>
          <a:blip r:embed="rId2"/>
          <a:stretch>
            <a:fillRect/>
          </a:stretch>
        </p:blipFill>
        <p:spPr>
          <a:xfrm>
            <a:off x="3697227" y="1998153"/>
            <a:ext cx="3313057" cy="4351338"/>
          </a:xfrm>
          <a:prstGeom prst="rect">
            <a:avLst/>
          </a:prstGeom>
        </p:spPr>
      </p:pic>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4093468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CAN ili LIN</a:t>
            </a:r>
            <a:endParaRPr lang="en-US" b="1" dirty="0">
              <a:latin typeface="Garamond" panose="02020404030301010803" pitchFamily="18" charset="0"/>
            </a:endParaRPr>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
        <p:nvSpPr>
          <p:cNvPr id="3" name="Content Placeholder 2"/>
          <p:cNvSpPr>
            <a:spLocks noGrp="1"/>
          </p:cNvSpPr>
          <p:nvPr>
            <p:ph idx="1"/>
          </p:nvPr>
        </p:nvSpPr>
        <p:spPr/>
        <p:txBody>
          <a:bodyPr>
            <a:normAutofit fontScale="92500" lnSpcReduction="10000"/>
          </a:bodyPr>
          <a:lstStyle/>
          <a:p>
            <a:pPr fontAlgn="base"/>
            <a:r>
              <a:rPr lang="sr-Latn-RS" dirty="0" smtClean="0"/>
              <a:t>LIN je jeftiniji (jefintiji su LIN čvorovi, ne plaća se licenca</a:t>
            </a:r>
          </a:p>
          <a:p>
            <a:pPr fontAlgn="base"/>
            <a:r>
              <a:rPr lang="sr-Latn-RS" dirty="0" smtClean="0"/>
              <a:t>CAN koristi uvrnutu izolovanu strukturu sa 2 žice (5V), do LIN koristi jednu žicu (12V).</a:t>
            </a:r>
          </a:p>
          <a:p>
            <a:pPr fontAlgn="base"/>
            <a:r>
              <a:rPr lang="sr-Latn-RS" dirty="0" smtClean="0"/>
              <a:t>LIN master je obično gateway ka CAN magistrali.</a:t>
            </a:r>
          </a:p>
          <a:p>
            <a:pPr fontAlgn="base"/>
            <a:r>
              <a:rPr lang="sr-Latn-RS" dirty="0" smtClean="0"/>
              <a:t>LIN je deterministički, nije vođen dogašajima (event driven), nema arbitracije magistrale.</a:t>
            </a:r>
          </a:p>
          <a:p>
            <a:pPr fontAlgn="base"/>
            <a:r>
              <a:rPr lang="sr-Latn-RS" dirty="0" smtClean="0"/>
              <a:t>LIN grupe imaju samo jedan master uređaj, CAN grupe mogu da imaju više mastera.</a:t>
            </a:r>
          </a:p>
          <a:p>
            <a:pPr fontAlgn="base"/>
            <a:r>
              <a:rPr lang="sr-Latn-RS" dirty="0" smtClean="0"/>
              <a:t>CAN ima polje identifikatora od 11 ili od 29 bitova, dok LIN identifikatori imaju samo 6 bitova.</a:t>
            </a:r>
          </a:p>
          <a:p>
            <a:pPr fontAlgn="base"/>
            <a:r>
              <a:rPr lang="en-US" dirty="0" smtClean="0"/>
              <a:t>CAN </a:t>
            </a:r>
            <a:r>
              <a:rPr lang="sr-Latn-RS" dirty="0" smtClean="0"/>
              <a:t>pruža brzine i do </a:t>
            </a:r>
            <a:r>
              <a:rPr lang="en-US" dirty="0" smtClean="0"/>
              <a:t>1 Mbit/s</a:t>
            </a:r>
            <a:r>
              <a:rPr lang="sr-Latn-RS" dirty="0" smtClean="0"/>
              <a:t>, dok</a:t>
            </a:r>
            <a:r>
              <a:rPr lang="en-US" dirty="0" smtClean="0"/>
              <a:t> </a:t>
            </a:r>
            <a:r>
              <a:rPr lang="en-US" dirty="0"/>
              <a:t>LIN </a:t>
            </a:r>
            <a:r>
              <a:rPr lang="sr-Latn-RS" dirty="0" smtClean="0"/>
              <a:t>može imati maksimalno</a:t>
            </a:r>
            <a:r>
              <a:rPr lang="en-US" dirty="0" smtClean="0"/>
              <a:t> </a:t>
            </a:r>
            <a:r>
              <a:rPr lang="en-US" dirty="0"/>
              <a:t>20 </a:t>
            </a:r>
            <a:r>
              <a:rPr lang="en-US" dirty="0" err="1" smtClean="0"/>
              <a:t>kbit</a:t>
            </a:r>
            <a:r>
              <a:rPr lang="en-US" dirty="0" smtClean="0"/>
              <a:t>/s</a:t>
            </a:r>
            <a:r>
              <a:rPr lang="sr-Latn-RS" dirty="0" smtClean="0"/>
              <a:t>.</a:t>
            </a:r>
            <a:endParaRPr lang="en-US" dirty="0"/>
          </a:p>
          <a:p>
            <a:endParaRPr lang="en-US" dirty="0"/>
          </a:p>
        </p:txBody>
      </p:sp>
    </p:spTree>
    <p:extLst>
      <p:ext uri="{BB962C8B-B14F-4D97-AF65-F5344CB8AC3E}">
        <p14:creationId xmlns:p14="http://schemas.microsoft.com/office/powerpoint/2010/main" val="139608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Kako LIN radi</a:t>
            </a:r>
            <a:endParaRPr lang="en-US" b="1" dirty="0">
              <a:latin typeface="Garamond" panose="02020404030301010803" pitchFamily="18" charset="0"/>
            </a:endParaRPr>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16" name="Content Placeholder 15"/>
          <p:cNvPicPr>
            <a:picLocks noGrp="1" noChangeAspect="1"/>
          </p:cNvPicPr>
          <p:nvPr>
            <p:ph idx="1"/>
          </p:nvPr>
        </p:nvPicPr>
        <p:blipFill>
          <a:blip r:embed="rId3"/>
          <a:stretch>
            <a:fillRect/>
          </a:stretch>
        </p:blipFill>
        <p:spPr>
          <a:xfrm>
            <a:off x="1792047" y="2062956"/>
            <a:ext cx="7210425" cy="2962275"/>
          </a:xfrm>
          <a:prstGeom prst="rect">
            <a:avLst/>
          </a:prstGeom>
        </p:spPr>
      </p:pic>
    </p:spTree>
    <p:extLst>
      <p:ext uri="{BB962C8B-B14F-4D97-AF65-F5344CB8AC3E}">
        <p14:creationId xmlns:p14="http://schemas.microsoft.com/office/powerpoint/2010/main" val="378790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Kako LIN radi</a:t>
            </a:r>
            <a:endParaRPr lang="en-US" b="1" dirty="0">
              <a:latin typeface="Garamond" panose="02020404030301010803" pitchFamily="18" charset="0"/>
            </a:endParaRPr>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
        <p:nvSpPr>
          <p:cNvPr id="3" name="Content Placeholder 2"/>
          <p:cNvSpPr>
            <a:spLocks noGrp="1"/>
          </p:cNvSpPr>
          <p:nvPr>
            <p:ph idx="1"/>
          </p:nvPr>
        </p:nvSpPr>
        <p:spPr/>
        <p:txBody>
          <a:bodyPr>
            <a:normAutofit fontScale="92500" lnSpcReduction="10000"/>
          </a:bodyPr>
          <a:lstStyle/>
          <a:p>
            <a:pPr fontAlgn="base"/>
            <a:r>
              <a:rPr lang="sr-Latn-RS" dirty="0" smtClean="0"/>
              <a:t>LIN grupa se sastoji od jednog mastera i više slave-ova</a:t>
            </a:r>
          </a:p>
          <a:p>
            <a:pPr fontAlgn="base"/>
            <a:r>
              <a:rPr lang="sr-Latn-RS" dirty="0" smtClean="0"/>
              <a:t>Svaki slave ima da obavi jedan određen zadatak, ali svi ti zadaci su kontrolisani putem magistrale master LIN uređaja.</a:t>
            </a:r>
          </a:p>
          <a:p>
            <a:pPr fontAlgn="base"/>
            <a:r>
              <a:rPr lang="sr-Latn-RS" dirty="0" smtClean="0"/>
              <a:t>Poruka koja se prenosi preko magistrale LIN uređaja je podeljena u zaglavlje poruke i odgovor na poruku.</a:t>
            </a:r>
          </a:p>
          <a:p>
            <a:pPr fontAlgn="base"/>
            <a:r>
              <a:rPr lang="sr-Latn-RS" dirty="0" smtClean="0"/>
              <a:t>Master čvor prolazi kroz sve slave čvorove tražeći zahtev za informaciju, dok svaki slave odgovara podacima kada je prozvan.</a:t>
            </a:r>
          </a:p>
          <a:p>
            <a:pPr fontAlgn="base"/>
            <a:r>
              <a:rPr lang="sr-Latn-RS" dirty="0" smtClean="0"/>
              <a:t>Zaglavlje poruke uvek šalje master čvor na LIN magistralu</a:t>
            </a:r>
          </a:p>
          <a:p>
            <a:pPr fontAlgn="base"/>
            <a:r>
              <a:rPr lang="sr-Latn-RS" dirty="0" smtClean="0"/>
              <a:t>Ukoliko master želi da pošalje neku poruku, onda i master može poslati deo koji čini odgovor na poruku, a ukoliko master zahteva podatke od slave-a, onda slave šalje odgovor na poruku.</a:t>
            </a:r>
          </a:p>
        </p:txBody>
      </p:sp>
    </p:spTree>
    <p:extLst>
      <p:ext uri="{BB962C8B-B14F-4D97-AF65-F5344CB8AC3E}">
        <p14:creationId xmlns:p14="http://schemas.microsoft.com/office/powerpoint/2010/main" val="2746659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a:latin typeface="Garamond" panose="02020404030301010803" pitchFamily="18" charset="0"/>
              </a:rPr>
              <a:t>Karakteristike prenosa podataka</a:t>
            </a:r>
            <a:endParaRPr lang="en-US" b="1" dirty="0">
              <a:latin typeface="Garamond" panose="02020404030301010803" pitchFamily="18" charset="0"/>
            </a:endParaRPr>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
        <p:nvSpPr>
          <p:cNvPr id="3" name="Content Placeholder 2"/>
          <p:cNvSpPr>
            <a:spLocks noGrp="1"/>
          </p:cNvSpPr>
          <p:nvPr>
            <p:ph idx="1"/>
          </p:nvPr>
        </p:nvSpPr>
        <p:spPr/>
        <p:txBody>
          <a:bodyPr>
            <a:normAutofit/>
          </a:bodyPr>
          <a:lstStyle/>
          <a:p>
            <a:pPr fontAlgn="base"/>
            <a:r>
              <a:rPr lang="sr-Latn-RS" dirty="0" smtClean="0"/>
              <a:t>Direktna komunikacija između slave-ova nije moguća</a:t>
            </a:r>
          </a:p>
          <a:p>
            <a:pPr fontAlgn="base"/>
            <a:r>
              <a:rPr lang="sr-Latn-RS" dirty="0" smtClean="0"/>
              <a:t>Ali pošto svi čvorovi u komunikaciji osluškuju šta se dešava na LIN magistrali, moguće je da master upravlja slave ka slave komunikaciji.</a:t>
            </a:r>
          </a:p>
          <a:p>
            <a:pPr fontAlgn="base"/>
            <a:r>
              <a:rPr lang="sr-Latn-RS" dirty="0" smtClean="0"/>
              <a:t>LIN protokol je objektno orijentisan, a ne adresno orijentisan. </a:t>
            </a:r>
          </a:p>
          <a:p>
            <a:pPr fontAlgn="base"/>
            <a:r>
              <a:rPr lang="sr-Latn-RS" dirty="0" smtClean="0"/>
              <a:t>Zaglavlje sadrži identifikator koji identifikuje LIN poruku i podatke koje sadrži ta poruka.</a:t>
            </a:r>
          </a:p>
          <a:p>
            <a:pPr fontAlgn="base"/>
            <a:r>
              <a:rPr lang="sr-Latn-RS" dirty="0" smtClean="0"/>
              <a:t>Različiti čvorovi u grupi mogu da prime iste podatke (data frame).</a:t>
            </a:r>
          </a:p>
          <a:p>
            <a:pPr marL="0" indent="0" fontAlgn="base">
              <a:buNone/>
            </a:pPr>
            <a:endParaRPr lang="sr-Latn-RS" dirty="0"/>
          </a:p>
        </p:txBody>
      </p:sp>
    </p:spTree>
    <p:extLst>
      <p:ext uri="{BB962C8B-B14F-4D97-AF65-F5344CB8AC3E}">
        <p14:creationId xmlns:p14="http://schemas.microsoft.com/office/powerpoint/2010/main" val="4282789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a:latin typeface="Garamond" panose="02020404030301010803" pitchFamily="18" charset="0"/>
              </a:rPr>
              <a:t>Karakteristike prenosa podataka</a:t>
            </a:r>
            <a:endParaRPr lang="en-US" b="1" dirty="0">
              <a:latin typeface="Garamond" panose="02020404030301010803" pitchFamily="18" charset="0"/>
            </a:endParaRPr>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
        <p:nvSpPr>
          <p:cNvPr id="3" name="Content Placeholder 2"/>
          <p:cNvSpPr>
            <a:spLocks noGrp="1"/>
          </p:cNvSpPr>
          <p:nvPr>
            <p:ph idx="1"/>
          </p:nvPr>
        </p:nvSpPr>
        <p:spPr/>
        <p:txBody>
          <a:bodyPr>
            <a:normAutofit/>
          </a:bodyPr>
          <a:lstStyle/>
          <a:p>
            <a:pPr fontAlgn="base"/>
            <a:r>
              <a:rPr lang="sr-Latn-RS" dirty="0"/>
              <a:t>LIN protokol je </a:t>
            </a:r>
            <a:r>
              <a:rPr lang="sr-Latn-RS" dirty="0" smtClean="0"/>
              <a:t>vremenski </a:t>
            </a:r>
            <a:r>
              <a:rPr lang="sr-Latn-RS" dirty="0"/>
              <a:t>trigerovan.</a:t>
            </a:r>
          </a:p>
          <a:p>
            <a:pPr fontAlgn="base"/>
            <a:r>
              <a:rPr lang="sr-Latn-RS" dirty="0"/>
              <a:t>Master periodično šalje istu sekvencu LIN poruka. U svakoj </a:t>
            </a:r>
            <a:r>
              <a:rPr lang="sr-Latn-RS" dirty="0" smtClean="0"/>
              <a:t>sekvenci, </a:t>
            </a:r>
            <a:r>
              <a:rPr lang="sr-Latn-RS" dirty="0"/>
              <a:t>master i slave-ovi ažuriraju podatke koje šalju i primaju. Sekvenca koju šalje master može da se promeni u zavisnosti od </a:t>
            </a:r>
            <a:r>
              <a:rPr lang="sr-Latn-RS" dirty="0" smtClean="0"/>
              <a:t>primene događaja</a:t>
            </a:r>
            <a:r>
              <a:rPr lang="sr-Latn-RS" dirty="0"/>
              <a:t>.</a:t>
            </a:r>
          </a:p>
          <a:p>
            <a:pPr marL="0" indent="0" fontAlgn="base">
              <a:buNone/>
            </a:pPr>
            <a:endParaRPr lang="sr-Latn-RS" dirty="0"/>
          </a:p>
        </p:txBody>
      </p:sp>
      <p:pic>
        <p:nvPicPr>
          <p:cNvPr id="6" name="Picture 5"/>
          <p:cNvPicPr>
            <a:picLocks noChangeAspect="1"/>
          </p:cNvPicPr>
          <p:nvPr/>
        </p:nvPicPr>
        <p:blipFill>
          <a:blip r:embed="rId3"/>
          <a:stretch>
            <a:fillRect/>
          </a:stretch>
        </p:blipFill>
        <p:spPr>
          <a:xfrm>
            <a:off x="2262764" y="3791758"/>
            <a:ext cx="7124700" cy="2276475"/>
          </a:xfrm>
          <a:prstGeom prst="rect">
            <a:avLst/>
          </a:prstGeom>
        </p:spPr>
      </p:pic>
    </p:spTree>
    <p:extLst>
      <p:ext uri="{BB962C8B-B14F-4D97-AF65-F5344CB8AC3E}">
        <p14:creationId xmlns:p14="http://schemas.microsoft.com/office/powerpoint/2010/main" val="3459748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E82D8BF9-3DCE-496F-847F-32784C734662}"/>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01223" y="3484934"/>
            <a:ext cx="1188720" cy="1188720"/>
          </a:xfrm>
          <a:prstGeom prst="rect">
            <a:avLst/>
          </a:prstGeom>
        </p:spPr>
      </p:pic>
      <p:pic>
        <p:nvPicPr>
          <p:cNvPr id="16" name="Picture 15">
            <a:extLst>
              <a:ext uri="{FF2B5EF4-FFF2-40B4-BE49-F238E27FC236}">
                <a16:creationId xmlns:a16="http://schemas.microsoft.com/office/drawing/2014/main" xmlns="" id="{3A88EF19-99CB-4DBC-8B7B-725C8553E45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436909" y="3447607"/>
            <a:ext cx="1188720" cy="1188720"/>
          </a:xfrm>
          <a:prstGeom prst="rect">
            <a:avLst/>
          </a:prstGeom>
        </p:spPr>
      </p:pic>
      <p:pic>
        <p:nvPicPr>
          <p:cNvPr id="17" name="Picture 16">
            <a:extLst>
              <a:ext uri="{FF2B5EF4-FFF2-40B4-BE49-F238E27FC236}">
                <a16:creationId xmlns:a16="http://schemas.microsoft.com/office/drawing/2014/main" xmlns="" id="{02AC23E7-A671-4730-B2AD-AC52DA72271B}"/>
              </a:ext>
            </a:extLst>
          </p:cNvPr>
          <p:cNvPicPr>
            <a:picLocks/>
          </p:cNvPicPr>
          <p:nvPr/>
        </p:nvPicPr>
        <p:blipFill rotWithShape="1">
          <a:blip r:embed="rId4">
            <a:extLst>
              <a:ext uri="{28A0092B-C50C-407E-A947-70E740481C1C}">
                <a14:useLocalDpi xmlns:a14="http://schemas.microsoft.com/office/drawing/2010/main" val="0"/>
              </a:ext>
            </a:extLst>
          </a:blip>
          <a:srcRect l="13886" r="16898" b="21859"/>
          <a:stretch/>
        </p:blipFill>
        <p:spPr>
          <a:xfrm>
            <a:off x="5401535" y="3356167"/>
            <a:ext cx="1265814" cy="1371600"/>
          </a:xfrm>
          <a:prstGeom prst="rect">
            <a:avLst/>
          </a:prstGeom>
        </p:spPr>
      </p:pic>
      <p:pic>
        <p:nvPicPr>
          <p:cNvPr id="18" name="Picture 17">
            <a:extLst>
              <a:ext uri="{FF2B5EF4-FFF2-40B4-BE49-F238E27FC236}">
                <a16:creationId xmlns:a16="http://schemas.microsoft.com/office/drawing/2014/main" xmlns="" id="{E37FF7EE-90AD-4545-A8A0-E8BB8D8F7052}"/>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72881" y="3553504"/>
            <a:ext cx="1371600" cy="1371600"/>
          </a:xfrm>
          <a:prstGeom prst="rect">
            <a:avLst/>
          </a:prstGeom>
        </p:spPr>
      </p:pic>
      <p:sp>
        <p:nvSpPr>
          <p:cNvPr id="7" name="Rectangle 6"/>
          <p:cNvSpPr/>
          <p:nvPr/>
        </p:nvSpPr>
        <p:spPr>
          <a:xfrm>
            <a:off x="9329678" y="2696214"/>
            <a:ext cx="2862322" cy="523220"/>
          </a:xfrm>
          <a:prstGeom prst="rect">
            <a:avLst/>
          </a:prstGeom>
        </p:spPr>
        <p:txBody>
          <a:bodyPr wrap="none">
            <a:spAutoFit/>
          </a:bodyPr>
          <a:lstStyle/>
          <a:p>
            <a:r>
              <a:rPr lang="en-US" sz="1400" dirty="0">
                <a:solidFill>
                  <a:srgbClr val="000000"/>
                </a:solidFill>
                <a:latin typeface="adagio_slab"/>
              </a:rPr>
              <a:t>Faculty of </a:t>
            </a:r>
            <a:r>
              <a:rPr lang="en-US" sz="1400" dirty="0" smtClean="0">
                <a:solidFill>
                  <a:srgbClr val="000000"/>
                </a:solidFill>
                <a:latin typeface="adagio_slab"/>
              </a:rPr>
              <a:t>Physics</a:t>
            </a:r>
          </a:p>
          <a:p>
            <a:r>
              <a:rPr lang="en-US" sz="1400" b="0" i="0" dirty="0" smtClean="0">
                <a:solidFill>
                  <a:srgbClr val="000000"/>
                </a:solidFill>
                <a:effectLst/>
                <a:latin typeface="adagio_slab"/>
              </a:rPr>
              <a:t>Warsaw University of Technology</a:t>
            </a:r>
            <a:endParaRPr lang="en-US" sz="1400" b="0" i="0" dirty="0">
              <a:solidFill>
                <a:srgbClr val="000000"/>
              </a:solidFill>
              <a:effectLst/>
              <a:latin typeface="adagio_slab"/>
            </a:endParaRPr>
          </a:p>
        </p:txBody>
      </p:sp>
      <p:sp>
        <p:nvSpPr>
          <p:cNvPr id="20" name="Rectangle 19"/>
          <p:cNvSpPr/>
          <p:nvPr/>
        </p:nvSpPr>
        <p:spPr>
          <a:xfrm>
            <a:off x="5233622" y="2757049"/>
            <a:ext cx="1835759" cy="523220"/>
          </a:xfrm>
          <a:prstGeom prst="rect">
            <a:avLst/>
          </a:prstGeom>
        </p:spPr>
        <p:txBody>
          <a:bodyPr wrap="none">
            <a:spAutoFit/>
          </a:bodyPr>
          <a:lstStyle/>
          <a:p>
            <a:r>
              <a:rPr lang="en-US" sz="1400" dirty="0" smtClean="0">
                <a:solidFill>
                  <a:srgbClr val="000000"/>
                </a:solidFill>
                <a:latin typeface="adagio_slab"/>
              </a:rPr>
              <a:t>Zagreb University of </a:t>
            </a:r>
          </a:p>
          <a:p>
            <a:r>
              <a:rPr lang="en-US" sz="1400" dirty="0" smtClean="0">
                <a:solidFill>
                  <a:srgbClr val="000000"/>
                </a:solidFill>
                <a:latin typeface="adagio_slab"/>
              </a:rPr>
              <a:t>Applied Sciences</a:t>
            </a:r>
            <a:endParaRPr lang="en-US" sz="1400" b="0" i="0" dirty="0">
              <a:solidFill>
                <a:srgbClr val="000000"/>
              </a:solidFill>
              <a:effectLst/>
              <a:latin typeface="adagio_slab"/>
            </a:endParaRPr>
          </a:p>
        </p:txBody>
      </p:sp>
      <p:sp>
        <p:nvSpPr>
          <p:cNvPr id="21" name="Rectangle 20"/>
          <p:cNvSpPr/>
          <p:nvPr/>
        </p:nvSpPr>
        <p:spPr>
          <a:xfrm>
            <a:off x="425834" y="2722218"/>
            <a:ext cx="1802994" cy="523220"/>
          </a:xfrm>
          <a:prstGeom prst="rect">
            <a:avLst/>
          </a:prstGeom>
        </p:spPr>
        <p:txBody>
          <a:bodyPr wrap="none">
            <a:spAutoFit/>
          </a:bodyPr>
          <a:lstStyle/>
          <a:p>
            <a:r>
              <a:rPr lang="en-US" sz="1400" dirty="0" smtClean="0">
                <a:solidFill>
                  <a:srgbClr val="000000"/>
                </a:solidFill>
                <a:latin typeface="adagio_slab"/>
              </a:rPr>
              <a:t>Faculty of Technical </a:t>
            </a:r>
          </a:p>
          <a:p>
            <a:r>
              <a:rPr lang="en-US" sz="1400" dirty="0" smtClean="0">
                <a:solidFill>
                  <a:srgbClr val="000000"/>
                </a:solidFill>
                <a:latin typeface="adagio_slab"/>
              </a:rPr>
              <a:t>Sciences</a:t>
            </a:r>
            <a:endParaRPr lang="en-US" sz="1400" b="0" i="0" dirty="0">
              <a:solidFill>
                <a:srgbClr val="000000"/>
              </a:solidFill>
              <a:effectLst/>
              <a:latin typeface="adagio_slab"/>
            </a:endParaRPr>
          </a:p>
        </p:txBody>
      </p:sp>
      <p:sp>
        <p:nvSpPr>
          <p:cNvPr id="9" name="Rectangle 8"/>
          <p:cNvSpPr/>
          <p:nvPr/>
        </p:nvSpPr>
        <p:spPr>
          <a:xfrm>
            <a:off x="2519463" y="2530827"/>
            <a:ext cx="2743059" cy="954107"/>
          </a:xfrm>
          <a:prstGeom prst="rect">
            <a:avLst/>
          </a:prstGeom>
        </p:spPr>
        <p:txBody>
          <a:bodyPr wrap="none">
            <a:spAutoFit/>
          </a:bodyPr>
          <a:lstStyle/>
          <a:p>
            <a:r>
              <a:rPr lang="en-US" sz="1400" dirty="0">
                <a:latin typeface="adagio_slab"/>
              </a:rPr>
              <a:t>Ss</a:t>
            </a:r>
            <a:r>
              <a:rPr lang="en-US" sz="1400" dirty="0" smtClean="0">
                <a:latin typeface="adagio_slab"/>
              </a:rPr>
              <a:t>. Cyril </a:t>
            </a:r>
            <a:r>
              <a:rPr lang="en-US" sz="1400" dirty="0">
                <a:latin typeface="adagio_slab"/>
              </a:rPr>
              <a:t>and </a:t>
            </a:r>
            <a:r>
              <a:rPr lang="en-US" sz="1400" dirty="0" smtClean="0">
                <a:latin typeface="adagio_slab"/>
              </a:rPr>
              <a:t>Methodius</a:t>
            </a:r>
          </a:p>
          <a:p>
            <a:r>
              <a:rPr lang="en-US" sz="1400" dirty="0" smtClean="0">
                <a:latin typeface="adagio_slab"/>
              </a:rPr>
              <a:t>University</a:t>
            </a:r>
          </a:p>
          <a:p>
            <a:r>
              <a:rPr lang="en-US" sz="1400" dirty="0">
                <a:latin typeface="adagio_slab"/>
              </a:rPr>
              <a:t>Faculty of Electrical </a:t>
            </a:r>
            <a:r>
              <a:rPr lang="en-US" sz="1400" dirty="0" smtClean="0">
                <a:latin typeface="adagio_slab"/>
              </a:rPr>
              <a:t>Engineering</a:t>
            </a:r>
          </a:p>
          <a:p>
            <a:r>
              <a:rPr lang="en-US" sz="1400" dirty="0" smtClean="0">
                <a:latin typeface="adagio_slab"/>
              </a:rPr>
              <a:t>and </a:t>
            </a:r>
            <a:r>
              <a:rPr lang="en-US" sz="1400" dirty="0">
                <a:latin typeface="adagio_slab"/>
              </a:rPr>
              <a:t>Information Technologies</a:t>
            </a:r>
          </a:p>
        </p:txBody>
      </p:sp>
      <p:sp>
        <p:nvSpPr>
          <p:cNvPr id="12" name="Rectangle 11"/>
          <p:cNvSpPr/>
          <p:nvPr/>
        </p:nvSpPr>
        <p:spPr>
          <a:xfrm>
            <a:off x="7166912" y="2480770"/>
            <a:ext cx="1971102" cy="738664"/>
          </a:xfrm>
          <a:prstGeom prst="rect">
            <a:avLst/>
          </a:prstGeom>
        </p:spPr>
        <p:txBody>
          <a:bodyPr wrap="square">
            <a:spAutoFit/>
          </a:bodyPr>
          <a:lstStyle/>
          <a:p>
            <a:r>
              <a:rPr lang="en-US" sz="1400" dirty="0" smtClean="0">
                <a:solidFill>
                  <a:srgbClr val="000000"/>
                </a:solidFill>
                <a:latin typeface="adagio_slab"/>
              </a:rPr>
              <a:t>School of Electrical</a:t>
            </a:r>
          </a:p>
          <a:p>
            <a:r>
              <a:rPr lang="en-US" sz="1400" dirty="0" smtClean="0">
                <a:solidFill>
                  <a:srgbClr val="000000"/>
                </a:solidFill>
                <a:latin typeface="adagio_slab"/>
              </a:rPr>
              <a:t>Engineering</a:t>
            </a:r>
          </a:p>
          <a:p>
            <a:r>
              <a:rPr lang="en-US" sz="1400" dirty="0" smtClean="0">
                <a:solidFill>
                  <a:srgbClr val="000000"/>
                </a:solidFill>
                <a:latin typeface="adagio_slab"/>
              </a:rPr>
              <a:t>University of Belgrade</a:t>
            </a:r>
            <a:endParaRPr lang="en-US" sz="1400" dirty="0">
              <a:solidFill>
                <a:srgbClr val="000000"/>
              </a:solidFill>
              <a:latin typeface="adagio_slab"/>
            </a:endParaRPr>
          </a:p>
        </p:txBody>
      </p:sp>
      <p:pic>
        <p:nvPicPr>
          <p:cNvPr id="19" name="Picture 18"/>
          <p:cNvPicPr/>
          <p:nvPr/>
        </p:nvPicPr>
        <p:blipFill>
          <a:blip r:embed="rId6" cstate="print">
            <a:extLst>
              <a:ext uri="{28A0092B-C50C-407E-A947-70E740481C1C}">
                <a14:useLocalDpi xmlns:a14="http://schemas.microsoft.com/office/drawing/2010/main" val="0"/>
              </a:ext>
            </a:extLst>
          </a:blip>
          <a:stretch>
            <a:fillRect/>
          </a:stretch>
        </p:blipFill>
        <p:spPr>
          <a:xfrm>
            <a:off x="9825905" y="3447607"/>
            <a:ext cx="1247536" cy="1151393"/>
          </a:xfrm>
          <a:prstGeom prst="rect">
            <a:avLst/>
          </a:prstGeom>
        </p:spPr>
      </p:pic>
      <p:pic>
        <p:nvPicPr>
          <p:cNvPr id="24" name="Picture 23">
            <a:extLst>
              <a:ext uri="{FF2B5EF4-FFF2-40B4-BE49-F238E27FC236}">
                <a16:creationId xmlns:a16="http://schemas.microsoft.com/office/drawing/2014/main" xmlns="" id="{97326556-F4F3-45A7-A261-C1B358F8A2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25" name="Rectangle 2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26" name="Picture 2" descr="https://eacea.ec.europa.eu/sites/eacea-site/files/logosbeneficaireserasmusleft_e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9653" y="5469146"/>
            <a:ext cx="5728770" cy="125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202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6 tipova LIN poruka</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a:xfrm>
            <a:off x="1552755" y="1825625"/>
            <a:ext cx="9801045" cy="4351338"/>
          </a:xfrm>
        </p:spPr>
        <p:txBody>
          <a:bodyPr>
            <a:normAutofit fontScale="92500" lnSpcReduction="20000"/>
          </a:bodyPr>
          <a:lstStyle/>
          <a:p>
            <a:r>
              <a:rPr lang="sr-Latn-RS" b="1" dirty="0" smtClean="0"/>
              <a:t>Bezuslovne poruke</a:t>
            </a:r>
            <a:endParaRPr lang="en-US" dirty="0"/>
          </a:p>
          <a:p>
            <a:pPr marL="457200" lvl="1" indent="0">
              <a:buNone/>
            </a:pPr>
            <a:r>
              <a:rPr lang="sr-Latn-RS" dirty="0" smtClean="0"/>
              <a:t>Ovo je podrazumevani format u kome master šalje zaglavlje u kome zahteva informaciju od određenog slave-a. Dati sl</a:t>
            </a:r>
            <a:r>
              <a:rPr lang="en-US" dirty="0" smtClean="0"/>
              <a:t>a</a:t>
            </a:r>
            <a:r>
              <a:rPr lang="sr-Latn-RS" dirty="0" smtClean="0"/>
              <a:t>ve reaguje prema zahtevu.</a:t>
            </a:r>
          </a:p>
          <a:p>
            <a:r>
              <a:rPr lang="sr-Latn-RS" b="1" dirty="0" smtClean="0"/>
              <a:t>Poruke trigerovan</a:t>
            </a:r>
            <a:r>
              <a:rPr lang="en-US" b="1" dirty="0" smtClean="0"/>
              <a:t>e</a:t>
            </a:r>
            <a:r>
              <a:rPr lang="sr-Latn-RS" b="1" dirty="0" smtClean="0"/>
              <a:t> događajima</a:t>
            </a:r>
            <a:endParaRPr lang="en-US" dirty="0"/>
          </a:p>
          <a:p>
            <a:pPr marL="457200" lvl="1" indent="0">
              <a:buNone/>
            </a:pPr>
            <a:r>
              <a:rPr lang="sr-Latn-RS" dirty="0" smtClean="0"/>
              <a:t>Ova vrsta poruka omogućava da master poziva više slave-ova da bi sačuvao propusni opseg. Slave može da odgovara samo ukoliko su mu podaci ažurirani. U tom slučaju slave ubacuje svoj zaštićeni identifikator u prvi bajt podataka. Ako više slave-ova odgovara, dešava se kolizija i master se vraća na komunikaciju bezuslovnim porukama.</a:t>
            </a:r>
            <a:endParaRPr lang="en-US" dirty="0"/>
          </a:p>
          <a:p>
            <a:r>
              <a:rPr lang="sr-Latn-RS" b="1" dirty="0" smtClean="0"/>
              <a:t>Sporadične poruke</a:t>
            </a:r>
            <a:endParaRPr lang="en-US" dirty="0"/>
          </a:p>
          <a:p>
            <a:pPr marL="457200" lvl="1" indent="0">
              <a:buNone/>
            </a:pPr>
            <a:r>
              <a:rPr lang="sr-Latn-RS" dirty="0" smtClean="0"/>
              <a:t>Ove poruke se šalju samo ako master zna da je određeni slave ažurirao svoje podatke. Master se u ovom slučaju ponaša kao slave i omogućava odgovor poruke na sopstveno zaglavlje – na ovaj način omogućava slave čvoru dinamičke informacije.</a:t>
            </a:r>
            <a:endParaRPr lang="en-US" dirty="0"/>
          </a:p>
          <a:p>
            <a:pPr marL="457200" lvl="1" indent="0">
              <a:buNone/>
            </a:pPr>
            <a:endParaRPr lang="en-US" dirty="0" smtClean="0"/>
          </a:p>
          <a:p>
            <a:pPr lvl="1">
              <a:buNone/>
            </a:pPr>
            <a:endParaRPr lang="en-U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908485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6 tipova LIN poruka</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a:xfrm>
            <a:off x="1552755" y="1825625"/>
            <a:ext cx="9801045" cy="4351338"/>
          </a:xfrm>
        </p:spPr>
        <p:txBody>
          <a:bodyPr>
            <a:normAutofit fontScale="92500" lnSpcReduction="20000"/>
          </a:bodyPr>
          <a:lstStyle/>
          <a:p>
            <a:r>
              <a:rPr lang="sr-Latn-RS" b="1" dirty="0" smtClean="0"/>
              <a:t>Dijanostičke poruke</a:t>
            </a:r>
            <a:endParaRPr lang="en-US" dirty="0"/>
          </a:p>
          <a:p>
            <a:pPr marL="457200" lvl="1" indent="0">
              <a:buNone/>
            </a:pPr>
            <a:r>
              <a:rPr lang="sr-Latn-RS" dirty="0" smtClean="0"/>
              <a:t>One uvek prenose dijagnostičke ili konfiguracione podatke i uvek sadrže 8 bajtova. Njihov identifikator je ili </a:t>
            </a:r>
            <a:r>
              <a:rPr lang="en-US" dirty="0"/>
              <a:t>60 (0x3C</a:t>
            </a:r>
            <a:r>
              <a:rPr lang="en-US" dirty="0" smtClean="0"/>
              <a:t>),</a:t>
            </a:r>
            <a:r>
              <a:rPr lang="sr-Latn-RS" dirty="0" smtClean="0"/>
              <a:t> nazvan okvir master zahteva</a:t>
            </a:r>
            <a:r>
              <a:rPr lang="en-US" dirty="0" smtClean="0"/>
              <a:t> </a:t>
            </a:r>
            <a:r>
              <a:rPr lang="sr-Latn-RS" dirty="0" smtClean="0"/>
              <a:t>ili </a:t>
            </a:r>
            <a:r>
              <a:rPr lang="en-US" dirty="0" smtClean="0"/>
              <a:t>61 (</a:t>
            </a:r>
            <a:r>
              <a:rPr lang="en-US" dirty="0"/>
              <a:t>0x3D</a:t>
            </a:r>
            <a:r>
              <a:rPr lang="en-US" dirty="0" smtClean="0"/>
              <a:t>),</a:t>
            </a:r>
            <a:r>
              <a:rPr lang="sr-Latn-RS" dirty="0" smtClean="0"/>
              <a:t> nazvan okvir slave zahteva. Pre nego što generiše zaglavlje dijagnostičke poruke, masterov zadatak</a:t>
            </a:r>
            <a:r>
              <a:rPr lang="en-US" dirty="0" smtClean="0"/>
              <a:t> (task)</a:t>
            </a:r>
            <a:r>
              <a:rPr lang="sr-Latn-RS" dirty="0" smtClean="0"/>
              <a:t> pita svoj dijanostički modul da li treba da šalje ovu poruku ili magistrala treba da ostane u „tihom“ modu. Slave-ovi zadaci</a:t>
            </a:r>
            <a:r>
              <a:rPr lang="en-US" dirty="0" smtClean="0"/>
              <a:t> (</a:t>
            </a:r>
            <a:r>
              <a:rPr lang="en-US" dirty="0" err="1" smtClean="0"/>
              <a:t>taskovi</a:t>
            </a:r>
            <a:r>
              <a:rPr lang="en-US" dirty="0" smtClean="0"/>
              <a:t>)</a:t>
            </a:r>
            <a:r>
              <a:rPr lang="sr-Latn-RS" dirty="0" smtClean="0"/>
              <a:t> se pretplaćuju na odgovor prema informacijama od njihovog dijagnostičkog modula.</a:t>
            </a:r>
            <a:r>
              <a:rPr lang="en-US" dirty="0" smtClean="0"/>
              <a:t> </a:t>
            </a:r>
            <a:endParaRPr lang="sr-Latn-RS" dirty="0" smtClean="0"/>
          </a:p>
          <a:p>
            <a:r>
              <a:rPr lang="sr-Latn-RS" b="1" dirty="0" smtClean="0"/>
              <a:t>Korisnički definisane poruke</a:t>
            </a:r>
            <a:endParaRPr lang="en-US" dirty="0"/>
          </a:p>
          <a:p>
            <a:pPr marL="457200" lvl="1" indent="0">
              <a:buNone/>
            </a:pPr>
            <a:r>
              <a:rPr lang="sr-Latn-RS" dirty="0" smtClean="0"/>
              <a:t>Identifikator 62 je korisnički definisana poruka koja može sadržati bilo koji tip informacija</a:t>
            </a:r>
            <a:endParaRPr lang="en-US" dirty="0"/>
          </a:p>
          <a:p>
            <a:r>
              <a:rPr lang="sr-Latn-RS" b="1" dirty="0" smtClean="0"/>
              <a:t>Rezervisane poruke</a:t>
            </a:r>
            <a:endParaRPr lang="en-US" dirty="0"/>
          </a:p>
          <a:p>
            <a:pPr marL="457200" lvl="1" indent="0">
              <a:buNone/>
            </a:pPr>
            <a:r>
              <a:rPr lang="sr-Latn-RS" dirty="0" smtClean="0"/>
              <a:t>Rezervisane poruke imaju identifikator 63 i ne smeju biti korišćene u LIN 2.0 mrežama.</a:t>
            </a:r>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2847374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a:xfrm>
            <a:off x="838200" y="2958859"/>
            <a:ext cx="10515600" cy="897149"/>
          </a:xfrm>
        </p:spPr>
        <p:txBody>
          <a:bodyPr>
            <a:normAutofit/>
          </a:bodyPr>
          <a:lstStyle/>
          <a:p>
            <a:pPr marL="0" indent="0" algn="ctr">
              <a:buNone/>
            </a:pPr>
            <a:r>
              <a:rPr lang="en-US" sz="4800" dirty="0" err="1" smtClean="0">
                <a:latin typeface="Garamond" panose="02020404030301010803" pitchFamily="18" charset="0"/>
              </a:rPr>
              <a:t>Hvala</a:t>
            </a:r>
            <a:r>
              <a:rPr lang="en-US" sz="4800" dirty="0" smtClean="0">
                <a:latin typeface="Garamond" panose="02020404030301010803" pitchFamily="18" charset="0"/>
              </a:rPr>
              <a:t> </a:t>
            </a:r>
            <a:r>
              <a:rPr lang="en-US" sz="4800" dirty="0" err="1" smtClean="0">
                <a:latin typeface="Garamond" panose="02020404030301010803" pitchFamily="18" charset="0"/>
              </a:rPr>
              <a:t>na</a:t>
            </a:r>
            <a:r>
              <a:rPr lang="en-US" sz="4800" dirty="0" smtClean="0">
                <a:latin typeface="Garamond" panose="02020404030301010803" pitchFamily="18" charset="0"/>
              </a:rPr>
              <a:t> pa</a:t>
            </a:r>
            <a:r>
              <a:rPr lang="sr-Latn-RS" sz="4800" smtClean="0">
                <a:latin typeface="Garamond" panose="02020404030301010803" pitchFamily="18" charset="0"/>
              </a:rPr>
              <a:t>žnji</a:t>
            </a:r>
            <a:r>
              <a:rPr lang="en-US" sz="4800" smtClean="0">
                <a:latin typeface="Garamond" panose="02020404030301010803" pitchFamily="18" charset="0"/>
              </a:rPr>
              <a:t>!</a:t>
            </a:r>
            <a:endParaRPr lang="en-US" sz="4800" dirty="0">
              <a:latin typeface="Garamond" panose="02020404030301010803" pitchFamily="18" charset="0"/>
            </a:endParaRPr>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7" name="Picture 2" descr="https://eacea.ec.europa.eu/sites/eacea-site/files/logosbeneficaireserasmusleft_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653" y="5469146"/>
            <a:ext cx="5728770" cy="125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330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Osnovni pojmovi o </a:t>
            </a:r>
            <a:r>
              <a:rPr lang="en-US" b="1" dirty="0" smtClean="0">
                <a:latin typeface="Garamond" panose="02020404030301010803" pitchFamily="18" charset="0"/>
              </a:rPr>
              <a:t>LIN </a:t>
            </a:r>
            <a:r>
              <a:rPr lang="en-US" b="1" dirty="0" err="1" smtClean="0">
                <a:latin typeface="Garamond" panose="02020404030301010803" pitchFamily="18" charset="0"/>
              </a:rPr>
              <a:t>komunikaciji</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fontScale="92500" lnSpcReduction="20000"/>
          </a:bodyPr>
          <a:lstStyle/>
          <a:p>
            <a:pPr algn="just"/>
            <a:endParaRPr lang="sr-Latn-RS" dirty="0"/>
          </a:p>
          <a:p>
            <a:pPr>
              <a:lnSpc>
                <a:spcPct val="80000"/>
              </a:lnSpc>
            </a:pPr>
            <a:r>
              <a:rPr lang="sr-Latn-RS" dirty="0" smtClean="0"/>
              <a:t>LIN </a:t>
            </a:r>
            <a:r>
              <a:rPr lang="sr-Latn-RS" dirty="0" smtClean="0"/>
              <a:t>predstavlja </a:t>
            </a:r>
            <a:r>
              <a:rPr lang="sr-Latn-RS" dirty="0" smtClean="0"/>
              <a:t>vid serijske komunikacije (serijska komunikacija predstavlja slanje podataka jedan bit u jednom vremenskom trenutku - bit po bit, sekvencijalno preko komunikacijskog kanala ili magistrale)</a:t>
            </a:r>
          </a:p>
          <a:p>
            <a:pPr>
              <a:lnSpc>
                <a:spcPct val="80000"/>
              </a:lnSpc>
            </a:pPr>
            <a:r>
              <a:rPr lang="sr-Latn-RS" dirty="0" smtClean="0"/>
              <a:t>LIN je </a:t>
            </a:r>
            <a:r>
              <a:rPr lang="sr-Latn-RS" dirty="0"/>
              <a:t>j</a:t>
            </a:r>
            <a:r>
              <a:rPr lang="en-US" dirty="0" err="1" smtClean="0"/>
              <a:t>eftina</a:t>
            </a:r>
            <a:r>
              <a:rPr lang="en-US" dirty="0" smtClean="0"/>
              <a:t> </a:t>
            </a:r>
            <a:r>
              <a:rPr lang="en-US" dirty="0" err="1" smtClean="0"/>
              <a:t>mre</a:t>
            </a:r>
            <a:r>
              <a:rPr lang="sr-Latn-RS" dirty="0" smtClean="0"/>
              <a:t>ža koja se koristi često u automobilskoj industriji (najčešće za komunikaciju između senzora i ECU-a ili ECU-a i aktuatora)</a:t>
            </a:r>
          </a:p>
          <a:p>
            <a:pPr>
              <a:lnSpc>
                <a:spcPct val="80000"/>
              </a:lnSpc>
            </a:pPr>
            <a:r>
              <a:rPr lang="sr-Latn-RS" dirty="0" smtClean="0"/>
              <a:t>Mreža bazirana na jedan master – više slave-ova konceptu.</a:t>
            </a:r>
          </a:p>
          <a:p>
            <a:pPr>
              <a:lnSpc>
                <a:spcPct val="80000"/>
              </a:lnSpc>
            </a:pPr>
            <a:r>
              <a:rPr lang="sr-Latn-RS" dirty="0" smtClean="0"/>
              <a:t>LIN protokol je baziran na UART serijskom protokolu.</a:t>
            </a:r>
            <a:endParaRPr lang="en-US" dirty="0"/>
          </a:p>
          <a:p>
            <a:pPr>
              <a:lnSpc>
                <a:spcPct val="80000"/>
              </a:lnSpc>
            </a:pPr>
            <a:r>
              <a:rPr lang="sr-Latn-RS" dirty="0" smtClean="0"/>
              <a:t>Kao fizički medij je potrebna samo jedna žica.</a:t>
            </a:r>
          </a:p>
          <a:p>
            <a:pPr>
              <a:lnSpc>
                <a:spcPct val="80000"/>
              </a:lnSpc>
            </a:pPr>
            <a:r>
              <a:rPr lang="sr-Latn-RS" dirty="0" smtClean="0"/>
              <a:t>Može da podrži brzine do 20 kbit/s.</a:t>
            </a:r>
          </a:p>
          <a:p>
            <a:pPr>
              <a:lnSpc>
                <a:spcPct val="80000"/>
              </a:lnSpc>
            </a:pPr>
            <a:r>
              <a:rPr lang="sr-Latn-RS" dirty="0" smtClean="0"/>
              <a:t>Mreža poseduje metod samosinhronoizacije.</a:t>
            </a:r>
          </a:p>
          <a:p>
            <a:pPr>
              <a:lnSpc>
                <a:spcPct val="80000"/>
              </a:lnSpc>
            </a:pPr>
            <a:r>
              <a:rPr lang="sr-Latn-RS" dirty="0" smtClean="0"/>
              <a:t>Mreža radi na 12 V.</a:t>
            </a:r>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1195910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en-US" b="1" dirty="0" err="1" smtClean="0">
                <a:latin typeface="Garamond" panose="02020404030301010803" pitchFamily="18" charset="0"/>
              </a:rPr>
              <a:t>Primeri</a:t>
            </a:r>
            <a:r>
              <a:rPr lang="en-US" b="1" dirty="0" smtClean="0">
                <a:latin typeface="Garamond" panose="02020404030301010803" pitchFamily="18" charset="0"/>
              </a:rPr>
              <a:t> </a:t>
            </a:r>
            <a:r>
              <a:rPr lang="en-US" b="1" dirty="0" err="1" smtClean="0">
                <a:latin typeface="Garamond" panose="02020404030301010803" pitchFamily="18" charset="0"/>
              </a:rPr>
              <a:t>primene</a:t>
            </a:r>
            <a:r>
              <a:rPr lang="en-US" b="1" dirty="0" smtClean="0">
                <a:latin typeface="Garamond" panose="02020404030301010803" pitchFamily="18" charset="0"/>
              </a:rPr>
              <a:t> LIN-a u auto </a:t>
            </a:r>
            <a:r>
              <a:rPr lang="en-US" b="1" dirty="0" err="1" smtClean="0">
                <a:latin typeface="Garamond" panose="02020404030301010803" pitchFamily="18" charset="0"/>
              </a:rPr>
              <a:t>industriji</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lnSpcReduction="10000"/>
          </a:bodyPr>
          <a:lstStyle/>
          <a:p>
            <a:pPr algn="just"/>
            <a:endParaRPr lang="sr-Latn-RS" dirty="0"/>
          </a:p>
          <a:p>
            <a:pPr fontAlgn="base"/>
            <a:r>
              <a:rPr lang="en-US" b="1" dirty="0" err="1" smtClean="0"/>
              <a:t>Volan</a:t>
            </a:r>
            <a:r>
              <a:rPr lang="sr-Latn-RS" b="1" dirty="0" smtClean="0"/>
              <a:t> i prekidači i ručice okol</a:t>
            </a:r>
            <a:r>
              <a:rPr lang="en-US" b="1" dirty="0" smtClean="0"/>
              <a:t>o: </a:t>
            </a:r>
            <a:r>
              <a:rPr lang="en-US" i="1" dirty="0" smtClean="0"/>
              <a:t>Cruise</a:t>
            </a:r>
            <a:r>
              <a:rPr lang="en-US" dirty="0" smtClean="0"/>
              <a:t> </a:t>
            </a:r>
            <a:r>
              <a:rPr lang="en-US" dirty="0" err="1" smtClean="0"/>
              <a:t>kontrola</a:t>
            </a:r>
            <a:r>
              <a:rPr lang="en-US" dirty="0" smtClean="0"/>
              <a:t>, </a:t>
            </a:r>
            <a:r>
              <a:rPr lang="en-US" dirty="0" err="1" smtClean="0"/>
              <a:t>brisa</a:t>
            </a:r>
            <a:r>
              <a:rPr lang="sr-Latn-RS" dirty="0" smtClean="0"/>
              <a:t>č, klima, radio</a:t>
            </a:r>
          </a:p>
          <a:p>
            <a:pPr fontAlgn="base"/>
            <a:r>
              <a:rPr lang="sr-Latn-RS" b="1" dirty="0" smtClean="0"/>
              <a:t>Komfor funkcije: </a:t>
            </a:r>
            <a:r>
              <a:rPr lang="sr-Latn-RS" dirty="0" smtClean="0"/>
              <a:t>senzor temperature, krovni prozor, unutrašnje svetlo, vlažnost</a:t>
            </a:r>
          </a:p>
          <a:p>
            <a:pPr fontAlgn="base"/>
            <a:r>
              <a:rPr lang="sr-Latn-RS" b="1" dirty="0" smtClean="0"/>
              <a:t>Pogonski deo: </a:t>
            </a:r>
            <a:r>
              <a:rPr lang="sr-Latn-RS" dirty="0" smtClean="0"/>
              <a:t>senzori pozicije, brzine i pritiska</a:t>
            </a:r>
          </a:p>
          <a:p>
            <a:pPr fontAlgn="base"/>
            <a:r>
              <a:rPr lang="sr-Latn-RS" b="1" dirty="0" smtClean="0"/>
              <a:t>Motori: </a:t>
            </a:r>
            <a:r>
              <a:rPr lang="sr-Latn-RS" dirty="0" smtClean="0"/>
              <a:t>mali motori, motori koji pokreću rashladne uređaje</a:t>
            </a:r>
          </a:p>
          <a:p>
            <a:pPr fontAlgn="base"/>
            <a:r>
              <a:rPr lang="sr-Latn-RS" b="1" dirty="0" smtClean="0"/>
              <a:t>Ventilacija: </a:t>
            </a:r>
            <a:r>
              <a:rPr lang="sr-Latn-RS" dirty="0" smtClean="0"/>
              <a:t>motor, upravljački panel</a:t>
            </a:r>
          </a:p>
          <a:p>
            <a:pPr fontAlgn="base"/>
            <a:r>
              <a:rPr lang="sr-Latn-RS" b="1" dirty="0" smtClean="0"/>
              <a:t>Vrata: </a:t>
            </a:r>
            <a:r>
              <a:rPr lang="sr-Latn-RS" dirty="0" smtClean="0"/>
              <a:t>retrovizori sa strane, prozori, centralno zaključavanje</a:t>
            </a:r>
          </a:p>
          <a:p>
            <a:pPr fontAlgn="base"/>
            <a:r>
              <a:rPr lang="sr-Latn-RS" b="1" dirty="0" smtClean="0"/>
              <a:t>Ostalo: </a:t>
            </a:r>
            <a:r>
              <a:rPr lang="sr-Latn-RS" dirty="0" smtClean="0"/>
              <a:t>senzor kiše, prednja svetla, protok vazduha</a:t>
            </a:r>
            <a:endParaRPr lang="en-US" dirty="0" smtClean="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3395420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en-US" b="1" dirty="0" err="1" smtClean="0">
                <a:latin typeface="Garamond" panose="02020404030301010803" pitchFamily="18" charset="0"/>
              </a:rPr>
              <a:t>Primeri</a:t>
            </a:r>
            <a:r>
              <a:rPr lang="en-US" b="1" dirty="0" smtClean="0">
                <a:latin typeface="Garamond" panose="02020404030301010803" pitchFamily="18" charset="0"/>
              </a:rPr>
              <a:t> </a:t>
            </a:r>
            <a:r>
              <a:rPr lang="en-US" b="1" dirty="0" err="1" smtClean="0">
                <a:latin typeface="Garamond" panose="02020404030301010803" pitchFamily="18" charset="0"/>
              </a:rPr>
              <a:t>primene</a:t>
            </a:r>
            <a:r>
              <a:rPr lang="en-US" b="1" dirty="0" smtClean="0">
                <a:latin typeface="Garamond" panose="02020404030301010803" pitchFamily="18" charset="0"/>
              </a:rPr>
              <a:t> LIN-a u auto </a:t>
            </a:r>
            <a:r>
              <a:rPr lang="en-US" b="1" dirty="0" err="1" smtClean="0">
                <a:latin typeface="Garamond" panose="02020404030301010803" pitchFamily="18" charset="0"/>
              </a:rPr>
              <a:t>industriji</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a:bodyPr>
          <a:lstStyle/>
          <a:p>
            <a:pPr algn="just"/>
            <a:r>
              <a:rPr lang="sr-Latn-RS" sz="2000" dirty="0" smtClean="0"/>
              <a:t>LIN čvorovi se skupljaju u grupe, svaki sa masterom koji predstavlja interfejs prema CAN magistrali.</a:t>
            </a:r>
            <a:endParaRPr lang="sr-Latn-RS" sz="2000" dirty="0"/>
          </a:p>
          <a:p>
            <a:pPr fontAlgn="base"/>
            <a:r>
              <a:rPr lang="sr-Latn-RS" sz="2000" b="1" i="1" dirty="0" smtClean="0"/>
              <a:t>Primer: </a:t>
            </a:r>
            <a:r>
              <a:rPr lang="sr-Latn-RS" sz="2000" i="1" dirty="0" smtClean="0"/>
              <a:t>Sa vozačevog sedišta može se spustiti suvozačev prozor i to na sledeći način. Vozač pritisne dugme koje šalje poruku preko LIN grupe 1 prema CAN magistrali. Na osnovu CAN poruke LIN master u grupi 2 aktivira spuštanje prozora kod suvozačevog sedišta.</a:t>
            </a:r>
            <a:r>
              <a:rPr lang="en-US" dirty="0" smtClean="0"/>
              <a:t/>
            </a:r>
            <a:br>
              <a:rPr lang="en-US" dirty="0" smtClean="0"/>
            </a:br>
            <a:endParaRPr lang="en-US" dirty="0" smtClean="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9218" name="Picture 2" descr="LIN Bus Example Car Cluster Door Window CAN High Sp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549" y="3416060"/>
            <a:ext cx="6765035" cy="3096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634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en-US" b="1" dirty="0" err="1" smtClean="0">
                <a:latin typeface="Garamond" panose="02020404030301010803" pitchFamily="18" charset="0"/>
              </a:rPr>
              <a:t>Koncept</a:t>
            </a:r>
            <a:r>
              <a:rPr lang="en-US" b="1" dirty="0" smtClean="0">
                <a:latin typeface="Garamond" panose="02020404030301010803" pitchFamily="18" charset="0"/>
              </a:rPr>
              <a:t> master slave </a:t>
            </a:r>
            <a:r>
              <a:rPr lang="sr-Latn-RS" b="1" dirty="0" smtClean="0">
                <a:latin typeface="Garamond" panose="02020404030301010803" pitchFamily="18" charset="0"/>
              </a:rPr>
              <a:t>protokol</a:t>
            </a:r>
            <a:r>
              <a:rPr lang="en-US" b="1" dirty="0" smtClean="0">
                <a:latin typeface="Garamond" panose="02020404030301010803" pitchFamily="18" charset="0"/>
              </a:rPr>
              <a:t>a</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a:bodyPr>
          <a:lstStyle/>
          <a:p>
            <a:pPr algn="just"/>
            <a:r>
              <a:rPr lang="en-US" dirty="0" err="1" smtClean="0"/>
              <a:t>Uloga</a:t>
            </a:r>
            <a:r>
              <a:rPr lang="en-US" dirty="0" smtClean="0"/>
              <a:t> </a:t>
            </a:r>
            <a:r>
              <a:rPr lang="en-US" dirty="0" err="1" smtClean="0"/>
              <a:t>mastera</a:t>
            </a:r>
            <a:r>
              <a:rPr lang="en-US" dirty="0" smtClean="0"/>
              <a:t> je da </a:t>
            </a:r>
            <a:r>
              <a:rPr lang="en-US" dirty="0" err="1" smtClean="0"/>
              <a:t>odredi</a:t>
            </a:r>
            <a:r>
              <a:rPr lang="en-US" dirty="0" smtClean="0"/>
              <a:t> </a:t>
            </a:r>
            <a:r>
              <a:rPr lang="en-US" dirty="0" err="1" smtClean="0"/>
              <a:t>kad</a:t>
            </a:r>
            <a:r>
              <a:rPr lang="en-US" dirty="0" smtClean="0"/>
              <a:t> </a:t>
            </a:r>
            <a:r>
              <a:rPr lang="sr-Latn-RS" dirty="0" smtClean="0"/>
              <a:t>će koja poruka biti prebačena na magistralu</a:t>
            </a:r>
          </a:p>
          <a:p>
            <a:pPr algn="just"/>
            <a:r>
              <a:rPr lang="sr-Latn-RS" dirty="0" smtClean="0"/>
              <a:t>Uloga slave-a je primi podatak koji se prebaci u svakoj poruci</a:t>
            </a:r>
          </a:p>
          <a:p>
            <a:pPr algn="just"/>
            <a:endParaRPr lang="sr-Latn-R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7" name="Picture 6"/>
          <p:cNvPicPr>
            <a:picLocks noChangeAspect="1"/>
          </p:cNvPicPr>
          <p:nvPr/>
        </p:nvPicPr>
        <p:blipFill>
          <a:blip r:embed="rId3"/>
          <a:stretch>
            <a:fillRect/>
          </a:stretch>
        </p:blipFill>
        <p:spPr>
          <a:xfrm>
            <a:off x="1751162" y="3292595"/>
            <a:ext cx="8534400" cy="2343150"/>
          </a:xfrm>
          <a:prstGeom prst="rect">
            <a:avLst/>
          </a:prstGeom>
        </p:spPr>
      </p:pic>
    </p:spTree>
    <p:extLst>
      <p:ext uri="{BB962C8B-B14F-4D97-AF65-F5344CB8AC3E}">
        <p14:creationId xmlns:p14="http://schemas.microsoft.com/office/powerpoint/2010/main" val="3402803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en-US" b="1" dirty="0" err="1" smtClean="0">
                <a:latin typeface="Garamond" panose="02020404030301010803" pitchFamily="18" charset="0"/>
              </a:rPr>
              <a:t>Koncept</a:t>
            </a:r>
            <a:r>
              <a:rPr lang="en-US" b="1" dirty="0" smtClean="0">
                <a:latin typeface="Garamond" panose="02020404030301010803" pitchFamily="18" charset="0"/>
              </a:rPr>
              <a:t> master slave </a:t>
            </a:r>
            <a:r>
              <a:rPr lang="sr-Latn-RS" b="1" dirty="0" smtClean="0">
                <a:latin typeface="Garamond" panose="02020404030301010803" pitchFamily="18" charset="0"/>
              </a:rPr>
              <a:t>protokol</a:t>
            </a:r>
            <a:r>
              <a:rPr lang="en-US" b="1" dirty="0" smtClean="0">
                <a:latin typeface="Garamond" panose="02020404030301010803" pitchFamily="18" charset="0"/>
              </a:rPr>
              <a:t>a</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p:txBody>
          <a:bodyPr>
            <a:normAutofit/>
          </a:bodyPr>
          <a:lstStyle/>
          <a:p>
            <a:pPr algn="just"/>
            <a:r>
              <a:rPr lang="sr-Latn-RS" dirty="0" smtClean="0"/>
              <a:t>Ovakva konfiguracija sistema omogućava veliku fleksibilnost</a:t>
            </a:r>
          </a:p>
          <a:p>
            <a:pPr algn="just"/>
            <a:r>
              <a:rPr lang="sr-Latn-RS" dirty="0" smtClean="0"/>
              <a:t>Dodatni čvorovi mogu biti dodati u LIN mrežu bez ikakvih izmena kod drugih slave čvorova</a:t>
            </a:r>
          </a:p>
          <a:p>
            <a:pPr algn="just"/>
            <a:endParaRPr lang="sr-Latn-R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2398853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Struktura LIN poruke</a:t>
            </a:r>
            <a:endParaRPr lang="en-US" b="1" dirty="0">
              <a:latin typeface="Garamond" panose="02020404030301010803" pitchFamily="18" charset="0"/>
            </a:endParaRPr>
          </a:p>
        </p:txBody>
      </p:sp>
      <p:pic>
        <p:nvPicPr>
          <p:cNvPr id="9" name="Content Placeholder 8"/>
          <p:cNvPicPr>
            <a:picLocks noGrp="1" noChangeAspect="1"/>
          </p:cNvPicPr>
          <p:nvPr>
            <p:ph idx="1"/>
          </p:nvPr>
        </p:nvPicPr>
        <p:blipFill>
          <a:blip r:embed="rId2"/>
          <a:stretch>
            <a:fillRect/>
          </a:stretch>
        </p:blipFill>
        <p:spPr>
          <a:xfrm>
            <a:off x="1945705" y="2061788"/>
            <a:ext cx="7410450" cy="3810000"/>
          </a:xfrm>
          <a:prstGeom prst="rect">
            <a:avLst/>
          </a:prstGeom>
        </p:spPr>
      </p:pic>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473525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A2CE2-C908-4F21-9243-03179C53EF00}"/>
              </a:ext>
            </a:extLst>
          </p:cNvPr>
          <p:cNvSpPr>
            <a:spLocks noGrp="1"/>
          </p:cNvSpPr>
          <p:nvPr>
            <p:ph type="title"/>
          </p:nvPr>
        </p:nvSpPr>
        <p:spPr>
          <a:xfrm>
            <a:off x="2372264" y="1080104"/>
            <a:ext cx="8981536" cy="610584"/>
          </a:xfrm>
        </p:spPr>
        <p:txBody>
          <a:bodyPr>
            <a:normAutofit fontScale="90000"/>
          </a:bodyPr>
          <a:lstStyle/>
          <a:p>
            <a:r>
              <a:rPr lang="sr-Latn-RS" b="1" dirty="0" smtClean="0">
                <a:latin typeface="Garamond" panose="02020404030301010803" pitchFamily="18" charset="0"/>
              </a:rPr>
              <a:t>Struktura LIN poruke</a:t>
            </a:r>
            <a:endParaRPr lang="en-US" b="1"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AB674E-E0FD-49B9-93BE-1C07741B8514}"/>
              </a:ext>
            </a:extLst>
          </p:cNvPr>
          <p:cNvSpPr>
            <a:spLocks noGrp="1"/>
          </p:cNvSpPr>
          <p:nvPr>
            <p:ph idx="1"/>
          </p:nvPr>
        </p:nvSpPr>
        <p:spPr>
          <a:xfrm>
            <a:off x="1552755" y="1825625"/>
            <a:ext cx="9801045" cy="4351338"/>
          </a:xfrm>
        </p:spPr>
        <p:txBody>
          <a:bodyPr>
            <a:normAutofit/>
          </a:bodyPr>
          <a:lstStyle/>
          <a:p>
            <a:pPr algn="just"/>
            <a:endParaRPr lang="sr-Latn-RS" dirty="0"/>
          </a:p>
        </p:txBody>
      </p:sp>
      <p:pic>
        <p:nvPicPr>
          <p:cNvPr id="4" name="Picture 3">
            <a:extLst>
              <a:ext uri="{FF2B5EF4-FFF2-40B4-BE49-F238E27FC236}">
                <a16:creationId xmlns:a16="http://schemas.microsoft.com/office/drawing/2014/main" xmlns=""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2050" name="Picture 2" descr="LIN Frame Break Sync Identifier Data Checks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813" y="2834526"/>
            <a:ext cx="91440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88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19711</TotalTime>
  <Words>1489</Words>
  <Application>Microsoft Office PowerPoint</Application>
  <PresentationFormat>Widescreen</PresentationFormat>
  <Paragraphs>133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adagio_slab</vt:lpstr>
      <vt:lpstr>Arial</vt:lpstr>
      <vt:lpstr>Calibri</vt:lpstr>
      <vt:lpstr>Calibri Light</vt:lpstr>
      <vt:lpstr>Garamond</vt:lpstr>
      <vt:lpstr>Times New Roman</vt:lpstr>
      <vt:lpstr>Office Theme</vt:lpstr>
      <vt:lpstr>UPRAVLJAČKI ALGORITMI U REALNOM VREMENU</vt:lpstr>
      <vt:lpstr>PowerPoint Presentation</vt:lpstr>
      <vt:lpstr>Osnovni pojmovi o LIN komunikaciji</vt:lpstr>
      <vt:lpstr>Primeri primene LIN-a u auto industriji</vt:lpstr>
      <vt:lpstr>Primeri primene LIN-a u auto industriji</vt:lpstr>
      <vt:lpstr>Koncept master slave protokola</vt:lpstr>
      <vt:lpstr>Koncept master slave protokola</vt:lpstr>
      <vt:lpstr>Struktura LIN poruke</vt:lpstr>
      <vt:lpstr>Struktura LIN poruke</vt:lpstr>
      <vt:lpstr>Struktura LIN poruke</vt:lpstr>
      <vt:lpstr>Struktura LIN poruke</vt:lpstr>
      <vt:lpstr>Struktura LIN poruke</vt:lpstr>
      <vt:lpstr>Struktura LIN poruke</vt:lpstr>
      <vt:lpstr>CAN ili LIN</vt:lpstr>
      <vt:lpstr>CAN ili LIN</vt:lpstr>
      <vt:lpstr>Kako LIN radi</vt:lpstr>
      <vt:lpstr>Kako LIN radi</vt:lpstr>
      <vt:lpstr>Karakteristike prenosa podataka</vt:lpstr>
      <vt:lpstr>Karakteristike prenosa podataka</vt:lpstr>
      <vt:lpstr>6 tipova LIN poruka</vt:lpstr>
      <vt:lpstr>6 tipova LIN poruka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Balkan Open Competition in  Software-designed Instrumentation</dc:title>
  <dc:creator>Stefana Jocic</dc:creator>
  <cp:lastModifiedBy>Windows User</cp:lastModifiedBy>
  <cp:revision>119</cp:revision>
  <dcterms:created xsi:type="dcterms:W3CDTF">2018-11-07T10:58:35Z</dcterms:created>
  <dcterms:modified xsi:type="dcterms:W3CDTF">2020-01-10T09:12:23Z</dcterms:modified>
</cp:coreProperties>
</file>