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9" r:id="rId5"/>
    <p:sldId id="293" r:id="rId6"/>
    <p:sldId id="263" r:id="rId7"/>
    <p:sldId id="264" r:id="rId8"/>
    <p:sldId id="287" r:id="rId9"/>
    <p:sldId id="290" r:id="rId10"/>
    <p:sldId id="289" r:id="rId11"/>
    <p:sldId id="294" r:id="rId12"/>
    <p:sldId id="292" r:id="rId13"/>
    <p:sldId id="265" r:id="rId14"/>
    <p:sldId id="295" r:id="rId15"/>
    <p:sldId id="296" r:id="rId16"/>
    <p:sldId id="297" r:id="rId17"/>
    <p:sldId id="288" r:id="rId18"/>
    <p:sldId id="299" r:id="rId19"/>
    <p:sldId id="298" r:id="rId20"/>
    <p:sldId id="291" r:id="rId21"/>
    <p:sldId id="301" r:id="rId22"/>
    <p:sldId id="300" r:id="rId23"/>
    <p:sldId id="2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008E06-CD8B-4133-9E02-7666DE5098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8E11DF6-0E83-4518-B100-C5978D223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0BA13DD-45D8-45A6-9E89-1C17DCE82B22}"/>
              </a:ext>
            </a:extLst>
          </p:cNvPr>
          <p:cNvSpPr>
            <a:spLocks noGrp="1"/>
          </p:cNvSpPr>
          <p:nvPr>
            <p:ph type="dt" sz="half" idx="10"/>
          </p:nvPr>
        </p:nvSpPr>
        <p:spPr/>
        <p:txBody>
          <a:bodyPr/>
          <a:lstStyle/>
          <a:p>
            <a:fld id="{CC35AA11-463B-4726-8CDA-9241FDE1B93A}" type="datetimeFigureOut">
              <a:rPr lang="en-US" smtClean="0"/>
              <a:t>1/10/2020</a:t>
            </a:fld>
            <a:endParaRPr lang="en-US"/>
          </a:p>
        </p:txBody>
      </p:sp>
      <p:sp>
        <p:nvSpPr>
          <p:cNvPr id="5" name="Footer Placeholder 4">
            <a:extLst>
              <a:ext uri="{FF2B5EF4-FFF2-40B4-BE49-F238E27FC236}">
                <a16:creationId xmlns:a16="http://schemas.microsoft.com/office/drawing/2014/main" xmlns="" id="{8951108F-78AD-4111-9980-872DC3B1C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D2F82D-B7AA-48B4-B87A-24A006FF5F6B}"/>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55406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89B1C6-139B-47BA-B958-182935C513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1A58007-A84B-4B9C-9EED-26BADE160A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0A18057-15F9-4805-8AB8-81CBDEC683F9}"/>
              </a:ext>
            </a:extLst>
          </p:cNvPr>
          <p:cNvSpPr>
            <a:spLocks noGrp="1"/>
          </p:cNvSpPr>
          <p:nvPr>
            <p:ph type="dt" sz="half" idx="10"/>
          </p:nvPr>
        </p:nvSpPr>
        <p:spPr/>
        <p:txBody>
          <a:bodyPr/>
          <a:lstStyle/>
          <a:p>
            <a:fld id="{CC35AA11-463B-4726-8CDA-9241FDE1B93A}" type="datetimeFigureOut">
              <a:rPr lang="en-US" smtClean="0"/>
              <a:t>1/10/2020</a:t>
            </a:fld>
            <a:endParaRPr lang="en-US"/>
          </a:p>
        </p:txBody>
      </p:sp>
      <p:sp>
        <p:nvSpPr>
          <p:cNvPr id="5" name="Footer Placeholder 4">
            <a:extLst>
              <a:ext uri="{FF2B5EF4-FFF2-40B4-BE49-F238E27FC236}">
                <a16:creationId xmlns:a16="http://schemas.microsoft.com/office/drawing/2014/main" xmlns="" id="{686B400F-CA49-4851-846D-21073ADC7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41C4B36-425C-4FE9-B722-22A57C890541}"/>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359180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CAD748A-F986-4F56-B999-5E31BF0473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25314A1-9739-4EE7-8616-3F51647ED4B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5B888F-805A-464E-B0FB-910D0B9B7280}"/>
              </a:ext>
            </a:extLst>
          </p:cNvPr>
          <p:cNvSpPr>
            <a:spLocks noGrp="1"/>
          </p:cNvSpPr>
          <p:nvPr>
            <p:ph type="dt" sz="half" idx="10"/>
          </p:nvPr>
        </p:nvSpPr>
        <p:spPr/>
        <p:txBody>
          <a:bodyPr/>
          <a:lstStyle/>
          <a:p>
            <a:fld id="{CC35AA11-463B-4726-8CDA-9241FDE1B93A}" type="datetimeFigureOut">
              <a:rPr lang="en-US" smtClean="0"/>
              <a:t>1/10/2020</a:t>
            </a:fld>
            <a:endParaRPr lang="en-US"/>
          </a:p>
        </p:txBody>
      </p:sp>
      <p:sp>
        <p:nvSpPr>
          <p:cNvPr id="5" name="Footer Placeholder 4">
            <a:extLst>
              <a:ext uri="{FF2B5EF4-FFF2-40B4-BE49-F238E27FC236}">
                <a16:creationId xmlns:a16="http://schemas.microsoft.com/office/drawing/2014/main" xmlns="" id="{BFC4B5AC-DC40-439F-A604-2F1798424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D0F6182-8C27-42D3-BF7A-8B8E46580076}"/>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84660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6A686-4550-4B4F-88FF-A2BB41C99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C03C257-4D89-4A71-88C1-6877B202B6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BD2855-63E0-4CCA-8102-AFBEB24C1FFF}"/>
              </a:ext>
            </a:extLst>
          </p:cNvPr>
          <p:cNvSpPr>
            <a:spLocks noGrp="1"/>
          </p:cNvSpPr>
          <p:nvPr>
            <p:ph type="dt" sz="half" idx="10"/>
          </p:nvPr>
        </p:nvSpPr>
        <p:spPr/>
        <p:txBody>
          <a:bodyPr/>
          <a:lstStyle/>
          <a:p>
            <a:fld id="{CC35AA11-463B-4726-8CDA-9241FDE1B93A}" type="datetimeFigureOut">
              <a:rPr lang="en-US" smtClean="0"/>
              <a:t>1/10/2020</a:t>
            </a:fld>
            <a:endParaRPr lang="en-US"/>
          </a:p>
        </p:txBody>
      </p:sp>
      <p:sp>
        <p:nvSpPr>
          <p:cNvPr id="5" name="Footer Placeholder 4">
            <a:extLst>
              <a:ext uri="{FF2B5EF4-FFF2-40B4-BE49-F238E27FC236}">
                <a16:creationId xmlns:a16="http://schemas.microsoft.com/office/drawing/2014/main" xmlns="" id="{CD00D8FB-D3A9-4420-A06A-0DAAF3C6F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110E37D-F003-45A3-AFFD-6AFD61D64D93}"/>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103570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082D96-2400-4E05-9A85-9AD59A0A1A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ADC5E30-D655-4CBA-ABC1-20470D01F7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82CAD78-9E8D-4E0A-A60A-DE0D783C85F5}"/>
              </a:ext>
            </a:extLst>
          </p:cNvPr>
          <p:cNvSpPr>
            <a:spLocks noGrp="1"/>
          </p:cNvSpPr>
          <p:nvPr>
            <p:ph type="dt" sz="half" idx="10"/>
          </p:nvPr>
        </p:nvSpPr>
        <p:spPr/>
        <p:txBody>
          <a:bodyPr/>
          <a:lstStyle/>
          <a:p>
            <a:fld id="{CC35AA11-463B-4726-8CDA-9241FDE1B93A}" type="datetimeFigureOut">
              <a:rPr lang="en-US" smtClean="0"/>
              <a:t>1/10/2020</a:t>
            </a:fld>
            <a:endParaRPr lang="en-US"/>
          </a:p>
        </p:txBody>
      </p:sp>
      <p:sp>
        <p:nvSpPr>
          <p:cNvPr id="5" name="Footer Placeholder 4">
            <a:extLst>
              <a:ext uri="{FF2B5EF4-FFF2-40B4-BE49-F238E27FC236}">
                <a16:creationId xmlns:a16="http://schemas.microsoft.com/office/drawing/2014/main" xmlns="" id="{B952E2E3-BAA8-4F9B-99CC-76D6EA12D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9C0C41E-AA74-41C7-A3D4-7C4CCCD27106}"/>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87959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0FADBC-40C3-4EE9-8D77-15760ADCC7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4D93D80-6474-4118-8A7A-EAF5D528889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9BB6573-8335-4003-AD0F-82717D25D9A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2589C96-2F5A-4354-A545-7B7098979329}"/>
              </a:ext>
            </a:extLst>
          </p:cNvPr>
          <p:cNvSpPr>
            <a:spLocks noGrp="1"/>
          </p:cNvSpPr>
          <p:nvPr>
            <p:ph type="dt" sz="half" idx="10"/>
          </p:nvPr>
        </p:nvSpPr>
        <p:spPr/>
        <p:txBody>
          <a:bodyPr/>
          <a:lstStyle/>
          <a:p>
            <a:fld id="{CC35AA11-463B-4726-8CDA-9241FDE1B93A}" type="datetimeFigureOut">
              <a:rPr lang="en-US" smtClean="0"/>
              <a:t>1/10/2020</a:t>
            </a:fld>
            <a:endParaRPr lang="en-US"/>
          </a:p>
        </p:txBody>
      </p:sp>
      <p:sp>
        <p:nvSpPr>
          <p:cNvPr id="6" name="Footer Placeholder 5">
            <a:extLst>
              <a:ext uri="{FF2B5EF4-FFF2-40B4-BE49-F238E27FC236}">
                <a16:creationId xmlns:a16="http://schemas.microsoft.com/office/drawing/2014/main" xmlns="" id="{D719C3F2-920C-4FE5-B582-4088780EB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10E0850-65AD-4E36-A793-211511214033}"/>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43985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778762-D59A-4823-A448-89B2E5E3E3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D7CD1CA-A3A9-45CF-9C41-7E7EBFEE4E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CEC6BCA-7A49-443D-8D34-36DFAE9690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12AC245-503D-44CD-9485-9A734733E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8938F0C-BD31-4A73-8E83-81CDBC1207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A213C21-C126-431C-9E94-CB8F22AC80AF}"/>
              </a:ext>
            </a:extLst>
          </p:cNvPr>
          <p:cNvSpPr>
            <a:spLocks noGrp="1"/>
          </p:cNvSpPr>
          <p:nvPr>
            <p:ph type="dt" sz="half" idx="10"/>
          </p:nvPr>
        </p:nvSpPr>
        <p:spPr/>
        <p:txBody>
          <a:bodyPr/>
          <a:lstStyle/>
          <a:p>
            <a:fld id="{CC35AA11-463B-4726-8CDA-9241FDE1B93A}" type="datetimeFigureOut">
              <a:rPr lang="en-US" smtClean="0"/>
              <a:t>1/10/2020</a:t>
            </a:fld>
            <a:endParaRPr lang="en-US"/>
          </a:p>
        </p:txBody>
      </p:sp>
      <p:sp>
        <p:nvSpPr>
          <p:cNvPr id="8" name="Footer Placeholder 7">
            <a:extLst>
              <a:ext uri="{FF2B5EF4-FFF2-40B4-BE49-F238E27FC236}">
                <a16:creationId xmlns:a16="http://schemas.microsoft.com/office/drawing/2014/main" xmlns="" id="{A36B540E-990E-4BF6-A7F3-C0BE7006D7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F8B04EC-0252-404C-9379-962C12B53DE0}"/>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390707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EC4EBE-626E-4074-AD4A-551CC45A62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A23B8C0-09A8-46A3-839C-D9D674D335EB}"/>
              </a:ext>
            </a:extLst>
          </p:cNvPr>
          <p:cNvSpPr>
            <a:spLocks noGrp="1"/>
          </p:cNvSpPr>
          <p:nvPr>
            <p:ph type="dt" sz="half" idx="10"/>
          </p:nvPr>
        </p:nvSpPr>
        <p:spPr/>
        <p:txBody>
          <a:bodyPr/>
          <a:lstStyle/>
          <a:p>
            <a:fld id="{CC35AA11-463B-4726-8CDA-9241FDE1B93A}" type="datetimeFigureOut">
              <a:rPr lang="en-US" smtClean="0"/>
              <a:t>1/10/2020</a:t>
            </a:fld>
            <a:endParaRPr lang="en-US"/>
          </a:p>
        </p:txBody>
      </p:sp>
      <p:sp>
        <p:nvSpPr>
          <p:cNvPr id="4" name="Footer Placeholder 3">
            <a:extLst>
              <a:ext uri="{FF2B5EF4-FFF2-40B4-BE49-F238E27FC236}">
                <a16:creationId xmlns:a16="http://schemas.microsoft.com/office/drawing/2014/main" xmlns="" id="{B8092EA3-A251-46D3-BB8B-43C4A5880E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00D25D4-B396-4569-AD04-756C323A5D9A}"/>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303079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7649236-29E9-493A-9F5B-F9F76A9D0B12}"/>
              </a:ext>
            </a:extLst>
          </p:cNvPr>
          <p:cNvSpPr>
            <a:spLocks noGrp="1"/>
          </p:cNvSpPr>
          <p:nvPr>
            <p:ph type="dt" sz="half" idx="10"/>
          </p:nvPr>
        </p:nvSpPr>
        <p:spPr/>
        <p:txBody>
          <a:bodyPr/>
          <a:lstStyle/>
          <a:p>
            <a:fld id="{CC35AA11-463B-4726-8CDA-9241FDE1B93A}" type="datetimeFigureOut">
              <a:rPr lang="en-US" smtClean="0"/>
              <a:t>1/10/2020</a:t>
            </a:fld>
            <a:endParaRPr lang="en-US"/>
          </a:p>
        </p:txBody>
      </p:sp>
      <p:sp>
        <p:nvSpPr>
          <p:cNvPr id="3" name="Footer Placeholder 2">
            <a:extLst>
              <a:ext uri="{FF2B5EF4-FFF2-40B4-BE49-F238E27FC236}">
                <a16:creationId xmlns:a16="http://schemas.microsoft.com/office/drawing/2014/main" xmlns="" id="{83D11D38-1A4F-4514-99E3-780C2D19FC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178FAB4-93AC-4957-8D3D-618F67569CFE}"/>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492474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663A37-11D9-40E5-A77A-2899FCA278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1EE60B7-8B78-444E-A87E-AA071DF6C6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483EA52-9B16-4E5F-9AE4-5EC3A99E7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7E1047A-BC5B-4E5C-9CEF-EB1324CBE471}"/>
              </a:ext>
            </a:extLst>
          </p:cNvPr>
          <p:cNvSpPr>
            <a:spLocks noGrp="1"/>
          </p:cNvSpPr>
          <p:nvPr>
            <p:ph type="dt" sz="half" idx="10"/>
          </p:nvPr>
        </p:nvSpPr>
        <p:spPr/>
        <p:txBody>
          <a:bodyPr/>
          <a:lstStyle/>
          <a:p>
            <a:fld id="{CC35AA11-463B-4726-8CDA-9241FDE1B93A}" type="datetimeFigureOut">
              <a:rPr lang="en-US" smtClean="0"/>
              <a:t>1/10/2020</a:t>
            </a:fld>
            <a:endParaRPr lang="en-US"/>
          </a:p>
        </p:txBody>
      </p:sp>
      <p:sp>
        <p:nvSpPr>
          <p:cNvPr id="6" name="Footer Placeholder 5">
            <a:extLst>
              <a:ext uri="{FF2B5EF4-FFF2-40B4-BE49-F238E27FC236}">
                <a16:creationId xmlns:a16="http://schemas.microsoft.com/office/drawing/2014/main" xmlns="" id="{2E5CDB07-BD10-4BFC-9AEE-05C659975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D049DF4-5EBE-4D13-BFAC-FE9AB8D034E3}"/>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2629407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5C2CC6-DD0E-4E38-B905-4C07A54DF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871A150-EFB7-49B9-BF50-AC70BF3CFD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90D340E-F353-4FB2-8533-22BFDE76D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421731A-B673-4F4D-A4C1-F9C209AF436F}"/>
              </a:ext>
            </a:extLst>
          </p:cNvPr>
          <p:cNvSpPr>
            <a:spLocks noGrp="1"/>
          </p:cNvSpPr>
          <p:nvPr>
            <p:ph type="dt" sz="half" idx="10"/>
          </p:nvPr>
        </p:nvSpPr>
        <p:spPr/>
        <p:txBody>
          <a:bodyPr/>
          <a:lstStyle/>
          <a:p>
            <a:fld id="{CC35AA11-463B-4726-8CDA-9241FDE1B93A}" type="datetimeFigureOut">
              <a:rPr lang="en-US" smtClean="0"/>
              <a:t>1/10/2020</a:t>
            </a:fld>
            <a:endParaRPr lang="en-US"/>
          </a:p>
        </p:txBody>
      </p:sp>
      <p:sp>
        <p:nvSpPr>
          <p:cNvPr id="6" name="Footer Placeholder 5">
            <a:extLst>
              <a:ext uri="{FF2B5EF4-FFF2-40B4-BE49-F238E27FC236}">
                <a16:creationId xmlns:a16="http://schemas.microsoft.com/office/drawing/2014/main" xmlns="" id="{B5FE43DB-AD4D-40A0-BC63-FBD6362344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314435B-69EE-475D-BD39-D4C47EFFB78F}"/>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1138376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765047D-8B04-4421-8D8B-3E67B2AABC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C46A5DE-1D21-48E9-88FE-8A3FEFF248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1785FDE-DBE7-4A10-A677-89DFA19C1E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5AA11-463B-4726-8CDA-9241FDE1B93A}" type="datetimeFigureOut">
              <a:rPr lang="en-US" smtClean="0"/>
              <a:t>1/10/2020</a:t>
            </a:fld>
            <a:endParaRPr lang="en-US"/>
          </a:p>
        </p:txBody>
      </p:sp>
      <p:sp>
        <p:nvSpPr>
          <p:cNvPr id="5" name="Footer Placeholder 4">
            <a:extLst>
              <a:ext uri="{FF2B5EF4-FFF2-40B4-BE49-F238E27FC236}">
                <a16:creationId xmlns:a16="http://schemas.microsoft.com/office/drawing/2014/main" xmlns="" id="{B6A8D911-0B48-4B48-BE50-ECC28862DD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B3A2000-81F7-401A-BDD7-94E3F90CB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31FC5-8BCE-4E5A-9545-4320DC72B53E}" type="slidenum">
              <a:rPr lang="en-US" smtClean="0"/>
              <a:t>‹#›</a:t>
            </a:fld>
            <a:endParaRPr lang="en-US"/>
          </a:p>
        </p:txBody>
      </p:sp>
    </p:spTree>
    <p:extLst>
      <p:ext uri="{BB962C8B-B14F-4D97-AF65-F5344CB8AC3E}">
        <p14:creationId xmlns:p14="http://schemas.microsoft.com/office/powerpoint/2010/main" val="96406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jpg"/><Relationship Id="rId7"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C2FE96-4A51-48CC-821E-C8B4072303D2}"/>
              </a:ext>
            </a:extLst>
          </p:cNvPr>
          <p:cNvSpPr>
            <a:spLocks noGrp="1"/>
          </p:cNvSpPr>
          <p:nvPr>
            <p:ph type="ctrTitle"/>
          </p:nvPr>
        </p:nvSpPr>
        <p:spPr>
          <a:xfrm>
            <a:off x="1524000" y="1546427"/>
            <a:ext cx="9144000" cy="2387600"/>
          </a:xfrm>
        </p:spPr>
        <p:txBody>
          <a:bodyPr>
            <a:noAutofit/>
          </a:bodyPr>
          <a:lstStyle/>
          <a:p>
            <a:r>
              <a:rPr lang="en-US" sz="4700" b="1" dirty="0">
                <a:latin typeface="Garamond" panose="02020404030301010803" pitchFamily="18" charset="0"/>
                <a:ea typeface="Times New Roman" panose="02020603050405020304" pitchFamily="18" charset="0"/>
                <a:cs typeface="Times New Roman" panose="02020603050405020304" pitchFamily="18" charset="0"/>
              </a:rPr>
              <a:t>UPRAVLJAČKI ALGORITMI</a:t>
            </a:r>
            <a:br>
              <a:rPr lang="en-US" sz="4700" b="1" dirty="0">
                <a:latin typeface="Garamond" panose="02020404030301010803" pitchFamily="18" charset="0"/>
                <a:ea typeface="Times New Roman" panose="02020603050405020304" pitchFamily="18" charset="0"/>
                <a:cs typeface="Times New Roman" panose="02020603050405020304" pitchFamily="18" charset="0"/>
              </a:rPr>
            </a:br>
            <a:r>
              <a:rPr lang="en-US" sz="4700" b="1" dirty="0">
                <a:latin typeface="Garamond" panose="02020404030301010803" pitchFamily="18" charset="0"/>
                <a:ea typeface="Times New Roman" panose="02020603050405020304" pitchFamily="18" charset="0"/>
                <a:cs typeface="Times New Roman" panose="02020603050405020304" pitchFamily="18" charset="0"/>
              </a:rPr>
              <a:t>U REALNOM VREMENU</a:t>
            </a:r>
            <a:endParaRPr lang="en-US" sz="4700" dirty="0">
              <a:latin typeface="Garamond" panose="02020404030301010803" pitchFamily="18" charset="0"/>
            </a:endParaRPr>
          </a:p>
        </p:txBody>
      </p:sp>
      <p:sp>
        <p:nvSpPr>
          <p:cNvPr id="3" name="Subtitle 2">
            <a:extLst>
              <a:ext uri="{FF2B5EF4-FFF2-40B4-BE49-F238E27FC236}">
                <a16:creationId xmlns:a16="http://schemas.microsoft.com/office/drawing/2014/main" xmlns="" id="{0E29ACAD-C11B-4620-BB13-1944A047114F}"/>
              </a:ext>
            </a:extLst>
          </p:cNvPr>
          <p:cNvSpPr>
            <a:spLocks noGrp="1"/>
          </p:cNvSpPr>
          <p:nvPr>
            <p:ph type="subTitle" idx="1"/>
          </p:nvPr>
        </p:nvSpPr>
        <p:spPr>
          <a:xfrm>
            <a:off x="1524000" y="4052605"/>
            <a:ext cx="9144000" cy="2387599"/>
          </a:xfrm>
        </p:spPr>
        <p:txBody>
          <a:bodyPr>
            <a:normAutofit/>
          </a:bodyPr>
          <a:lstStyle/>
          <a:p>
            <a:r>
              <a:rPr lang="sr-Latn-RS" sz="3000" b="1" dirty="0" smtClean="0">
                <a:latin typeface="Garamond" panose="02020404030301010803" pitchFamily="18" charset="0"/>
              </a:rPr>
              <a:t>CAN komunikacija</a:t>
            </a:r>
            <a:r>
              <a:rPr lang="en-US" sz="3000" b="1" dirty="0">
                <a:latin typeface="Garamond" panose="02020404030301010803" pitchFamily="18" charset="0"/>
              </a:rPr>
              <a:t/>
            </a:r>
            <a:br>
              <a:rPr lang="en-US" sz="3000" b="1" dirty="0">
                <a:latin typeface="Garamond" panose="02020404030301010803" pitchFamily="18" charset="0"/>
              </a:rPr>
            </a:br>
            <a:endParaRPr lang="en-US" sz="2000" dirty="0">
              <a:latin typeface="Garamond" panose="02020404030301010803" pitchFamily="18" charset="0"/>
            </a:endParaRPr>
          </a:p>
        </p:txBody>
      </p:sp>
      <p:pic>
        <p:nvPicPr>
          <p:cNvPr id="9" name="Picture 8">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50" y="142619"/>
            <a:ext cx="2500506" cy="2340000"/>
          </a:xfrm>
          <a:prstGeom prst="rect">
            <a:avLst/>
          </a:prstGeom>
        </p:spPr>
      </p:pic>
      <p:sp>
        <p:nvSpPr>
          <p:cNvPr id="10" name="Rectangle 9"/>
          <p:cNvSpPr/>
          <p:nvPr/>
        </p:nvSpPr>
        <p:spPr>
          <a:xfrm>
            <a:off x="3272765" y="814010"/>
            <a:ext cx="6096000" cy="923330"/>
          </a:xfrm>
          <a:prstGeom prst="rect">
            <a:avLst/>
          </a:prstGeom>
        </p:spPr>
        <p:txBody>
          <a:bodyPr>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1026" name="Picture 2" descr="https://eacea.ec.europa.eu/sites/eacea-site/files/logosbeneficaireserasmusleft_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9653" y="5469146"/>
            <a:ext cx="5728770" cy="12594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8787" y="5609207"/>
            <a:ext cx="565395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200" dirty="0" smtClean="0"/>
              <a:t>The </a:t>
            </a:r>
            <a:r>
              <a:rPr lang="en-US" sz="1200" dirty="0"/>
              <a:t>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988200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a:latin typeface="Garamond" panose="02020404030301010803" pitchFamily="18" charset="0"/>
              </a:rPr>
              <a:t>Osnovni koncepti CAN komunikacije</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p:txBody>
          <a:bodyPr>
            <a:normAutofit/>
          </a:bodyPr>
          <a:lstStyle/>
          <a:p>
            <a:pPr>
              <a:lnSpc>
                <a:spcPct val="100000"/>
              </a:lnSpc>
            </a:pPr>
            <a:r>
              <a:rPr lang="en-US" dirty="0" err="1" smtClean="0"/>
              <a:t>Magistrala</a:t>
            </a:r>
            <a:r>
              <a:rPr lang="en-US" dirty="0" smtClean="0"/>
              <a:t> </a:t>
            </a:r>
            <a:r>
              <a:rPr lang="en-US" dirty="0" err="1" smtClean="0"/>
              <a:t>mo</a:t>
            </a:r>
            <a:r>
              <a:rPr lang="sr-Latn-RS" dirty="0" smtClean="0"/>
              <a:t>že da poseduje 2 stanja, dominantno i recesivno</a:t>
            </a:r>
          </a:p>
          <a:p>
            <a:pPr>
              <a:lnSpc>
                <a:spcPct val="100000"/>
              </a:lnSpc>
            </a:pPr>
            <a:r>
              <a:rPr lang="sr-Latn-RS" dirty="0" smtClean="0"/>
              <a:t>Logika magistrale je bazirana na I (AND) logičkom operatoru, što znači da dominantni biti (logička 0) prepisuju recesivne bite (logička jedinica.)</a:t>
            </a:r>
            <a:endParaRPr lang="en-US" dirty="0" smtClean="0"/>
          </a:p>
          <a:p>
            <a:pPr>
              <a:lnSpc>
                <a:spcPct val="100000"/>
              </a:lnSpc>
            </a:pPr>
            <a:r>
              <a:rPr lang="sr-Latn-RS" dirty="0" smtClean="0"/>
              <a:t>Samo u slučaju da svi čvorovi prenose recesivne bitove (1), cela magistrala je u recesivnom stanju.</a:t>
            </a:r>
            <a:endParaRPr lang="en-US" dirty="0"/>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2786769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a:latin typeface="Garamond" panose="02020404030301010803" pitchFamily="18" charset="0"/>
              </a:rPr>
              <a:t>Struktura CAN poruke</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a:xfrm>
            <a:off x="838200" y="1825624"/>
            <a:ext cx="10515600" cy="4645513"/>
          </a:xfrm>
        </p:spPr>
        <p:txBody>
          <a:bodyPr>
            <a:normAutofit lnSpcReduction="10000"/>
          </a:bodyPr>
          <a:lstStyle/>
          <a:p>
            <a:pPr marL="0" indent="0">
              <a:buNone/>
            </a:pPr>
            <a:endParaRPr lang="sr-Latn-RS" dirty="0" smtClean="0"/>
          </a:p>
          <a:p>
            <a:pPr marL="0" indent="0">
              <a:buNone/>
            </a:pPr>
            <a:endParaRPr lang="sr-Latn-RS" dirty="0"/>
          </a:p>
          <a:p>
            <a:pPr marL="0" indent="0">
              <a:buNone/>
            </a:pPr>
            <a:endParaRPr lang="sr-Latn-RS" dirty="0" smtClean="0"/>
          </a:p>
          <a:p>
            <a:pPr marL="0" indent="0">
              <a:buNone/>
            </a:pPr>
            <a:endParaRPr lang="sr-Latn-RS" dirty="0"/>
          </a:p>
          <a:p>
            <a:pPr marL="0" indent="0">
              <a:buNone/>
            </a:pPr>
            <a:endParaRPr lang="sr-Latn-RS" dirty="0" smtClean="0"/>
          </a:p>
          <a:p>
            <a:pPr marL="0" indent="0">
              <a:buNone/>
            </a:pPr>
            <a:endParaRPr lang="en-US" dirty="0" smtClean="0"/>
          </a:p>
          <a:p>
            <a:pPr marL="0" indent="0" algn="just">
              <a:buNone/>
            </a:pPr>
            <a:r>
              <a:rPr lang="sr-Latn-RS" dirty="0" smtClean="0"/>
              <a:t>Okvir podataka se gen</a:t>
            </a:r>
            <a:r>
              <a:rPr lang="en-US" dirty="0" smtClean="0"/>
              <a:t>e</a:t>
            </a:r>
            <a:r>
              <a:rPr lang="sr-Latn-RS" dirty="0" smtClean="0"/>
              <a:t>riše od strane CAN čvora kada taj čvor želi da prenese podatke. </a:t>
            </a:r>
          </a:p>
          <a:p>
            <a:pPr marL="0" indent="0" algn="just">
              <a:buNone/>
            </a:pPr>
            <a:r>
              <a:rPr lang="sr-Latn-RS" dirty="0" smtClean="0"/>
              <a:t>Okvir počinje sa dominantnim </a:t>
            </a:r>
            <a:r>
              <a:rPr lang="sr-Latn-RS" b="1" dirty="0" smtClean="0"/>
              <a:t>SOF</a:t>
            </a:r>
            <a:r>
              <a:rPr lang="sr-Latn-RS" dirty="0" smtClean="0"/>
              <a:t> (Start of Frame) bit-om za sinhronizaciju svih čvorova.</a:t>
            </a:r>
          </a:p>
          <a:p>
            <a:pPr marL="0" indent="0" algn="just">
              <a:buNone/>
            </a:pPr>
            <a:endParaRPr lang="sr-Latn-RS" dirty="0"/>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1026" name="Picture 2" descr="Ð ÐµÐ·ÑÐ»ÑÐ°Ñ ÑÐ»Ð¸ÐºÐ° Ð·Ð° standard data frame 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010" y="1654102"/>
            <a:ext cx="7607006" cy="286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093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a:latin typeface="Garamond" panose="02020404030301010803" pitchFamily="18" charset="0"/>
              </a:rPr>
              <a:t>Struktura CAN poruke</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p:txBody>
          <a:bodyPr>
            <a:normAutofit/>
          </a:bodyPr>
          <a:lstStyle/>
          <a:p>
            <a:pPr marL="0" indent="0">
              <a:buNone/>
            </a:pPr>
            <a:r>
              <a:rPr lang="sr-Latn-RS" b="1" dirty="0" smtClean="0"/>
              <a:t>Polje arbitracije – </a:t>
            </a:r>
            <a:r>
              <a:rPr lang="sr-Latn-RS" dirty="0" smtClean="0"/>
              <a:t>sadrži identifikator poruke i RTR (</a:t>
            </a:r>
            <a:r>
              <a:rPr lang="en-GB" dirty="0"/>
              <a:t>Remote Transmission Request</a:t>
            </a:r>
            <a:r>
              <a:rPr lang="sr-Latn-RS" dirty="0" smtClean="0"/>
              <a:t>) bit. RTR bit služi da napravi razliku između prenesenog okvira podataka (data frame) – RTR = 0 i zahteva za podacima od udaljenog čvora – RTR = 1.</a:t>
            </a:r>
          </a:p>
          <a:p>
            <a:pPr marL="0" indent="0">
              <a:buNone/>
            </a:pPr>
            <a:endParaRPr lang="sr-Latn-RS" dirty="0"/>
          </a:p>
          <a:p>
            <a:pPr marL="0" indent="0">
              <a:buNone/>
            </a:pPr>
            <a:endParaRPr lang="en-US" dirty="0" smtClean="0"/>
          </a:p>
          <a:p>
            <a:pPr marL="0" indent="0" algn="just">
              <a:buNone/>
            </a:pPr>
            <a:endParaRPr lang="sr-Latn-RS" dirty="0"/>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1026" name="Picture 2" descr="Ð ÐµÐ·ÑÐ»ÑÐ°Ñ ÑÐ»Ð¸ÐºÐ° Ð·Ð° standard data frame 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691" y="3431045"/>
            <a:ext cx="7656602" cy="288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756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a:latin typeface="Garamond" panose="02020404030301010803" pitchFamily="18" charset="0"/>
              </a:rPr>
              <a:t>Struktura CAN poruke</a:t>
            </a: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p:txBody>
          <a:bodyPr>
            <a:normAutofit/>
          </a:bodyPr>
          <a:lstStyle/>
          <a:p>
            <a:pPr marL="0" indent="0">
              <a:buNone/>
            </a:pPr>
            <a:r>
              <a:rPr lang="en-US" dirty="0" smtClean="0"/>
              <a:t>CAN </a:t>
            </a:r>
            <a:r>
              <a:rPr lang="en-US" dirty="0" err="1" smtClean="0"/>
              <a:t>poruka</a:t>
            </a:r>
            <a:r>
              <a:rPr lang="en-US" dirty="0" smtClean="0"/>
              <a:t> se </a:t>
            </a:r>
            <a:r>
              <a:rPr lang="en-US" dirty="0" err="1" smtClean="0"/>
              <a:t>ve</a:t>
            </a:r>
            <a:r>
              <a:rPr lang="sr-Latn-RS" dirty="0" smtClean="0"/>
              <a:t>ćinski </a:t>
            </a:r>
            <a:r>
              <a:rPr lang="en-US" dirty="0" err="1" smtClean="0"/>
              <a:t>sastoji</a:t>
            </a:r>
            <a:r>
              <a:rPr lang="en-US" dirty="0" smtClean="0"/>
              <a:t> o</a:t>
            </a:r>
            <a:r>
              <a:rPr lang="sr-Latn-RS" dirty="0" smtClean="0"/>
              <a:t>d identifikacionog polja, kontrolnog polja i polja podataka.</a:t>
            </a:r>
          </a:p>
          <a:p>
            <a:pPr marL="0" indent="0">
              <a:buNone/>
            </a:pPr>
            <a:r>
              <a:rPr lang="sr-Latn-RS" dirty="0" smtClean="0"/>
              <a:t>Kontrolno polje ima 6 bitova, polje podataka od 0 od bajtova, a identifikaciono 11 bitova kod standardnih CAN poruka i 29 bitova kod produženih CAN </a:t>
            </a:r>
            <a:r>
              <a:rPr lang="en-US" dirty="0" err="1" smtClean="0"/>
              <a:t>poruka</a:t>
            </a:r>
            <a:r>
              <a:rPr lang="en-US" dirty="0" smtClean="0"/>
              <a:t>.</a:t>
            </a:r>
            <a:endParaRPr lang="sr-Latn-RS" dirty="0"/>
          </a:p>
          <a:p>
            <a:pPr marL="0" indent="0" algn="just">
              <a:buNone/>
            </a:pPr>
            <a:endParaRPr lang="sr-Latn-RS" dirty="0"/>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6" name="Picture 5"/>
          <p:cNvPicPr>
            <a:picLocks noChangeAspect="1"/>
          </p:cNvPicPr>
          <p:nvPr/>
        </p:nvPicPr>
        <p:blipFill>
          <a:blip r:embed="rId3"/>
          <a:stretch>
            <a:fillRect/>
          </a:stretch>
        </p:blipFill>
        <p:spPr>
          <a:xfrm>
            <a:off x="1224680" y="4469651"/>
            <a:ext cx="8448675" cy="1438275"/>
          </a:xfrm>
          <a:prstGeom prst="rect">
            <a:avLst/>
          </a:prstGeom>
        </p:spPr>
      </p:pic>
    </p:spTree>
    <p:extLst>
      <p:ext uri="{BB962C8B-B14F-4D97-AF65-F5344CB8AC3E}">
        <p14:creationId xmlns:p14="http://schemas.microsoft.com/office/powerpoint/2010/main" val="1892943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a:latin typeface="Garamond" panose="02020404030301010803" pitchFamily="18" charset="0"/>
              </a:rPr>
              <a:t>Struktura CAN poruke</a:t>
            </a: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p:txBody>
          <a:bodyPr>
            <a:normAutofit fontScale="92500"/>
          </a:bodyPr>
          <a:lstStyle/>
          <a:p>
            <a:pPr>
              <a:lnSpc>
                <a:spcPct val="100000"/>
              </a:lnSpc>
            </a:pPr>
            <a:r>
              <a:rPr lang="sr-Latn-RS" b="1" dirty="0" smtClean="0"/>
              <a:t>Kontrolno polje </a:t>
            </a:r>
            <a:r>
              <a:rPr lang="sr-Latn-RS" dirty="0" smtClean="0"/>
              <a:t>čine IDE bit (proširenje idendifikatora) i ako je u dominantnom stanju označava da je okvir poruke standardan. </a:t>
            </a:r>
          </a:p>
          <a:p>
            <a:pPr>
              <a:lnSpc>
                <a:spcPct val="100000"/>
              </a:lnSpc>
            </a:pPr>
            <a:r>
              <a:rPr lang="sr-Latn-RS" dirty="0" smtClean="0"/>
              <a:t>Bit iza njega je rezervisan i defieisan je kao dominantan bit.</a:t>
            </a:r>
          </a:p>
          <a:p>
            <a:pPr>
              <a:lnSpc>
                <a:spcPct val="100000"/>
              </a:lnSpc>
            </a:pPr>
            <a:r>
              <a:rPr lang="sr-Latn-RS" dirty="0" smtClean="0"/>
              <a:t>Ostala 4 bita su DLC bitovi (kod dužine podataka) i predstavljaju broj bajtova podataka koji se nalazi u poruci – a može biti od 0 do 8 bajtova.</a:t>
            </a:r>
          </a:p>
          <a:p>
            <a:pPr>
              <a:lnSpc>
                <a:spcPct val="100000"/>
              </a:lnSpc>
            </a:pPr>
            <a:r>
              <a:rPr lang="sr-Latn-RS" b="1" dirty="0" smtClean="0"/>
              <a:t>Polje podataka </a:t>
            </a:r>
            <a:r>
              <a:rPr lang="sr-Latn-RS" dirty="0" smtClean="0"/>
              <a:t>čine podaci </a:t>
            </a:r>
            <a:r>
              <a:rPr lang="de-DE" dirty="0"/>
              <a:t>(0, 8, 16, ...., 56 </a:t>
            </a:r>
            <a:r>
              <a:rPr lang="sr-Latn-RS" dirty="0" smtClean="0"/>
              <a:t>ili </a:t>
            </a:r>
            <a:r>
              <a:rPr lang="de-DE" dirty="0" smtClean="0"/>
              <a:t>64 bit</a:t>
            </a:r>
            <a:r>
              <a:rPr lang="sr-Latn-RS" dirty="0" smtClean="0"/>
              <a:t>a</a:t>
            </a:r>
            <a:r>
              <a:rPr lang="de-DE" dirty="0" smtClean="0"/>
              <a:t>).</a:t>
            </a:r>
            <a:endParaRPr lang="sr-Latn-RS" dirty="0" smtClean="0"/>
          </a:p>
          <a:p>
            <a:pPr>
              <a:lnSpc>
                <a:spcPct val="100000"/>
              </a:lnSpc>
            </a:pPr>
            <a:r>
              <a:rPr lang="sr-Latn-RS" dirty="0" smtClean="0"/>
              <a:t>CRC (</a:t>
            </a:r>
            <a:r>
              <a:rPr lang="de-DE" b="1" dirty="0"/>
              <a:t>C</a:t>
            </a:r>
            <a:r>
              <a:rPr lang="de-DE" dirty="0"/>
              <a:t>yclic </a:t>
            </a:r>
            <a:r>
              <a:rPr lang="de-DE" b="1" dirty="0"/>
              <a:t>R</a:t>
            </a:r>
            <a:r>
              <a:rPr lang="de-DE" dirty="0"/>
              <a:t>edundancy </a:t>
            </a:r>
            <a:r>
              <a:rPr lang="de-DE" b="1" dirty="0"/>
              <a:t>F</a:t>
            </a:r>
            <a:r>
              <a:rPr lang="de-DE" dirty="0"/>
              <a:t>ield</a:t>
            </a:r>
            <a:r>
              <a:rPr lang="sr-Latn-RS" dirty="0" smtClean="0"/>
              <a:t>) polje služi da detektuje potencijalne greške u prenosu. Ovo polje se sastoji od 15 bitova, praćenih CRC bitom za razdvajanje. </a:t>
            </a:r>
            <a:endParaRPr lang="de-DE" dirty="0"/>
          </a:p>
          <a:p>
            <a:pPr marL="0" indent="0" algn="just">
              <a:buNone/>
            </a:pPr>
            <a:endParaRPr lang="sr-Latn-RS" dirty="0"/>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2641087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a:latin typeface="Garamond" panose="02020404030301010803" pitchFamily="18" charset="0"/>
              </a:rPr>
              <a:t>Struktura CAN poruke</a:t>
            </a: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p:txBody>
          <a:bodyPr>
            <a:normAutofit/>
          </a:bodyPr>
          <a:lstStyle/>
          <a:p>
            <a:pPr>
              <a:lnSpc>
                <a:spcPct val="100000"/>
              </a:lnSpc>
            </a:pPr>
            <a:r>
              <a:rPr lang="sr-Latn-RS" b="1" dirty="0" smtClean="0"/>
              <a:t>Polje potvrde</a:t>
            </a:r>
            <a:r>
              <a:rPr lang="sr-Latn-RS" dirty="0" smtClean="0"/>
              <a:t> (acknowledgement field) služi da čvor koji šalje poruku šalje recesivni bit , dok svaki čvor koji je primio poruku šalje dominantan bit ukoliko je poruka promljena bez grešaka u transmisiji.</a:t>
            </a:r>
          </a:p>
          <a:p>
            <a:pPr>
              <a:lnSpc>
                <a:spcPct val="100000"/>
              </a:lnSpc>
            </a:pPr>
            <a:r>
              <a:rPr lang="sr-Latn-RS" dirty="0" smtClean="0"/>
              <a:t>Recesivni odvajač potvrde (acknowledgement delimiter) završava strukturu polja potvrde i ne može biti prepisan dominantnim bitom.</a:t>
            </a:r>
          </a:p>
          <a:p>
            <a:pPr>
              <a:lnSpc>
                <a:spcPct val="100000"/>
              </a:lnSpc>
            </a:pPr>
            <a:r>
              <a:rPr lang="sr-Latn-RS" dirty="0" smtClean="0"/>
              <a:t>Iza polja potvrde postoji 7 recesivnih bitova koji završavaju okvir podataka.</a:t>
            </a:r>
            <a:endParaRPr lang="de-DE" dirty="0"/>
          </a:p>
          <a:p>
            <a:pPr marL="0" indent="0" algn="just">
              <a:buNone/>
            </a:pPr>
            <a:endParaRPr lang="sr-Latn-RS" dirty="0"/>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3212497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a:latin typeface="Garamond" panose="02020404030301010803" pitchFamily="18" charset="0"/>
              </a:rPr>
              <a:t>Struktura CAN </a:t>
            </a:r>
            <a:r>
              <a:rPr lang="sr-Latn-RS" b="1" dirty="0" smtClean="0">
                <a:latin typeface="Garamond" panose="02020404030301010803" pitchFamily="18" charset="0"/>
              </a:rPr>
              <a:t>poruke – udaljen okvir</a:t>
            </a:r>
            <a:endParaRPr lang="sr-Latn-RS" b="1"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p:txBody>
          <a:bodyPr>
            <a:normAutofit/>
          </a:bodyPr>
          <a:lstStyle/>
          <a:p>
            <a:pPr>
              <a:lnSpc>
                <a:spcPct val="100000"/>
              </a:lnSpc>
            </a:pPr>
            <a:r>
              <a:rPr lang="sr-Latn-RS" dirty="0" smtClean="0"/>
              <a:t>Prenos podataka je uglavnom automatski koji počinje tako što izvor podataka šalje okvir podataka.</a:t>
            </a:r>
          </a:p>
          <a:p>
            <a:pPr>
              <a:lnSpc>
                <a:spcPct val="100000"/>
              </a:lnSpc>
            </a:pPr>
            <a:r>
              <a:rPr lang="sr-Latn-RS" dirty="0" smtClean="0"/>
              <a:t>Izuzetak je kada čvor primalac zahteva podatke od izvora šaljući udaljeni okvir (Remote Frame).</a:t>
            </a:r>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4114990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smtClean="0">
                <a:latin typeface="Garamond" panose="02020404030301010803" pitchFamily="18" charset="0"/>
              </a:rPr>
              <a:t>Arbitracija </a:t>
            </a:r>
            <a:r>
              <a:rPr lang="sr-Latn-RS" b="1" dirty="0">
                <a:latin typeface="Garamond" panose="02020404030301010803" pitchFamily="18" charset="0"/>
              </a:rPr>
              <a:t>na nivou bita</a:t>
            </a:r>
            <a:endParaRPr lang="en-US" b="1" dirty="0">
              <a:latin typeface="Garamond" panose="02020404030301010803" pitchFamily="18" charset="0"/>
            </a:endParaRPr>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
        <p:nvSpPr>
          <p:cNvPr id="7" name="Content Placeholder 6"/>
          <p:cNvSpPr>
            <a:spLocks noGrp="1"/>
          </p:cNvSpPr>
          <p:nvPr>
            <p:ph idx="1"/>
          </p:nvPr>
        </p:nvSpPr>
        <p:spPr/>
        <p:txBody>
          <a:bodyPr/>
          <a:lstStyle/>
          <a:p>
            <a:r>
              <a:rPr lang="sr-Latn-RS" dirty="0" smtClean="0"/>
              <a:t>Arbitracija na nivou bita je ustanovljena na osnovu neuništavajuće bit osnovane arbitracione šeme.</a:t>
            </a:r>
          </a:p>
          <a:p>
            <a:r>
              <a:rPr lang="sr-Latn-RS" dirty="0" smtClean="0"/>
              <a:t>Ukoliko više čvorova u isto vreme počne sa slanjem poruke, transmiteri u isto vreme i osluškuju njihovo slanje na osnovu bit po bit šeme sve dok nečiji dominantni bit ne prepiše njihov recesivni bit.</a:t>
            </a:r>
          </a:p>
          <a:p>
            <a:r>
              <a:rPr lang="sr-Latn-RS" dirty="0" smtClean="0"/>
              <a:t>Ovo označava da je čvor koji ima poruku više</a:t>
            </a:r>
            <a:r>
              <a:rPr lang="en-US" dirty="0" smtClean="0"/>
              <a:t>g</a:t>
            </a:r>
            <a:r>
              <a:rPr lang="sr-Latn-RS" dirty="0" smtClean="0"/>
              <a:t> prioriteta prisutan na mreži i onaj čvor koji izgubi na arbitraži odmah postaje primalac i prima poruku i na taj način se prenos završava.</a:t>
            </a:r>
          </a:p>
          <a:p>
            <a:endParaRPr lang="en-US" dirty="0"/>
          </a:p>
        </p:txBody>
      </p:sp>
    </p:spTree>
    <p:extLst>
      <p:ext uri="{BB962C8B-B14F-4D97-AF65-F5344CB8AC3E}">
        <p14:creationId xmlns:p14="http://schemas.microsoft.com/office/powerpoint/2010/main" val="1067047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smtClean="0">
                <a:latin typeface="Garamond" panose="02020404030301010803" pitchFamily="18" charset="0"/>
              </a:rPr>
              <a:t>Arbitracija </a:t>
            </a:r>
            <a:r>
              <a:rPr lang="sr-Latn-RS" b="1" dirty="0">
                <a:latin typeface="Garamond" panose="02020404030301010803" pitchFamily="18" charset="0"/>
              </a:rPr>
              <a:t>na nivou bita</a:t>
            </a:r>
            <a:endParaRPr lang="en-US" b="1" dirty="0">
              <a:latin typeface="Garamond" panose="02020404030301010803" pitchFamily="18" charset="0"/>
            </a:endParaRPr>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
        <p:nvSpPr>
          <p:cNvPr id="7" name="Content Placeholder 6"/>
          <p:cNvSpPr>
            <a:spLocks noGrp="1"/>
          </p:cNvSpPr>
          <p:nvPr>
            <p:ph idx="1"/>
          </p:nvPr>
        </p:nvSpPr>
        <p:spPr/>
        <p:txBody>
          <a:bodyPr/>
          <a:lstStyle/>
          <a:p>
            <a:r>
              <a:rPr lang="sr-Latn-RS" dirty="0" smtClean="0"/>
              <a:t>Ovim pristupom podaci se ne uništavaju, odnosno količina podataka koja se prenosi postaje veća.</a:t>
            </a:r>
          </a:p>
          <a:p>
            <a:r>
              <a:rPr lang="sr-Latn-RS" dirty="0" smtClean="0"/>
              <a:t>Čvorovi koji su izgubili arbitražu jednostavno pokušaju ponovo kada im se ukaže prilika.</a:t>
            </a:r>
          </a:p>
          <a:p>
            <a:r>
              <a:rPr lang="sr-Latn-RS" dirty="0" smtClean="0"/>
              <a:t>Problem sa ovom šemom je taj što svi čvorovi moraju da šalju svoje podatke u okviru istog bit vremena i pre tačke odabiranja, inače može doći do pogrešnog primanja podataka ili čak do njegovog uništavanja.</a:t>
            </a:r>
          </a:p>
          <a:p>
            <a:r>
              <a:rPr lang="sr-Latn-RS" dirty="0" smtClean="0"/>
              <a:t>Iz ovog razloga postoji vremensko ograničenje koje se uvodi, a </a:t>
            </a:r>
            <a:r>
              <a:rPr lang="en-US" dirty="0" smtClean="0"/>
              <a:t>d</a:t>
            </a:r>
            <a:r>
              <a:rPr lang="sr-Latn-RS" dirty="0" smtClean="0"/>
              <a:t>irektno utiče na dužinu kabla u okviru razmene CAN poruka.</a:t>
            </a:r>
          </a:p>
          <a:p>
            <a:endParaRPr lang="en-US" dirty="0"/>
          </a:p>
        </p:txBody>
      </p:sp>
    </p:spTree>
    <p:extLst>
      <p:ext uri="{BB962C8B-B14F-4D97-AF65-F5344CB8AC3E}">
        <p14:creationId xmlns:p14="http://schemas.microsoft.com/office/powerpoint/2010/main" val="1098582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smtClean="0">
                <a:latin typeface="Garamond" panose="02020404030301010803" pitchFamily="18" charset="0"/>
              </a:rPr>
              <a:t>Arbitracija </a:t>
            </a:r>
            <a:r>
              <a:rPr lang="sr-Latn-RS" b="1" dirty="0">
                <a:latin typeface="Garamond" panose="02020404030301010803" pitchFamily="18" charset="0"/>
              </a:rPr>
              <a:t>na nivou bita</a:t>
            </a:r>
            <a:endParaRPr lang="en-US" b="1" dirty="0">
              <a:latin typeface="Garamond" panose="02020404030301010803" pitchFamily="18" charset="0"/>
            </a:endParaRPr>
          </a:p>
        </p:txBody>
      </p:sp>
      <p:pic>
        <p:nvPicPr>
          <p:cNvPr id="6" name="Content Placeholder 5"/>
          <p:cNvPicPr>
            <a:picLocks noGrp="1" noChangeAspect="1"/>
          </p:cNvPicPr>
          <p:nvPr>
            <p:ph idx="1"/>
          </p:nvPr>
        </p:nvPicPr>
        <p:blipFill>
          <a:blip r:embed="rId2"/>
          <a:stretch>
            <a:fillRect/>
          </a:stretch>
        </p:blipFill>
        <p:spPr>
          <a:xfrm>
            <a:off x="2819400" y="2001044"/>
            <a:ext cx="6553200" cy="4000500"/>
          </a:xfrm>
          <a:prstGeom prst="rect">
            <a:avLst/>
          </a:prstGeom>
        </p:spPr>
      </p:pic>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1716109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E82D8BF9-3DCE-496F-847F-32784C734662}"/>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01223" y="3484934"/>
            <a:ext cx="1188720" cy="1188720"/>
          </a:xfrm>
          <a:prstGeom prst="rect">
            <a:avLst/>
          </a:prstGeom>
        </p:spPr>
      </p:pic>
      <p:pic>
        <p:nvPicPr>
          <p:cNvPr id="16" name="Picture 15">
            <a:extLst>
              <a:ext uri="{FF2B5EF4-FFF2-40B4-BE49-F238E27FC236}">
                <a16:creationId xmlns:a16="http://schemas.microsoft.com/office/drawing/2014/main" xmlns="" id="{3A88EF19-99CB-4DBC-8B7B-725C8553E45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436909" y="3447607"/>
            <a:ext cx="1188720" cy="1188720"/>
          </a:xfrm>
          <a:prstGeom prst="rect">
            <a:avLst/>
          </a:prstGeom>
        </p:spPr>
      </p:pic>
      <p:pic>
        <p:nvPicPr>
          <p:cNvPr id="17" name="Picture 16">
            <a:extLst>
              <a:ext uri="{FF2B5EF4-FFF2-40B4-BE49-F238E27FC236}">
                <a16:creationId xmlns:a16="http://schemas.microsoft.com/office/drawing/2014/main" xmlns="" id="{02AC23E7-A671-4730-B2AD-AC52DA72271B}"/>
              </a:ext>
            </a:extLst>
          </p:cNvPr>
          <p:cNvPicPr>
            <a:picLocks/>
          </p:cNvPicPr>
          <p:nvPr/>
        </p:nvPicPr>
        <p:blipFill rotWithShape="1">
          <a:blip r:embed="rId4">
            <a:extLst>
              <a:ext uri="{28A0092B-C50C-407E-A947-70E740481C1C}">
                <a14:useLocalDpi xmlns:a14="http://schemas.microsoft.com/office/drawing/2010/main" val="0"/>
              </a:ext>
            </a:extLst>
          </a:blip>
          <a:srcRect l="13886" r="16898" b="21859"/>
          <a:stretch/>
        </p:blipFill>
        <p:spPr>
          <a:xfrm>
            <a:off x="5401535" y="3356167"/>
            <a:ext cx="1265814" cy="1371600"/>
          </a:xfrm>
          <a:prstGeom prst="rect">
            <a:avLst/>
          </a:prstGeom>
        </p:spPr>
      </p:pic>
      <p:pic>
        <p:nvPicPr>
          <p:cNvPr id="18" name="Picture 17">
            <a:extLst>
              <a:ext uri="{FF2B5EF4-FFF2-40B4-BE49-F238E27FC236}">
                <a16:creationId xmlns:a16="http://schemas.microsoft.com/office/drawing/2014/main" xmlns="" id="{E37FF7EE-90AD-4545-A8A0-E8BB8D8F7052}"/>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72881" y="3553504"/>
            <a:ext cx="1371600" cy="1371600"/>
          </a:xfrm>
          <a:prstGeom prst="rect">
            <a:avLst/>
          </a:prstGeom>
        </p:spPr>
      </p:pic>
      <p:sp>
        <p:nvSpPr>
          <p:cNvPr id="7" name="Rectangle 6"/>
          <p:cNvSpPr/>
          <p:nvPr/>
        </p:nvSpPr>
        <p:spPr>
          <a:xfrm>
            <a:off x="9329678" y="2696214"/>
            <a:ext cx="2862322" cy="523220"/>
          </a:xfrm>
          <a:prstGeom prst="rect">
            <a:avLst/>
          </a:prstGeom>
        </p:spPr>
        <p:txBody>
          <a:bodyPr wrap="none">
            <a:spAutoFit/>
          </a:bodyPr>
          <a:lstStyle/>
          <a:p>
            <a:r>
              <a:rPr lang="en-US" sz="1400" dirty="0">
                <a:solidFill>
                  <a:srgbClr val="000000"/>
                </a:solidFill>
                <a:latin typeface="adagio_slab"/>
              </a:rPr>
              <a:t>Faculty of </a:t>
            </a:r>
            <a:r>
              <a:rPr lang="en-US" sz="1400" dirty="0" smtClean="0">
                <a:solidFill>
                  <a:srgbClr val="000000"/>
                </a:solidFill>
                <a:latin typeface="adagio_slab"/>
              </a:rPr>
              <a:t>Physics</a:t>
            </a:r>
          </a:p>
          <a:p>
            <a:r>
              <a:rPr lang="en-US" sz="1400" b="0" i="0" dirty="0" smtClean="0">
                <a:solidFill>
                  <a:srgbClr val="000000"/>
                </a:solidFill>
                <a:effectLst/>
                <a:latin typeface="adagio_slab"/>
              </a:rPr>
              <a:t>Warsaw University of Technology</a:t>
            </a:r>
            <a:endParaRPr lang="en-US" sz="1400" b="0" i="0" dirty="0">
              <a:solidFill>
                <a:srgbClr val="000000"/>
              </a:solidFill>
              <a:effectLst/>
              <a:latin typeface="adagio_slab"/>
            </a:endParaRPr>
          </a:p>
        </p:txBody>
      </p:sp>
      <p:sp>
        <p:nvSpPr>
          <p:cNvPr id="20" name="Rectangle 19"/>
          <p:cNvSpPr/>
          <p:nvPr/>
        </p:nvSpPr>
        <p:spPr>
          <a:xfrm>
            <a:off x="5233622" y="2757049"/>
            <a:ext cx="1835759" cy="523220"/>
          </a:xfrm>
          <a:prstGeom prst="rect">
            <a:avLst/>
          </a:prstGeom>
        </p:spPr>
        <p:txBody>
          <a:bodyPr wrap="none">
            <a:spAutoFit/>
          </a:bodyPr>
          <a:lstStyle/>
          <a:p>
            <a:r>
              <a:rPr lang="en-US" sz="1400" dirty="0" smtClean="0">
                <a:solidFill>
                  <a:srgbClr val="000000"/>
                </a:solidFill>
                <a:latin typeface="adagio_slab"/>
              </a:rPr>
              <a:t>Zagreb University of </a:t>
            </a:r>
          </a:p>
          <a:p>
            <a:r>
              <a:rPr lang="en-US" sz="1400" dirty="0" smtClean="0">
                <a:solidFill>
                  <a:srgbClr val="000000"/>
                </a:solidFill>
                <a:latin typeface="adagio_slab"/>
              </a:rPr>
              <a:t>Applied Sciences</a:t>
            </a:r>
            <a:endParaRPr lang="en-US" sz="1400" b="0" i="0" dirty="0">
              <a:solidFill>
                <a:srgbClr val="000000"/>
              </a:solidFill>
              <a:effectLst/>
              <a:latin typeface="adagio_slab"/>
            </a:endParaRPr>
          </a:p>
        </p:txBody>
      </p:sp>
      <p:sp>
        <p:nvSpPr>
          <p:cNvPr id="21" name="Rectangle 20"/>
          <p:cNvSpPr/>
          <p:nvPr/>
        </p:nvSpPr>
        <p:spPr>
          <a:xfrm>
            <a:off x="425834" y="2722218"/>
            <a:ext cx="1802994" cy="523220"/>
          </a:xfrm>
          <a:prstGeom prst="rect">
            <a:avLst/>
          </a:prstGeom>
        </p:spPr>
        <p:txBody>
          <a:bodyPr wrap="none">
            <a:spAutoFit/>
          </a:bodyPr>
          <a:lstStyle/>
          <a:p>
            <a:r>
              <a:rPr lang="en-US" sz="1400" dirty="0" smtClean="0">
                <a:solidFill>
                  <a:srgbClr val="000000"/>
                </a:solidFill>
                <a:latin typeface="adagio_slab"/>
              </a:rPr>
              <a:t>Faculty of Technical </a:t>
            </a:r>
          </a:p>
          <a:p>
            <a:r>
              <a:rPr lang="en-US" sz="1400" dirty="0" smtClean="0">
                <a:solidFill>
                  <a:srgbClr val="000000"/>
                </a:solidFill>
                <a:latin typeface="adagio_slab"/>
              </a:rPr>
              <a:t>Sciences</a:t>
            </a:r>
            <a:endParaRPr lang="en-US" sz="1400" b="0" i="0" dirty="0">
              <a:solidFill>
                <a:srgbClr val="000000"/>
              </a:solidFill>
              <a:effectLst/>
              <a:latin typeface="adagio_slab"/>
            </a:endParaRPr>
          </a:p>
        </p:txBody>
      </p:sp>
      <p:sp>
        <p:nvSpPr>
          <p:cNvPr id="9" name="Rectangle 8"/>
          <p:cNvSpPr/>
          <p:nvPr/>
        </p:nvSpPr>
        <p:spPr>
          <a:xfrm>
            <a:off x="2519463" y="2530827"/>
            <a:ext cx="2743059" cy="954107"/>
          </a:xfrm>
          <a:prstGeom prst="rect">
            <a:avLst/>
          </a:prstGeom>
        </p:spPr>
        <p:txBody>
          <a:bodyPr wrap="none">
            <a:spAutoFit/>
          </a:bodyPr>
          <a:lstStyle/>
          <a:p>
            <a:r>
              <a:rPr lang="en-US" sz="1400" dirty="0">
                <a:latin typeface="adagio_slab"/>
              </a:rPr>
              <a:t>Ss</a:t>
            </a:r>
            <a:r>
              <a:rPr lang="en-US" sz="1400" dirty="0" smtClean="0">
                <a:latin typeface="adagio_slab"/>
              </a:rPr>
              <a:t>. Cyril </a:t>
            </a:r>
            <a:r>
              <a:rPr lang="en-US" sz="1400" dirty="0">
                <a:latin typeface="adagio_slab"/>
              </a:rPr>
              <a:t>and </a:t>
            </a:r>
            <a:r>
              <a:rPr lang="en-US" sz="1400" dirty="0" smtClean="0">
                <a:latin typeface="adagio_slab"/>
              </a:rPr>
              <a:t>Methodius</a:t>
            </a:r>
          </a:p>
          <a:p>
            <a:r>
              <a:rPr lang="en-US" sz="1400" dirty="0" smtClean="0">
                <a:latin typeface="adagio_slab"/>
              </a:rPr>
              <a:t>University</a:t>
            </a:r>
          </a:p>
          <a:p>
            <a:r>
              <a:rPr lang="en-US" sz="1400" dirty="0">
                <a:latin typeface="adagio_slab"/>
              </a:rPr>
              <a:t>Faculty of Electrical </a:t>
            </a:r>
            <a:r>
              <a:rPr lang="en-US" sz="1400" dirty="0" smtClean="0">
                <a:latin typeface="adagio_slab"/>
              </a:rPr>
              <a:t>Engineering</a:t>
            </a:r>
          </a:p>
          <a:p>
            <a:r>
              <a:rPr lang="en-US" sz="1400" dirty="0" smtClean="0">
                <a:latin typeface="adagio_slab"/>
              </a:rPr>
              <a:t>and </a:t>
            </a:r>
            <a:r>
              <a:rPr lang="en-US" sz="1400" dirty="0">
                <a:latin typeface="adagio_slab"/>
              </a:rPr>
              <a:t>Information Technologies</a:t>
            </a:r>
          </a:p>
        </p:txBody>
      </p:sp>
      <p:sp>
        <p:nvSpPr>
          <p:cNvPr id="12" name="Rectangle 11"/>
          <p:cNvSpPr/>
          <p:nvPr/>
        </p:nvSpPr>
        <p:spPr>
          <a:xfrm>
            <a:off x="7166912" y="2480770"/>
            <a:ext cx="1971102" cy="738664"/>
          </a:xfrm>
          <a:prstGeom prst="rect">
            <a:avLst/>
          </a:prstGeom>
        </p:spPr>
        <p:txBody>
          <a:bodyPr wrap="square">
            <a:spAutoFit/>
          </a:bodyPr>
          <a:lstStyle/>
          <a:p>
            <a:r>
              <a:rPr lang="en-US" sz="1400" dirty="0" smtClean="0">
                <a:solidFill>
                  <a:srgbClr val="000000"/>
                </a:solidFill>
                <a:latin typeface="adagio_slab"/>
              </a:rPr>
              <a:t>School of Electrical</a:t>
            </a:r>
          </a:p>
          <a:p>
            <a:r>
              <a:rPr lang="en-US" sz="1400" dirty="0" smtClean="0">
                <a:solidFill>
                  <a:srgbClr val="000000"/>
                </a:solidFill>
                <a:latin typeface="adagio_slab"/>
              </a:rPr>
              <a:t>Engineering</a:t>
            </a:r>
          </a:p>
          <a:p>
            <a:r>
              <a:rPr lang="en-US" sz="1400" dirty="0" smtClean="0">
                <a:solidFill>
                  <a:srgbClr val="000000"/>
                </a:solidFill>
                <a:latin typeface="adagio_slab"/>
              </a:rPr>
              <a:t>University of Belgrade</a:t>
            </a:r>
            <a:endParaRPr lang="en-US" sz="1400" dirty="0">
              <a:solidFill>
                <a:srgbClr val="000000"/>
              </a:solidFill>
              <a:latin typeface="adagio_slab"/>
            </a:endParaRPr>
          </a:p>
        </p:txBody>
      </p:sp>
      <p:pic>
        <p:nvPicPr>
          <p:cNvPr id="19" name="Picture 18"/>
          <p:cNvPicPr/>
          <p:nvPr/>
        </p:nvPicPr>
        <p:blipFill>
          <a:blip r:embed="rId6" cstate="print">
            <a:extLst>
              <a:ext uri="{28A0092B-C50C-407E-A947-70E740481C1C}">
                <a14:useLocalDpi xmlns:a14="http://schemas.microsoft.com/office/drawing/2010/main" val="0"/>
              </a:ext>
            </a:extLst>
          </a:blip>
          <a:stretch>
            <a:fillRect/>
          </a:stretch>
        </p:blipFill>
        <p:spPr>
          <a:xfrm>
            <a:off x="9825905" y="3447607"/>
            <a:ext cx="1247536" cy="1151393"/>
          </a:xfrm>
          <a:prstGeom prst="rect">
            <a:avLst/>
          </a:prstGeom>
        </p:spPr>
      </p:pic>
      <p:pic>
        <p:nvPicPr>
          <p:cNvPr id="24" name="Picture 23">
            <a:extLst>
              <a:ext uri="{FF2B5EF4-FFF2-40B4-BE49-F238E27FC236}">
                <a16:creationId xmlns:a16="http://schemas.microsoft.com/office/drawing/2014/main" xmlns="" id="{97326556-F4F3-45A7-A261-C1B358F8A2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25" name="Rectangle 2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26" name="Picture 2" descr="https://eacea.ec.europa.eu/sites/eacea-site/files/logosbeneficaireserasmusleft_e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9653" y="5469146"/>
            <a:ext cx="5728770" cy="125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202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a:latin typeface="Garamond" panose="02020404030301010803" pitchFamily="18" charset="0"/>
              </a:rPr>
              <a:t>Arbitracija na nivou </a:t>
            </a:r>
            <a:r>
              <a:rPr lang="sr-Latn-RS" b="1" dirty="0" smtClean="0">
                <a:latin typeface="Garamond" panose="02020404030301010803" pitchFamily="18" charset="0"/>
              </a:rPr>
              <a:t>bita</a:t>
            </a:r>
            <a:r>
              <a:rPr lang="en-US" b="1" dirty="0" smtClean="0">
                <a:latin typeface="Garamond" panose="02020404030301010803" pitchFamily="18" charset="0"/>
              </a:rPr>
              <a:t> - </a:t>
            </a:r>
            <a:r>
              <a:rPr lang="en-US" b="1" dirty="0" err="1" smtClean="0">
                <a:latin typeface="Garamond" panose="02020404030301010803" pitchFamily="18" charset="0"/>
              </a:rPr>
              <a:t>algoritam</a:t>
            </a:r>
            <a:endParaRPr lang="en-US" b="1" dirty="0">
              <a:latin typeface="Garamond" panose="02020404030301010803" pitchFamily="18" charset="0"/>
            </a:endParaRPr>
          </a:p>
        </p:txBody>
      </p:sp>
      <p:pic>
        <p:nvPicPr>
          <p:cNvPr id="7" name="Content Placeholder 6"/>
          <p:cNvPicPr>
            <a:picLocks noGrp="1" noChangeAspect="1"/>
          </p:cNvPicPr>
          <p:nvPr>
            <p:ph idx="1"/>
          </p:nvPr>
        </p:nvPicPr>
        <p:blipFill>
          <a:blip r:embed="rId2"/>
          <a:stretch>
            <a:fillRect/>
          </a:stretch>
        </p:blipFill>
        <p:spPr>
          <a:xfrm>
            <a:off x="2557462" y="1920081"/>
            <a:ext cx="7077075" cy="4162425"/>
          </a:xfrm>
          <a:prstGeom prst="rect">
            <a:avLst/>
          </a:prstGeom>
        </p:spPr>
      </p:pic>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1199921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a:latin typeface="Garamond" panose="02020404030301010803" pitchFamily="18" charset="0"/>
              </a:rPr>
              <a:t>Arbitracija na nivou </a:t>
            </a:r>
            <a:r>
              <a:rPr lang="sr-Latn-RS" b="1" dirty="0" smtClean="0">
                <a:latin typeface="Garamond" panose="02020404030301010803" pitchFamily="18" charset="0"/>
              </a:rPr>
              <a:t>bita</a:t>
            </a:r>
            <a:r>
              <a:rPr lang="en-US" b="1" dirty="0" smtClean="0">
                <a:latin typeface="Garamond" panose="02020404030301010803" pitchFamily="18" charset="0"/>
              </a:rPr>
              <a:t> - </a:t>
            </a:r>
            <a:r>
              <a:rPr lang="sr-Latn-RS" b="1" dirty="0" smtClean="0">
                <a:latin typeface="Garamond" panose="02020404030301010803" pitchFamily="18" charset="0"/>
              </a:rPr>
              <a:t>primer</a:t>
            </a:r>
            <a:endParaRPr lang="en-US" b="1" dirty="0">
              <a:latin typeface="Garamond" panose="02020404030301010803" pitchFamily="18" charset="0"/>
            </a:endParaRPr>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2718579" y="2300557"/>
            <a:ext cx="6496050" cy="3257550"/>
          </a:xfrm>
          <a:prstGeom prst="rect">
            <a:avLst/>
          </a:prstGeom>
        </p:spPr>
      </p:pic>
    </p:spTree>
    <p:extLst>
      <p:ext uri="{BB962C8B-B14F-4D97-AF65-F5344CB8AC3E}">
        <p14:creationId xmlns:p14="http://schemas.microsoft.com/office/powerpoint/2010/main" val="1902367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smtClean="0">
                <a:latin typeface="Garamond" panose="02020404030301010803" pitchFamily="18" charset="0"/>
              </a:rPr>
              <a:t>Arbitracija </a:t>
            </a:r>
            <a:r>
              <a:rPr lang="sr-Latn-RS" b="1" dirty="0">
                <a:latin typeface="Garamond" panose="02020404030301010803" pitchFamily="18" charset="0"/>
              </a:rPr>
              <a:t>na nivou bita</a:t>
            </a:r>
            <a:endParaRPr lang="en-US" b="1" dirty="0">
              <a:latin typeface="Garamond" panose="02020404030301010803" pitchFamily="18" charset="0"/>
            </a:endParaRPr>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
        <p:nvSpPr>
          <p:cNvPr id="7" name="Content Placeholder 6"/>
          <p:cNvSpPr>
            <a:spLocks noGrp="1"/>
          </p:cNvSpPr>
          <p:nvPr>
            <p:ph idx="1"/>
          </p:nvPr>
        </p:nvSpPr>
        <p:spPr/>
        <p:txBody>
          <a:bodyPr>
            <a:normAutofit/>
          </a:bodyPr>
          <a:lstStyle/>
          <a:p>
            <a:r>
              <a:rPr lang="sr-Latn-RS" dirty="0" smtClean="0"/>
              <a:t>Vreme propagacije se računa u zavisno</a:t>
            </a:r>
            <a:r>
              <a:rPr lang="en-US" dirty="0" smtClean="0"/>
              <a:t>s</a:t>
            </a:r>
            <a:r>
              <a:rPr lang="sr-Latn-RS" dirty="0" smtClean="0"/>
              <a:t>ti od sledećih vremena:</a:t>
            </a:r>
          </a:p>
          <a:p>
            <a:pPr lvl="1"/>
            <a:r>
              <a:rPr lang="sr-Latn-RS" dirty="0" smtClean="0"/>
              <a:t>Vremena ulazno/izlaznih kašnjenja čipa CAN kontolera (tsd)</a:t>
            </a:r>
          </a:p>
          <a:p>
            <a:pPr lvl="1"/>
            <a:r>
              <a:rPr lang="sr-Latn-RS" dirty="0" smtClean="0"/>
              <a:t>Vremena prijema primoprijemnika (trx)</a:t>
            </a:r>
          </a:p>
          <a:p>
            <a:pPr lvl="1"/>
            <a:r>
              <a:rPr lang="sr-Latn-RS" dirty="0" smtClean="0"/>
              <a:t>Vremena slanja primopredajnika (ttx)</a:t>
            </a:r>
          </a:p>
          <a:p>
            <a:pPr lvl="1"/>
            <a:r>
              <a:rPr lang="sr-Latn-RS" dirty="0" smtClean="0"/>
              <a:t>Kašenjenja signala zbog kabla (tcbl)</a:t>
            </a:r>
          </a:p>
          <a:p>
            <a:pPr marL="457200" lvl="1" indent="0">
              <a:buNone/>
            </a:pPr>
            <a:endParaRPr lang="sr-Latn-RS" dirty="0" smtClean="0"/>
          </a:p>
          <a:p>
            <a:r>
              <a:rPr lang="sr-Latn-RS" dirty="0" smtClean="0"/>
              <a:t>Ukupno vreme propagacije (tp) se dobija na osnovu kružnog puta kašnjenja od CAN čvora na kraju linije koji komunicira sa najudaljenijim čvorom i može se zapisati kao:</a:t>
            </a:r>
          </a:p>
          <a:p>
            <a:pPr lvl="1"/>
            <a:r>
              <a:rPr lang="sr-Latn-RS" dirty="0" smtClean="0"/>
              <a:t>Tp = 2*(tsd + trx + ttx + tcbl)</a:t>
            </a:r>
            <a:endParaRPr lang="en-US" dirty="0"/>
          </a:p>
        </p:txBody>
      </p:sp>
    </p:spTree>
    <p:extLst>
      <p:ext uri="{BB962C8B-B14F-4D97-AF65-F5344CB8AC3E}">
        <p14:creationId xmlns:p14="http://schemas.microsoft.com/office/powerpoint/2010/main" val="2499146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a:xfrm>
            <a:off x="838200" y="2958859"/>
            <a:ext cx="10515600" cy="897149"/>
          </a:xfrm>
        </p:spPr>
        <p:txBody>
          <a:bodyPr>
            <a:normAutofit/>
          </a:bodyPr>
          <a:lstStyle/>
          <a:p>
            <a:pPr marL="0" indent="0" algn="ctr">
              <a:buNone/>
            </a:pPr>
            <a:r>
              <a:rPr lang="en-US" sz="4800" dirty="0" err="1" smtClean="0">
                <a:latin typeface="Garamond" panose="02020404030301010803" pitchFamily="18" charset="0"/>
              </a:rPr>
              <a:t>Hvala</a:t>
            </a:r>
            <a:r>
              <a:rPr lang="en-US" sz="4800" dirty="0" smtClean="0">
                <a:latin typeface="Garamond" panose="02020404030301010803" pitchFamily="18" charset="0"/>
              </a:rPr>
              <a:t> </a:t>
            </a:r>
            <a:r>
              <a:rPr lang="en-US" sz="4800" dirty="0" err="1" smtClean="0">
                <a:latin typeface="Garamond" panose="02020404030301010803" pitchFamily="18" charset="0"/>
              </a:rPr>
              <a:t>na</a:t>
            </a:r>
            <a:r>
              <a:rPr lang="en-US" sz="4800" dirty="0" smtClean="0">
                <a:latin typeface="Garamond" panose="02020404030301010803" pitchFamily="18" charset="0"/>
              </a:rPr>
              <a:t> pa</a:t>
            </a:r>
            <a:r>
              <a:rPr lang="sr-Latn-RS" sz="4800" smtClean="0">
                <a:latin typeface="Garamond" panose="02020404030301010803" pitchFamily="18" charset="0"/>
              </a:rPr>
              <a:t>žnji</a:t>
            </a:r>
            <a:r>
              <a:rPr lang="en-US" sz="4800" smtClean="0">
                <a:latin typeface="Garamond" panose="02020404030301010803" pitchFamily="18" charset="0"/>
              </a:rPr>
              <a:t>!</a:t>
            </a:r>
            <a:endParaRPr lang="en-US" sz="4800" dirty="0">
              <a:latin typeface="Garamond" panose="02020404030301010803" pitchFamily="18" charset="0"/>
            </a:endParaRPr>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7" name="Picture 2" descr="https://eacea.ec.europa.eu/sites/eacea-site/files/logosbeneficaireserasmusleft_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9653" y="5469146"/>
            <a:ext cx="5728770" cy="125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330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smtClean="0">
                <a:latin typeface="Garamond" panose="02020404030301010803" pitchFamily="18" charset="0"/>
              </a:rPr>
              <a:t>Osnovni pojmovi o CAN protokolu</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p:txBody>
          <a:bodyPr>
            <a:normAutofit fontScale="92500" lnSpcReduction="20000"/>
          </a:bodyPr>
          <a:lstStyle/>
          <a:p>
            <a:pPr algn="just"/>
            <a:endParaRPr lang="sr-Latn-RS" dirty="0"/>
          </a:p>
          <a:p>
            <a:pPr>
              <a:lnSpc>
                <a:spcPct val="80000"/>
              </a:lnSpc>
            </a:pPr>
            <a:r>
              <a:rPr lang="sr-Latn-RS" dirty="0" smtClean="0"/>
              <a:t>CAN je serijska komunikacioni standard za povezivanje različitih elektonskih uređaja razvijen od strane </a:t>
            </a:r>
            <a:r>
              <a:rPr lang="en-US" i="1" dirty="0" smtClean="0"/>
              <a:t>Robert Bosch GmbH</a:t>
            </a:r>
            <a:r>
              <a:rPr lang="sr-Latn-RS" dirty="0" smtClean="0"/>
              <a:t> </a:t>
            </a:r>
            <a:r>
              <a:rPr lang="en-US" dirty="0" smtClean="0"/>
              <a:t>1986 </a:t>
            </a:r>
            <a:r>
              <a:rPr lang="sr-Latn-RS" dirty="0" smtClean="0"/>
              <a:t>godine</a:t>
            </a:r>
          </a:p>
          <a:p>
            <a:pPr>
              <a:lnSpc>
                <a:spcPct val="80000"/>
              </a:lnSpc>
            </a:pPr>
            <a:r>
              <a:rPr lang="sr-Latn-RS" dirty="0" smtClean="0"/>
              <a:t>Originalno je razvijen za automobilsku (</a:t>
            </a:r>
            <a:r>
              <a:rPr lang="sr-Latn-RS" i="1" dirty="0" smtClean="0"/>
              <a:t>automotive)</a:t>
            </a:r>
            <a:r>
              <a:rPr lang="sr-Latn-RS" dirty="0" smtClean="0"/>
              <a:t> industriju, ali njegov opseg primene je široko razvijen u prethodnim godinama, od mreža koje prenose velike količine podataka do jednostavnijih i jeftinijih Sistema</a:t>
            </a:r>
            <a:r>
              <a:rPr lang="en-US" dirty="0" smtClean="0"/>
              <a:t>.</a:t>
            </a:r>
            <a:endParaRPr lang="sr-Latn-RS" dirty="0" smtClean="0"/>
          </a:p>
          <a:p>
            <a:pPr>
              <a:lnSpc>
                <a:spcPct val="80000"/>
              </a:lnSpc>
            </a:pPr>
            <a:r>
              <a:rPr lang="sr-Latn-RS" dirty="0" smtClean="0"/>
              <a:t>Uglavnom se koristi za real-time sisteme</a:t>
            </a:r>
            <a:r>
              <a:rPr lang="en-US" dirty="0" smtClean="0"/>
              <a:t>.</a:t>
            </a:r>
            <a:endParaRPr lang="en-GB" dirty="0"/>
          </a:p>
          <a:p>
            <a:pPr>
              <a:lnSpc>
                <a:spcPct val="80000"/>
              </a:lnSpc>
            </a:pPr>
            <a:r>
              <a:rPr lang="sr-Latn-RS" dirty="0" smtClean="0"/>
              <a:t>Može da prenosi podatke do brzina od </a:t>
            </a:r>
            <a:r>
              <a:rPr lang="en-GB" dirty="0" smtClean="0"/>
              <a:t>1 </a:t>
            </a:r>
            <a:r>
              <a:rPr lang="en-GB" dirty="0"/>
              <a:t>M</a:t>
            </a:r>
            <a:r>
              <a:rPr lang="de-DE" dirty="0" smtClean="0"/>
              <a:t>b/s.</a:t>
            </a:r>
            <a:endParaRPr lang="sr-Latn-RS" dirty="0" smtClean="0"/>
          </a:p>
          <a:p>
            <a:pPr>
              <a:lnSpc>
                <a:spcPct val="80000"/>
              </a:lnSpc>
            </a:pPr>
            <a:r>
              <a:rPr lang="sr-Latn-RS" dirty="0" smtClean="0"/>
              <a:t>Poseduje odlične mehanizme za detekciju grešaka, kao i za njihovo ograničavanje (zadržavanje) – uređaji koji stvaraju greške se automatski eliminišu sa magistrale</a:t>
            </a:r>
            <a:r>
              <a:rPr lang="en-US" dirty="0" smtClean="0"/>
              <a:t>.</a:t>
            </a:r>
            <a:endParaRPr lang="en-GB" dirty="0"/>
          </a:p>
          <a:p>
            <a:pPr>
              <a:lnSpc>
                <a:spcPct val="80000"/>
              </a:lnSpc>
            </a:pPr>
            <a:r>
              <a:rPr lang="sr-Latn-RS" dirty="0" smtClean="0"/>
              <a:t>Omogućava komunikaciju između ECU-eva</a:t>
            </a:r>
            <a:r>
              <a:rPr lang="en-US" dirty="0" smtClean="0"/>
              <a:t>.</a:t>
            </a:r>
            <a:endParaRPr lang="en-GB" dirty="0"/>
          </a:p>
          <a:p>
            <a:pPr>
              <a:lnSpc>
                <a:spcPct val="80000"/>
              </a:lnSpc>
            </a:pPr>
            <a:r>
              <a:rPr lang="en-GB" dirty="0" smtClean="0"/>
              <a:t>ISO </a:t>
            </a:r>
            <a:r>
              <a:rPr lang="en-GB" dirty="0"/>
              <a:t>11898</a:t>
            </a:r>
            <a:r>
              <a:rPr lang="de-DE" dirty="0"/>
              <a:t>.</a:t>
            </a:r>
            <a:r>
              <a:rPr lang="en-GB" dirty="0"/>
              <a:t> </a:t>
            </a:r>
            <a:endParaRPr lang="en-US" dirty="0"/>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1195910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smtClean="0">
                <a:latin typeface="Garamond" panose="02020404030301010803" pitchFamily="18" charset="0"/>
              </a:rPr>
              <a:t>Osnove CAN protokola</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p:txBody>
          <a:bodyPr>
            <a:normAutofit/>
          </a:bodyPr>
          <a:lstStyle/>
          <a:p>
            <a:pPr algn="just"/>
            <a:r>
              <a:rPr lang="sr-Latn-RS" dirty="0" smtClean="0"/>
              <a:t>CAN (</a:t>
            </a:r>
            <a:r>
              <a:rPr lang="en-US" i="1" dirty="0" smtClean="0"/>
              <a:t>controller </a:t>
            </a:r>
            <a:r>
              <a:rPr lang="en-US" i="1" dirty="0"/>
              <a:t>area </a:t>
            </a:r>
            <a:r>
              <a:rPr lang="en-US" i="1" dirty="0" smtClean="0"/>
              <a:t>network</a:t>
            </a:r>
            <a:r>
              <a:rPr lang="sr-Latn-RS" dirty="0"/>
              <a:t>)</a:t>
            </a:r>
            <a:r>
              <a:rPr lang="en-US" dirty="0" smtClean="0"/>
              <a:t> </a:t>
            </a:r>
            <a:r>
              <a:rPr lang="sr-Latn-RS" dirty="0" smtClean="0"/>
              <a:t>je idealan protokol kako za automotive industriju tako i z</a:t>
            </a:r>
            <a:r>
              <a:rPr lang="en-US" dirty="0" smtClean="0"/>
              <a:t>a </a:t>
            </a:r>
            <a:r>
              <a:rPr lang="en-US" dirty="0" err="1" smtClean="0"/>
              <a:t>druge</a:t>
            </a:r>
            <a:r>
              <a:rPr lang="en-US" dirty="0" smtClean="0"/>
              <a:t> </a:t>
            </a:r>
            <a:r>
              <a:rPr lang="en-US" dirty="0" err="1" smtClean="0"/>
              <a:t>industrijske</a:t>
            </a:r>
            <a:r>
              <a:rPr lang="en-US" dirty="0" smtClean="0"/>
              <a:t> </a:t>
            </a:r>
            <a:r>
              <a:rPr lang="en-US" dirty="0" err="1" smtClean="0"/>
              <a:t>primene</a:t>
            </a:r>
            <a:endParaRPr lang="sr-Latn-RS" dirty="0"/>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6" name="Picture 5"/>
          <p:cNvPicPr>
            <a:picLocks noChangeAspect="1"/>
          </p:cNvPicPr>
          <p:nvPr/>
        </p:nvPicPr>
        <p:blipFill>
          <a:blip r:embed="rId3"/>
          <a:stretch>
            <a:fillRect/>
          </a:stretch>
        </p:blipFill>
        <p:spPr>
          <a:xfrm>
            <a:off x="1819364" y="3152684"/>
            <a:ext cx="7362825" cy="3571875"/>
          </a:xfrm>
          <a:prstGeom prst="rect">
            <a:avLst/>
          </a:prstGeom>
        </p:spPr>
      </p:pic>
    </p:spTree>
    <p:extLst>
      <p:ext uri="{BB962C8B-B14F-4D97-AF65-F5344CB8AC3E}">
        <p14:creationId xmlns:p14="http://schemas.microsoft.com/office/powerpoint/2010/main" val="3402803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smtClean="0">
                <a:latin typeface="Garamond" panose="02020404030301010803" pitchFamily="18" charset="0"/>
              </a:rPr>
              <a:t>Osnove CAN protokola</a:t>
            </a:r>
            <a:endParaRPr lang="en-US" b="1" dirty="0">
              <a:latin typeface="Garamond" panose="02020404030301010803" pitchFamily="18" charset="0"/>
            </a:endParaRPr>
          </a:p>
        </p:txBody>
      </p:sp>
      <p:pic>
        <p:nvPicPr>
          <p:cNvPr id="7" name="Content Placeholder 6"/>
          <p:cNvPicPr>
            <a:picLocks noGrp="1" noChangeAspect="1"/>
          </p:cNvPicPr>
          <p:nvPr>
            <p:ph idx="1"/>
          </p:nvPr>
        </p:nvPicPr>
        <p:blipFill>
          <a:blip r:embed="rId2"/>
          <a:stretch>
            <a:fillRect/>
          </a:stretch>
        </p:blipFill>
        <p:spPr>
          <a:xfrm>
            <a:off x="1593828" y="1825625"/>
            <a:ext cx="9004344" cy="4351338"/>
          </a:xfrm>
          <a:prstGeom prst="rect">
            <a:avLst/>
          </a:prstGeom>
        </p:spPr>
      </p:pic>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1209129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smtClean="0">
                <a:latin typeface="Garamond" panose="02020404030301010803" pitchFamily="18" charset="0"/>
              </a:rPr>
              <a:t>Osnovni koncepti CAN komunikacije</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p:txBody>
          <a:bodyPr>
            <a:normAutofit lnSpcReduction="10000"/>
          </a:bodyPr>
          <a:lstStyle/>
          <a:p>
            <a:r>
              <a:rPr lang="en-US" dirty="0"/>
              <a:t>CAN </a:t>
            </a:r>
            <a:r>
              <a:rPr lang="sr-Latn-RS" dirty="0" smtClean="0"/>
              <a:t>magistrala može da podržava više master uređaja u svojoj strukturi. </a:t>
            </a:r>
          </a:p>
          <a:p>
            <a:r>
              <a:rPr lang="sr-Latn-RS" dirty="0" smtClean="0"/>
              <a:t>CAN magistrala predstavlja otvorenu, linearnu strukturu sa jednom linijom i jednakim čvorovima. Broj čvorova nije ograničen samim protokolom.</a:t>
            </a:r>
            <a:endParaRPr lang="en-US" dirty="0"/>
          </a:p>
          <a:p>
            <a:r>
              <a:rPr lang="sr-Latn-RS" dirty="0" smtClean="0"/>
              <a:t>U okviru CAN protokola čvorovi nemaju određenu adresu, nego se informacije o adresiranju nalaze u okviru identifikatora koji se prenose u sklopu poruka. Ti indikatori govore o sadržaju poruke, kao i o njenom prioritetu.</a:t>
            </a:r>
          </a:p>
          <a:p>
            <a:r>
              <a:rPr lang="sr-Latn-RS" dirty="0" smtClean="0"/>
              <a:t>Broj čvorova može da se menja dinamički bez smetnji u komunikaciji između drugih čvorova – lako uvezivanje i eliminacija čvorova.</a:t>
            </a:r>
          </a:p>
          <a:p>
            <a:pPr marL="0" indent="0" algn="just">
              <a:buNone/>
            </a:pPr>
            <a:endParaRPr lang="sr-Latn-RS" dirty="0"/>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1781337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a:latin typeface="Garamond" panose="02020404030301010803" pitchFamily="18" charset="0"/>
              </a:rPr>
              <a:t>Osnovni koncepti CAN komunikacije</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p:txBody>
          <a:bodyPr>
            <a:normAutofit/>
          </a:bodyPr>
          <a:lstStyle/>
          <a:p>
            <a:pPr>
              <a:lnSpc>
                <a:spcPct val="100000"/>
              </a:lnSpc>
            </a:pPr>
            <a:r>
              <a:rPr lang="sr-Latn-RS" dirty="0" smtClean="0"/>
              <a:t>CAN omogućuje visoko kvalitetnu detekciju grešaka, kao i mehanizme za rad sa greškama poput CRC provere i visokog imuniteta na elektomagnetske smetnje. Poruke sa greškama se automatski ponovo šalju, privremene greške se uspešno oporavljaju, dok se stalne greške uzrokuju automatsko isključivanje problematičnih čvorova sa magistrale.</a:t>
            </a:r>
          </a:p>
          <a:p>
            <a:pPr>
              <a:lnSpc>
                <a:spcPct val="100000"/>
              </a:lnSpc>
            </a:pPr>
            <a:endParaRPr lang="en-US" dirty="0"/>
          </a:p>
          <a:p>
            <a:pPr>
              <a:lnSpc>
                <a:spcPct val="100000"/>
              </a:lnSpc>
            </a:pPr>
            <a:r>
              <a:rPr lang="en-US" dirty="0" smtClean="0"/>
              <a:t>CAN </a:t>
            </a:r>
            <a:r>
              <a:rPr lang="sr-Latn-RS" dirty="0" smtClean="0"/>
              <a:t>protokol koristi </a:t>
            </a:r>
            <a:r>
              <a:rPr lang="en-US" dirty="0" smtClean="0"/>
              <a:t>Non-Return-to-Zero</a:t>
            </a:r>
            <a:r>
              <a:rPr lang="sr-Latn-RS" dirty="0" smtClean="0"/>
              <a:t> (</a:t>
            </a:r>
            <a:r>
              <a:rPr lang="en-US" dirty="0" smtClean="0"/>
              <a:t>NRZ</a:t>
            </a:r>
            <a:r>
              <a:rPr lang="sr-Latn-RS" dirty="0"/>
              <a:t>)</a:t>
            </a:r>
            <a:r>
              <a:rPr lang="en-US" dirty="0" smtClean="0"/>
              <a:t> </a:t>
            </a:r>
            <a:r>
              <a:rPr lang="en-US" dirty="0"/>
              <a:t>bit </a:t>
            </a:r>
            <a:r>
              <a:rPr lang="sr-Latn-RS" dirty="0" smtClean="0"/>
              <a:t>kodiranje</a:t>
            </a:r>
            <a:r>
              <a:rPr lang="en-US" dirty="0" smtClean="0"/>
              <a:t>.</a:t>
            </a:r>
            <a:endParaRPr lang="sr-Latn-RS" dirty="0"/>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2956313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a:latin typeface="Garamond" panose="02020404030301010803" pitchFamily="18" charset="0"/>
              </a:rPr>
              <a:t>Osnovni koncepti CAN komunikacije</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p:txBody>
          <a:bodyPr>
            <a:normAutofit fontScale="77500" lnSpcReduction="20000"/>
          </a:bodyPr>
          <a:lstStyle/>
          <a:p>
            <a:pPr>
              <a:lnSpc>
                <a:spcPct val="100000"/>
              </a:lnSpc>
            </a:pPr>
            <a:r>
              <a:rPr lang="sr-Latn-RS" dirty="0" smtClean="0"/>
              <a:t>Prenos podataka putem CAN magistrale može biti i do 1000 Kb/s na maksimalnoj dužini magistrale od 40m kada se koristi uvrnuti par žice, koji je u principu najčešće korišćen fizički medij za CAN magistralu.</a:t>
            </a:r>
          </a:p>
          <a:p>
            <a:pPr>
              <a:lnSpc>
                <a:spcPct val="100000"/>
              </a:lnSpc>
            </a:pPr>
            <a:r>
              <a:rPr lang="sr-Latn-RS" dirty="0" smtClean="0"/>
              <a:t>Poruke na CAN-u predstavljanju kratke poruke maksimalne dužine 8 bajtova</a:t>
            </a:r>
          </a:p>
          <a:p>
            <a:pPr>
              <a:lnSpc>
                <a:spcPct val="100000"/>
              </a:lnSpc>
            </a:pPr>
            <a:r>
              <a:rPr lang="sr-Latn-RS" dirty="0" smtClean="0"/>
              <a:t>Postoji veoma malo kašnjenje od zahteva za prenos poruke do početka prenosa.</a:t>
            </a:r>
          </a:p>
          <a:p>
            <a:pPr>
              <a:lnSpc>
                <a:spcPct val="100000"/>
              </a:lnSpc>
            </a:pPr>
            <a:r>
              <a:rPr lang="sr-Latn-RS" dirty="0" smtClean="0"/>
              <a:t>Upravaljanje CAN magistralom se vrši preko napredog serijskog komunikacionaog protokola </a:t>
            </a:r>
            <a:r>
              <a:rPr lang="en-US" dirty="0"/>
              <a:t> Carrier Sense </a:t>
            </a:r>
            <a:r>
              <a:rPr lang="en-US" i="1" dirty="0"/>
              <a:t>Multiple Access/Collision Detection with Non-Destructive Arbitration. </a:t>
            </a:r>
            <a:endParaRPr lang="en-US" i="1" dirty="0" smtClean="0"/>
          </a:p>
          <a:p>
            <a:pPr>
              <a:lnSpc>
                <a:spcPct val="100000"/>
              </a:lnSpc>
            </a:pPr>
            <a:r>
              <a:rPr lang="de-DE" dirty="0" smtClean="0"/>
              <a:t>CSMA/CA je metod alokacije magistrale koji je vo</a:t>
            </a:r>
            <a:r>
              <a:rPr lang="sr-Latn-RS" dirty="0" smtClean="0"/>
              <a:t>đen događajom (event-orineted) koji omogućava veliku frekvenciju iskor</a:t>
            </a:r>
            <a:r>
              <a:rPr lang="en-US" dirty="0" err="1" smtClean="0"/>
              <a:t>i</a:t>
            </a:r>
            <a:r>
              <a:rPr lang="sr-Latn-RS" dirty="0" smtClean="0"/>
              <a:t>šćenosti podataka putem nedestruktivnog pristupa magistrali sa decentralizovanim upravljanjem pristupu magistrali.</a:t>
            </a:r>
          </a:p>
          <a:p>
            <a:pPr>
              <a:lnSpc>
                <a:spcPct val="100000"/>
              </a:lnSpc>
            </a:pPr>
            <a:r>
              <a:rPr lang="sr-Latn-RS" dirty="0" smtClean="0"/>
              <a:t>Kolizija poruka se izbegava putem arbitracije na nivou bita, bez ikakvog gubljenja vremena.</a:t>
            </a:r>
            <a:endParaRPr lang="en-US" dirty="0"/>
          </a:p>
          <a:p>
            <a:pPr>
              <a:lnSpc>
                <a:spcPct val="100000"/>
              </a:lnSpc>
            </a:pPr>
            <a:endParaRPr lang="en-US" dirty="0"/>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629745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a:latin typeface="Garamond" panose="02020404030301010803" pitchFamily="18" charset="0"/>
              </a:rPr>
              <a:t>Osnovni koncepti CAN komunikacije</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p:txBody>
          <a:bodyPr>
            <a:normAutofit/>
          </a:bodyPr>
          <a:lstStyle/>
          <a:p>
            <a:pPr>
              <a:lnSpc>
                <a:spcPct val="100000"/>
              </a:lnSpc>
            </a:pPr>
            <a:r>
              <a:rPr lang="sr-Latn-RS" dirty="0" smtClean="0"/>
              <a:t>Poruke koje se prenose između čvorova ne sadrže adrese ni čvora koji šalje, niti čvora koji treba da primi poruku.</a:t>
            </a:r>
          </a:p>
          <a:p>
            <a:pPr>
              <a:lnSpc>
                <a:spcPct val="100000"/>
              </a:lnSpc>
            </a:pPr>
            <a:r>
              <a:rPr lang="sr-Latn-RS" dirty="0" smtClean="0"/>
              <a:t>Umesto toga, sadržaj poruke je označen od strane identifikatora koji je jedinstven u celoj mreži</a:t>
            </a:r>
            <a:r>
              <a:rPr lang="en-GB" dirty="0" smtClean="0"/>
              <a:t>.</a:t>
            </a:r>
            <a:r>
              <a:rPr lang="sr-Latn-RS" dirty="0" smtClean="0"/>
              <a:t> Svi drugi čvorovi u mreži primaju poruku i svaki od tih čvorova vrši proveru da li identifikator odgovarajući, a posledično da li je poruka i njen sadržaj značajan tom određenom čvoru.</a:t>
            </a:r>
            <a:r>
              <a:rPr lang="en-GB" dirty="0" smtClean="0"/>
              <a:t> </a:t>
            </a:r>
            <a:endParaRPr lang="en-GB" dirty="0"/>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2217279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18098</TotalTime>
  <Words>1639</Words>
  <Application>Microsoft Office PowerPoint</Application>
  <PresentationFormat>Widescreen</PresentationFormat>
  <Paragraphs>124</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adagio_slab</vt:lpstr>
      <vt:lpstr>Arial</vt:lpstr>
      <vt:lpstr>Calibri</vt:lpstr>
      <vt:lpstr>Calibri Light</vt:lpstr>
      <vt:lpstr>Garamond</vt:lpstr>
      <vt:lpstr>Times New Roman</vt:lpstr>
      <vt:lpstr>Office Theme</vt:lpstr>
      <vt:lpstr>UPRAVLJAČKI ALGORITMI U REALNOM VREMENU</vt:lpstr>
      <vt:lpstr>PowerPoint Presentation</vt:lpstr>
      <vt:lpstr>Osnovni pojmovi o CAN protokolu</vt:lpstr>
      <vt:lpstr>Osnove CAN protokola</vt:lpstr>
      <vt:lpstr>Osnove CAN protokola</vt:lpstr>
      <vt:lpstr>Osnovni koncepti CAN komunikacije</vt:lpstr>
      <vt:lpstr>Osnovni koncepti CAN komunikacije</vt:lpstr>
      <vt:lpstr>Osnovni koncepti CAN komunikacije</vt:lpstr>
      <vt:lpstr>Osnovni koncepti CAN komunikacije</vt:lpstr>
      <vt:lpstr>Osnovni koncepti CAN komunikacije</vt:lpstr>
      <vt:lpstr>Struktura CAN poruke</vt:lpstr>
      <vt:lpstr>Struktura CAN poruke</vt:lpstr>
      <vt:lpstr>Struktura CAN poruke</vt:lpstr>
      <vt:lpstr>Struktura CAN poruke</vt:lpstr>
      <vt:lpstr>Struktura CAN poruke</vt:lpstr>
      <vt:lpstr>Struktura CAN poruke – udaljen okvir</vt:lpstr>
      <vt:lpstr>Arbitracija na nivou bita</vt:lpstr>
      <vt:lpstr>Arbitracija na nivou bita</vt:lpstr>
      <vt:lpstr>Arbitracija na nivou bita</vt:lpstr>
      <vt:lpstr>Arbitracija na nivou bita - algoritam</vt:lpstr>
      <vt:lpstr>Arbitracija na nivou bita - primer</vt:lpstr>
      <vt:lpstr>Arbitracija na nivou bita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Balkan Open Competition in  Software-designed Instrumentation</dc:title>
  <dc:creator>Stefana Jocic</dc:creator>
  <cp:lastModifiedBy>Windows User</cp:lastModifiedBy>
  <cp:revision>88</cp:revision>
  <dcterms:created xsi:type="dcterms:W3CDTF">2018-11-07T10:58:35Z</dcterms:created>
  <dcterms:modified xsi:type="dcterms:W3CDTF">2020-01-10T09:38:10Z</dcterms:modified>
</cp:coreProperties>
</file>