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6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008E06-CD8B-4133-9E02-7666DE509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8E11DF6-0E83-4518-B100-C5978D223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BA13DD-45D8-45A6-9E89-1C17DCE82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AA11-463B-4726-8CDA-9241FDE1B93A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51108F-78AD-4111-9980-872DC3B1C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D2F82D-B7AA-48B4-B87A-24A006FF5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1FC5-8BCE-4E5A-9545-4320DC72B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6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89B1C6-139B-47BA-B958-182935C51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1A58007-A84B-4B9C-9EED-26BADE160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A18057-15F9-4805-8AB8-81CBDEC68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AA11-463B-4726-8CDA-9241FDE1B93A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6B400F-CA49-4851-846D-21073ADC7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1C4B36-425C-4FE9-B722-22A57C890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1FC5-8BCE-4E5A-9545-4320DC72B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00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CAD748A-F986-4F56-B999-5E31BF0473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25314A1-9739-4EE7-8616-3F51647ED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5B888F-805A-464E-B0FB-910D0B9B7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AA11-463B-4726-8CDA-9241FDE1B93A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C4B5AC-DC40-439F-A604-2F1798424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0F6182-8C27-42D3-BF7A-8B8E4658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1FC5-8BCE-4E5A-9545-4320DC72B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0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66A686-4550-4B4F-88FF-A2BB41C99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03C257-4D89-4A71-88C1-6877B202B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BD2855-63E0-4CCA-8102-AFBEB24C1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AA11-463B-4726-8CDA-9241FDE1B93A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00D8FB-D3A9-4420-A06A-0DAAF3C6F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10E37D-F003-45A3-AFFD-6AFD61D64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1FC5-8BCE-4E5A-9545-4320DC72B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04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082D96-2400-4E05-9A85-9AD59A0A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DC5E30-D655-4CBA-ABC1-20470D01F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2CAD78-9E8D-4E0A-A60A-DE0D783C8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AA11-463B-4726-8CDA-9241FDE1B93A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52E2E3-BAA8-4F9B-99CC-76D6EA12D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C0C41E-AA74-41C7-A3D4-7C4CCCD2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1FC5-8BCE-4E5A-9545-4320DC72B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9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0FADBC-40C3-4EE9-8D77-15760ADCC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D93D80-6474-4118-8A7A-EAF5D5288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BB6573-8335-4003-AD0F-82717D25D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589C96-2F5A-4354-A545-7B7098979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AA11-463B-4726-8CDA-9241FDE1B93A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719C3F2-920C-4FE5-B582-4088780E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10E0850-65AD-4E36-A793-21151121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1FC5-8BCE-4E5A-9545-4320DC72B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56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778762-D59A-4823-A448-89B2E5E3E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7CD1CA-A3A9-45CF-9C41-7E7EBFEE4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CEC6BCA-7A49-443D-8D34-36DFAE969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2AC245-503D-44CD-9485-9A734733E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8938F0C-BD31-4A73-8E83-81CDBC1207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A213C21-C126-431C-9E94-CB8F22AC8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AA11-463B-4726-8CDA-9241FDE1B93A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36B540E-990E-4BF6-A7F3-C0BE7006D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F8B04EC-0252-404C-9379-962C12B53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1FC5-8BCE-4E5A-9545-4320DC72B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74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C4EBE-626E-4074-AD4A-551CC45A6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A23B8C0-09A8-46A3-839C-D9D674D3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AA11-463B-4726-8CDA-9241FDE1B93A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8092EA3-A251-46D3-BB8B-43C4A5880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00D25D4-B396-4569-AD04-756C323A5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1FC5-8BCE-4E5A-9545-4320DC72B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9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7649236-29E9-493A-9F5B-F9F76A9D0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AA11-463B-4726-8CDA-9241FDE1B93A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3D11D38-1A4F-4514-99E3-780C2D19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178FAB4-93AC-4957-8D3D-618F67569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1FC5-8BCE-4E5A-9545-4320DC72B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7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663A37-11D9-40E5-A77A-2899FCA27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EE60B7-8B78-444E-A87E-AA071DF6C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483EA52-9B16-4E5F-9AE4-5EC3A99E7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7E1047A-BC5B-4E5C-9CEF-EB1324CBE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AA11-463B-4726-8CDA-9241FDE1B93A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5CDB07-BD10-4BFC-9AEE-05C659975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049DF4-5EBE-4D13-BFAC-FE9AB8D03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1FC5-8BCE-4E5A-9545-4320DC72B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07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5C2CC6-DD0E-4E38-B905-4C07A54DF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871A150-EFB7-49B9-BF50-AC70BF3CFD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90D340E-F353-4FB2-8533-22BFDE76D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421731A-B673-4F4D-A4C1-F9C209AF4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AA11-463B-4726-8CDA-9241FDE1B93A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FE43DB-AD4D-40A0-BC63-FBD636234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14435B-69EE-475D-BD39-D4C47EFFB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1FC5-8BCE-4E5A-9545-4320DC72B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7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765047D-8B04-4421-8D8B-3E67B2AAB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C46A5DE-1D21-48E9-88FE-8A3FEFF24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785FDE-DBE7-4A10-A677-89DFA19C1E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5AA11-463B-4726-8CDA-9241FDE1B93A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A8D911-0B48-4B48-BE50-ECC28862DD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3A2000-81F7-401A-BDD7-94E3F90CB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31FC5-8BCE-4E5A-9545-4320DC72B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6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jpg"/><Relationship Id="rId7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C2FE96-4A51-48CC-821E-C8B407230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46427"/>
            <a:ext cx="9144000" cy="2387600"/>
          </a:xfrm>
        </p:spPr>
        <p:txBody>
          <a:bodyPr>
            <a:noAutofit/>
          </a:bodyPr>
          <a:lstStyle/>
          <a:p>
            <a:r>
              <a:rPr lang="en-US" sz="47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UPRAVLJAČKI ALGORITMI</a:t>
            </a:r>
            <a:br>
              <a:rPr lang="en-US" sz="47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7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REALNOM VREMENU</a:t>
            </a:r>
            <a:endParaRPr lang="en-US" sz="4700" dirty="0">
              <a:latin typeface="Garamond" panose="020204040303010108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E29ACAD-C11B-4620-BB13-1944A0471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2605"/>
            <a:ext cx="9144000" cy="2387599"/>
          </a:xfrm>
        </p:spPr>
        <p:txBody>
          <a:bodyPr>
            <a:normAutofit/>
          </a:bodyPr>
          <a:lstStyle/>
          <a:p>
            <a:r>
              <a:rPr lang="en-US" sz="3000" b="1" dirty="0" err="1">
                <a:latin typeface="Garamond" panose="02020404030301010803" pitchFamily="18" charset="0"/>
              </a:rPr>
              <a:t>Šeme</a:t>
            </a:r>
            <a:r>
              <a:rPr lang="en-US" sz="3000" b="1" dirty="0">
                <a:latin typeface="Garamond" panose="02020404030301010803" pitchFamily="18" charset="0"/>
              </a:rPr>
              <a:t> </a:t>
            </a:r>
            <a:r>
              <a:rPr lang="en-US" sz="3000" b="1" dirty="0" err="1">
                <a:latin typeface="Garamond" panose="02020404030301010803" pitchFamily="18" charset="0"/>
              </a:rPr>
              <a:t>projektovanja</a:t>
            </a:r>
            <a:r>
              <a:rPr lang="en-US" sz="3000" b="1" dirty="0">
                <a:latin typeface="Garamond" panose="02020404030301010803" pitchFamily="18" charset="0"/>
              </a:rPr>
              <a:t> (Design Patterns ) u </a:t>
            </a:r>
            <a:r>
              <a:rPr lang="en-US" sz="3000" b="1" dirty="0" err="1">
                <a:latin typeface="Garamond" panose="02020404030301010803" pitchFamily="18" charset="0"/>
              </a:rPr>
              <a:t>LabVIEW</a:t>
            </a:r>
            <a:r>
              <a:rPr lang="en-US" sz="3000" b="1" dirty="0">
                <a:latin typeface="Garamond" panose="02020404030301010803" pitchFamily="18" charset="0"/>
              </a:rPr>
              <a:t>-u</a:t>
            </a:r>
            <a:br>
              <a:rPr lang="en-US" sz="3000" b="1" dirty="0">
                <a:latin typeface="Garamond" panose="02020404030301010803" pitchFamily="18" charset="0"/>
              </a:rPr>
            </a:br>
            <a:r>
              <a:rPr lang="en-US" sz="2000" b="1" dirty="0" err="1">
                <a:latin typeface="Garamond" panose="02020404030301010803" pitchFamily="18" charset="0"/>
              </a:rPr>
              <a:t>Globalne</a:t>
            </a:r>
            <a:r>
              <a:rPr lang="en-US" sz="2000" b="1" dirty="0">
                <a:latin typeface="Garamond" panose="02020404030301010803" pitchFamily="18" charset="0"/>
              </a:rPr>
              <a:t>, </a:t>
            </a:r>
            <a:r>
              <a:rPr lang="en-US" sz="2000" b="1" dirty="0" err="1">
                <a:latin typeface="Garamond" panose="02020404030301010803" pitchFamily="18" charset="0"/>
              </a:rPr>
              <a:t>lokalne</a:t>
            </a:r>
            <a:r>
              <a:rPr lang="en-US" sz="2000" b="1" dirty="0">
                <a:latin typeface="Garamond" panose="02020404030301010803" pitchFamily="18" charset="0"/>
              </a:rPr>
              <a:t> </a:t>
            </a:r>
            <a:r>
              <a:rPr lang="en-US" sz="2000" b="1" dirty="0" err="1">
                <a:latin typeface="Garamond" panose="02020404030301010803" pitchFamily="18" charset="0"/>
              </a:rPr>
              <a:t>promenljive</a:t>
            </a:r>
            <a:r>
              <a:rPr lang="en-US" sz="2000" b="1" dirty="0">
                <a:latin typeface="Garamond" panose="02020404030301010803" pitchFamily="18" charset="0"/>
              </a:rPr>
              <a:t>, </a:t>
            </a:r>
            <a:r>
              <a:rPr lang="en-US" sz="2000" b="1" dirty="0" err="1">
                <a:latin typeface="Garamond" panose="02020404030301010803" pitchFamily="18" charset="0"/>
              </a:rPr>
              <a:t>funkcijske</a:t>
            </a:r>
            <a:r>
              <a:rPr lang="en-US" sz="2000" b="1" dirty="0">
                <a:latin typeface="Garamond" panose="02020404030301010803" pitchFamily="18" charset="0"/>
              </a:rPr>
              <a:t> </a:t>
            </a:r>
            <a:r>
              <a:rPr lang="en-US" sz="2000" b="1" dirty="0" err="1">
                <a:latin typeface="Garamond" panose="02020404030301010803" pitchFamily="18" charset="0"/>
              </a:rPr>
              <a:t>globalne</a:t>
            </a:r>
            <a:r>
              <a:rPr lang="en-US" sz="2000" b="1" dirty="0">
                <a:latin typeface="Garamond" panose="02020404030301010803" pitchFamily="18" charset="0"/>
              </a:rPr>
              <a:t> </a:t>
            </a:r>
            <a:r>
              <a:rPr lang="en-US" sz="2000" b="1" dirty="0" err="1">
                <a:latin typeface="Garamond" panose="02020404030301010803" pitchFamily="18" charset="0"/>
              </a:rPr>
              <a:t>promenljive</a:t>
            </a:r>
            <a:r>
              <a:rPr lang="en-US" sz="2000" b="1" dirty="0">
                <a:latin typeface="Garamond" panose="02020404030301010803" pitchFamily="18" charset="0"/>
              </a:rPr>
              <a:t>, </a:t>
            </a:r>
            <a:r>
              <a:rPr lang="en-US" sz="2000" b="1" dirty="0" err="1">
                <a:latin typeface="Garamond" panose="02020404030301010803" pitchFamily="18" charset="0"/>
              </a:rPr>
              <a:t>mehanizam</a:t>
            </a:r>
            <a:r>
              <a:rPr lang="en-US" sz="2000" b="1" dirty="0">
                <a:latin typeface="Garamond" panose="02020404030301010803" pitchFamily="18" charset="0"/>
              </a:rPr>
              <a:t> </a:t>
            </a:r>
            <a:r>
              <a:rPr lang="en-US" sz="2000" b="1" dirty="0" err="1">
                <a:latin typeface="Garamond" panose="02020404030301010803" pitchFamily="18" charset="0"/>
              </a:rPr>
              <a:t>akcije</a:t>
            </a:r>
            <a:r>
              <a:rPr lang="en-US" sz="2000" b="1" dirty="0">
                <a:latin typeface="Garamond" panose="02020404030301010803" pitchFamily="18" charset="0"/>
              </a:rPr>
              <a:t> (action engine)</a:t>
            </a:r>
            <a:r>
              <a:rPr lang="en-US" sz="3000" b="1" dirty="0">
                <a:latin typeface="Garamond" panose="02020404030301010803" pitchFamily="18" charset="0"/>
              </a:rPr>
              <a:t/>
            </a:r>
            <a:br>
              <a:rPr lang="en-US" sz="3000" b="1" dirty="0">
                <a:latin typeface="Garamond" panose="02020404030301010803" pitchFamily="18" charset="0"/>
              </a:rPr>
            </a:br>
            <a:endParaRPr lang="en-US" sz="2000" dirty="0">
              <a:latin typeface="Garamond" panose="020204040303010108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50" y="142619"/>
            <a:ext cx="2500506" cy="2340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72765" y="81401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Innovative Teaching Approaches in development of Software Designed Instrumentation and its application in real-time systems</a:t>
            </a:r>
          </a:p>
        </p:txBody>
      </p:sp>
      <p:pic>
        <p:nvPicPr>
          <p:cNvPr id="1026" name="Picture 2" descr="https://eacea.ec.europa.eu/sites/eacea-site/files/logosbeneficaireserasmusleft_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653" y="5469146"/>
            <a:ext cx="5728770" cy="125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2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4A2CE2-C908-4F21-9243-03179C53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264" y="1080104"/>
            <a:ext cx="8981536" cy="61058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Primer: </a:t>
            </a:r>
            <a:r>
              <a:rPr lang="en-US" b="1" dirty="0" err="1">
                <a:latin typeface="Garamond" panose="02020404030301010803" pitchFamily="18" charset="0"/>
              </a:rPr>
              <a:t>Zaustavljanje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paralelnih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petlji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AB674E-E0FD-49B9-93BE-1C07741B8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6918" y="1808372"/>
            <a:ext cx="4416725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 smtClean="0"/>
              <a:t>Ovde se uvođenjem globalnih promenljivih se omogućava paralelan rad petlji</a:t>
            </a:r>
          </a:p>
          <a:p>
            <a:pPr marL="0" indent="0" algn="just">
              <a:buNone/>
            </a:pPr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5" y="145476"/>
            <a:ext cx="1593316" cy="1491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764" y="244666"/>
            <a:ext cx="949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Innovative Teaching Approaches in development of Software Designed Instrumentation and its application in real-time systems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56" y="1636518"/>
            <a:ext cx="3779229" cy="27826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56" y="4249165"/>
            <a:ext cx="3587618" cy="26299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412" y="1879795"/>
            <a:ext cx="2198687" cy="486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1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4A2CE2-C908-4F21-9243-03179C53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264" y="1080104"/>
            <a:ext cx="8981536" cy="61058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Race condition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AB674E-E0FD-49B9-93BE-1C07741B8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654" y="1808372"/>
            <a:ext cx="10471990" cy="4351338"/>
          </a:xfrm>
        </p:spPr>
        <p:txBody>
          <a:bodyPr>
            <a:normAutofit/>
          </a:bodyPr>
          <a:lstStyle/>
          <a:p>
            <a:pPr marL="342900" indent="-342900" algn="just"/>
            <a:r>
              <a:rPr lang="sr-Latn-RS" dirty="0"/>
              <a:t>Stanje kada 2 ili više </a:t>
            </a:r>
            <a:r>
              <a:rPr lang="sr-Latn-RS" dirty="0" smtClean="0"/>
              <a:t>niti (ili procesa) </a:t>
            </a:r>
            <a:r>
              <a:rPr lang="sr-Latn-RS" dirty="0"/>
              <a:t>mogu doseći i izvršiti deo koda, a da se pritom izvršavanje koda drastično menja u zavisnosti od toga koja nit dosegne kod prva.</a:t>
            </a:r>
          </a:p>
          <a:p>
            <a:pPr algn="just"/>
            <a:endParaRPr lang="sr-Latn-RS" dirty="0"/>
          </a:p>
          <a:p>
            <a:pPr marL="342900" indent="-342900" algn="just"/>
            <a:r>
              <a:rPr lang="sr-Latn-RS" dirty="0"/>
              <a:t>Race condition je bezazlen ako su svi ishodi očekivani.</a:t>
            </a:r>
          </a:p>
          <a:p>
            <a:pPr algn="just"/>
            <a:endParaRPr lang="sr-Latn-RS" dirty="0"/>
          </a:p>
          <a:p>
            <a:pPr marL="342900" indent="-342900" algn="just"/>
            <a:r>
              <a:rPr lang="sr-Latn-RS" dirty="0"/>
              <a:t>Race condition može da se odnosi na greške sinhronizacije koje rezultuju u međusobnoj interakciji više procesa koji smetaju jedan drugome. Na taj način sistem postaje ranjiv.</a:t>
            </a:r>
          </a:p>
          <a:p>
            <a:pPr marL="0" indent="0" algn="just">
              <a:buNone/>
            </a:pPr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5" y="145476"/>
            <a:ext cx="1593316" cy="1491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764" y="244666"/>
            <a:ext cx="949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Innovative Teaching Approaches in development of Software Designed Instrumentation and its application in real-time systems</a:t>
            </a:r>
          </a:p>
        </p:txBody>
      </p:sp>
    </p:spTree>
    <p:extLst>
      <p:ext uri="{BB962C8B-B14F-4D97-AF65-F5344CB8AC3E}">
        <p14:creationId xmlns:p14="http://schemas.microsoft.com/office/powerpoint/2010/main" val="302856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4A2CE2-C908-4F21-9243-03179C53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264" y="1080104"/>
            <a:ext cx="8981536" cy="61058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Race condition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AB674E-E0FD-49B9-93BE-1C07741B8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654" y="1808372"/>
            <a:ext cx="10471990" cy="4351338"/>
          </a:xfrm>
        </p:spPr>
        <p:txBody>
          <a:bodyPr>
            <a:normAutofit/>
          </a:bodyPr>
          <a:lstStyle/>
          <a:p>
            <a:pPr marL="342900" indent="-342900" algn="just"/>
            <a:r>
              <a:rPr lang="sr-Latn-RS" dirty="0"/>
              <a:t>Često, ishod race condition-a ostavlja program u nedefinisanom stanju.</a:t>
            </a:r>
          </a:p>
          <a:p>
            <a:pPr algn="just"/>
            <a:endParaRPr lang="sr-Latn-RS" dirty="0"/>
          </a:p>
          <a:p>
            <a:pPr marL="342900" indent="-342900" algn="just"/>
            <a:r>
              <a:rPr lang="sr-Latn-RS" dirty="0"/>
              <a:t>Programiranje tipa praćenja toka podataka (data flow programming) sprečava race condition.</a:t>
            </a:r>
          </a:p>
          <a:p>
            <a:pPr algn="just"/>
            <a:endParaRPr lang="sr-Latn-RS" dirty="0"/>
          </a:p>
          <a:p>
            <a:pPr marL="342900" indent="-342900" algn="just"/>
            <a:r>
              <a:rPr lang="sr-Latn-RS" dirty="0"/>
              <a:t>U slučajevima kada se praćenje toka podataka ne izvodi, poput paralelnih petlji, moguće je da se desi race condition.</a:t>
            </a:r>
          </a:p>
          <a:p>
            <a:pPr marL="0" indent="0" algn="just">
              <a:buNone/>
            </a:pPr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5" y="145476"/>
            <a:ext cx="1593316" cy="1491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764" y="244666"/>
            <a:ext cx="949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Innovative Teaching Approaches in development of Software Designed Instrumentation and its application in real-time systems</a:t>
            </a:r>
          </a:p>
        </p:txBody>
      </p:sp>
    </p:spTree>
    <p:extLst>
      <p:ext uri="{BB962C8B-B14F-4D97-AF65-F5344CB8AC3E}">
        <p14:creationId xmlns:p14="http://schemas.microsoft.com/office/powerpoint/2010/main" val="420062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4A2CE2-C908-4F21-9243-03179C53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264" y="1080104"/>
            <a:ext cx="8981536" cy="61058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Functional Global Variable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AB674E-E0FD-49B9-93BE-1C07741B8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654" y="1808372"/>
            <a:ext cx="10471990" cy="4351338"/>
          </a:xfrm>
        </p:spPr>
        <p:txBody>
          <a:bodyPr>
            <a:normAutofit fontScale="85000" lnSpcReduction="20000"/>
          </a:bodyPr>
          <a:lstStyle/>
          <a:p>
            <a:r>
              <a:rPr lang="sr-Latn-RS" dirty="0"/>
              <a:t>FGV predstavljaju VI-eve koji koriste petlje sa neinicijalizovanim shift registrima da čuvaju globalne podatke.</a:t>
            </a:r>
          </a:p>
          <a:p>
            <a:endParaRPr lang="sr-Latn-RS" dirty="0"/>
          </a:p>
          <a:p>
            <a:r>
              <a:rPr lang="sr-Latn-RS" dirty="0"/>
              <a:t>Podaci se čuvaju i kada se taj VI ne izvršava, sve dok se VI ne skloni iz memorije.</a:t>
            </a:r>
          </a:p>
          <a:p>
            <a:endParaRPr lang="sr-Latn-RS" dirty="0"/>
          </a:p>
          <a:p>
            <a:r>
              <a:rPr lang="sr-Latn-RS" dirty="0"/>
              <a:t>Rešavaju sledeće probleme</a:t>
            </a:r>
          </a:p>
          <a:p>
            <a:pPr marL="342900" indent="-342900"/>
            <a:r>
              <a:rPr lang="sr-Latn-RS" dirty="0"/>
              <a:t>Ne prave kopije u memorijskim lokacijama</a:t>
            </a:r>
          </a:p>
          <a:p>
            <a:pPr marL="342900" indent="-342900"/>
            <a:r>
              <a:rPr lang="sr-Latn-RS" dirty="0"/>
              <a:t>Ne prave problem sa RACE CONDITION-om</a:t>
            </a:r>
          </a:p>
          <a:p>
            <a:pPr marL="342900" indent="-342900"/>
            <a:r>
              <a:rPr lang="sr-Latn-RS" dirty="0"/>
              <a:t>Mogu da prate tok greške (error handleri)</a:t>
            </a:r>
          </a:p>
          <a:p>
            <a:pPr marL="342900" indent="-342900"/>
            <a:r>
              <a:rPr lang="sr-Latn-RS" dirty="0"/>
              <a:t>Mogu da vrše neke radnje (operacije) nad podacima, ne samo čitanje i pisanje</a:t>
            </a:r>
          </a:p>
          <a:p>
            <a:pPr marL="342900" indent="-342900"/>
            <a:r>
              <a:rPr lang="sr-Latn-RS" dirty="0"/>
              <a:t>Može da im se pristupi iz više VI-eva</a:t>
            </a:r>
          </a:p>
          <a:p>
            <a:pPr marL="0" indent="0" algn="just">
              <a:buNone/>
            </a:pPr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5" y="145476"/>
            <a:ext cx="1593316" cy="1491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764" y="244666"/>
            <a:ext cx="949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Innovative Teaching Approaches in development of Software Designed Instrumentation and its application in real-time systems</a:t>
            </a:r>
          </a:p>
        </p:txBody>
      </p:sp>
    </p:spTree>
    <p:extLst>
      <p:ext uri="{BB962C8B-B14F-4D97-AF65-F5344CB8AC3E}">
        <p14:creationId xmlns:p14="http://schemas.microsoft.com/office/powerpoint/2010/main" val="399822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4A2CE2-C908-4F21-9243-03179C53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264" y="1080104"/>
            <a:ext cx="8981536" cy="61058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Functional Global Variable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AB674E-E0FD-49B9-93BE-1C07741B8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654" y="1808372"/>
            <a:ext cx="104719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/>
              <a:t>Da bi se kreirala FGV, potrebno je poznavati</a:t>
            </a:r>
          </a:p>
          <a:p>
            <a:endParaRPr lang="sr-Latn-RS" dirty="0"/>
          </a:p>
          <a:p>
            <a:pPr marL="342900" indent="-342900"/>
            <a:r>
              <a:rPr lang="sr-Latn-RS" dirty="0">
                <a:latin typeface="Arial" panose="020B0604020202020204" pitchFamily="34" charset="0"/>
              </a:rPr>
              <a:t>While petlje </a:t>
            </a:r>
          </a:p>
          <a:p>
            <a:pPr marL="342900" indent="-342900"/>
            <a:r>
              <a:rPr lang="sr-Latn-RS" dirty="0">
                <a:latin typeface="Arial" panose="020B0604020202020204" pitchFamily="34" charset="0"/>
              </a:rPr>
              <a:t>S</a:t>
            </a:r>
            <a:r>
              <a:rPr lang="en-US" dirty="0" err="1">
                <a:latin typeface="Arial" panose="020B0604020202020204" pitchFamily="34" charset="0"/>
              </a:rPr>
              <a:t>hift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sr-Latn-RS" dirty="0">
                <a:latin typeface="Arial" panose="020B0604020202020204" pitchFamily="34" charset="0"/>
              </a:rPr>
              <a:t>registre i činjenicu da neinicijalizovani shift registri imaju memoriju</a:t>
            </a:r>
          </a:p>
          <a:p>
            <a:pPr marL="342900" indent="-342900"/>
            <a:r>
              <a:rPr lang="sr-Latn-RS" dirty="0">
                <a:latin typeface="Arial" panose="020B0604020202020204" pitchFamily="34" charset="0"/>
              </a:rPr>
              <a:t>Case strukture </a:t>
            </a:r>
          </a:p>
          <a:p>
            <a:pPr marL="342900" indent="-342900"/>
            <a:r>
              <a:rPr lang="sr-Latn-RS" dirty="0">
                <a:latin typeface="Arial" panose="020B0604020202020204" pitchFamily="34" charset="0"/>
              </a:rPr>
              <a:t>Enumerated kontrole (</a:t>
            </a:r>
            <a:r>
              <a:rPr lang="sr-Latn-RS" dirty="0">
                <a:solidFill>
                  <a:srgbClr val="FF0000"/>
                </a:solidFill>
                <a:latin typeface="Arial" panose="020B0604020202020204" pitchFamily="34" charset="0"/>
              </a:rPr>
              <a:t>objasniti</a:t>
            </a:r>
            <a:r>
              <a:rPr lang="sr-Latn-RS" dirty="0">
                <a:latin typeface="Arial" panose="020B0604020202020204" pitchFamily="34" charset="0"/>
              </a:rPr>
              <a:t>)</a:t>
            </a:r>
          </a:p>
          <a:p>
            <a:pPr marL="342900" indent="-342900"/>
            <a:r>
              <a:rPr lang="sr-Latn-RS" dirty="0">
                <a:latin typeface="Arial" panose="020B0604020202020204" pitchFamily="34" charset="0"/>
              </a:rPr>
              <a:t>subVI-eve (</a:t>
            </a:r>
            <a:r>
              <a:rPr lang="sr-Latn-RS" dirty="0">
                <a:solidFill>
                  <a:srgbClr val="FF0000"/>
                </a:solidFill>
                <a:latin typeface="Arial" panose="020B0604020202020204" pitchFamily="34" charset="0"/>
              </a:rPr>
              <a:t>objasniti</a:t>
            </a:r>
            <a:r>
              <a:rPr lang="sr-Latn-RS" dirty="0">
                <a:latin typeface="Arial" panose="020B0604020202020204" pitchFamily="34" charset="0"/>
              </a:rPr>
              <a:t>)</a:t>
            </a:r>
          </a:p>
          <a:p>
            <a:pPr marL="0" indent="0" algn="just">
              <a:buNone/>
            </a:pPr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5" y="145476"/>
            <a:ext cx="1593316" cy="1491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764" y="244666"/>
            <a:ext cx="949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Innovative Teaching Approaches in development of Software Designed Instrumentation and its application in real-time systems</a:t>
            </a:r>
          </a:p>
        </p:txBody>
      </p:sp>
    </p:spTree>
    <p:extLst>
      <p:ext uri="{BB962C8B-B14F-4D97-AF65-F5344CB8AC3E}">
        <p14:creationId xmlns:p14="http://schemas.microsoft.com/office/powerpoint/2010/main" val="7617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4A2CE2-C908-4F21-9243-03179C53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264" y="1080104"/>
            <a:ext cx="8981536" cy="61058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Functional Global Variable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AB674E-E0FD-49B9-93BE-1C07741B8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654" y="1808372"/>
            <a:ext cx="10471990" cy="4351338"/>
          </a:xfrm>
        </p:spPr>
        <p:txBody>
          <a:bodyPr>
            <a:normAutofit fontScale="77500" lnSpcReduction="20000"/>
          </a:bodyPr>
          <a:lstStyle/>
          <a:p>
            <a:r>
              <a:rPr lang="sr-Latn-RS" dirty="0"/>
              <a:t>Osnovne radnje (akcije, mehanizmi) FGV-a</a:t>
            </a:r>
          </a:p>
          <a:p>
            <a:pPr marL="342900" indent="-342900"/>
            <a:r>
              <a:rPr lang="sr-Latn-RS" dirty="0">
                <a:latin typeface="Arial" panose="020B0604020202020204" pitchFamily="34" charset="0"/>
              </a:rPr>
              <a:t>Inicijalizacija (Set)</a:t>
            </a:r>
          </a:p>
          <a:p>
            <a:pPr marL="342900" indent="-342900"/>
            <a:endParaRPr lang="sr-Latn-RS" dirty="0">
              <a:latin typeface="Arial" panose="020B0604020202020204" pitchFamily="34" charset="0"/>
            </a:endParaRPr>
          </a:p>
          <a:p>
            <a:pPr marL="342900" indent="-342900"/>
            <a:endParaRPr lang="sr-Latn-RS" dirty="0">
              <a:latin typeface="Arial" panose="020B0604020202020204" pitchFamily="34" charset="0"/>
            </a:endParaRPr>
          </a:p>
          <a:p>
            <a:pPr marL="342900" indent="-342900"/>
            <a:endParaRPr lang="sr-Latn-RS" dirty="0">
              <a:latin typeface="Arial" panose="020B0604020202020204" pitchFamily="34" charset="0"/>
            </a:endParaRPr>
          </a:p>
          <a:p>
            <a:pPr marL="342900" indent="-342900"/>
            <a:endParaRPr lang="sr-Latn-RS" dirty="0">
              <a:latin typeface="Arial" panose="020B0604020202020204" pitchFamily="34" charset="0"/>
            </a:endParaRPr>
          </a:p>
          <a:p>
            <a:pPr marL="342900" indent="-342900"/>
            <a:r>
              <a:rPr lang="sr-Latn-RS" dirty="0">
                <a:latin typeface="Arial" panose="020B0604020202020204" pitchFamily="34" charset="0"/>
              </a:rPr>
              <a:t>Get</a:t>
            </a:r>
          </a:p>
          <a:p>
            <a:pPr marL="342900" indent="-342900"/>
            <a:endParaRPr lang="sr-Latn-RS" dirty="0">
              <a:latin typeface="Arial" panose="020B0604020202020204" pitchFamily="34" charset="0"/>
            </a:endParaRPr>
          </a:p>
          <a:p>
            <a:pPr marL="342900" indent="-342900"/>
            <a:endParaRPr lang="sr-Latn-RS" dirty="0">
              <a:latin typeface="Arial" panose="020B0604020202020204" pitchFamily="34" charset="0"/>
            </a:endParaRPr>
          </a:p>
          <a:p>
            <a:pPr marL="342900" indent="-342900"/>
            <a:endParaRPr lang="sr-Latn-RS" dirty="0">
              <a:latin typeface="Arial" panose="020B0604020202020204" pitchFamily="34" charset="0"/>
            </a:endParaRPr>
          </a:p>
          <a:p>
            <a:pPr marL="342900" indent="-342900"/>
            <a:endParaRPr lang="sr-Latn-RS" dirty="0">
              <a:latin typeface="Arial" panose="020B0604020202020204" pitchFamily="34" charset="0"/>
            </a:endParaRPr>
          </a:p>
          <a:p>
            <a:pPr marL="342900" indent="-342900"/>
            <a:r>
              <a:rPr lang="sr-Latn-RS" dirty="0">
                <a:latin typeface="Arial" panose="020B0604020202020204" pitchFamily="34" charset="0"/>
              </a:rPr>
              <a:t>Akcija (Action Engine)</a:t>
            </a:r>
          </a:p>
          <a:p>
            <a:pPr marL="0" indent="0" algn="just">
              <a:buNone/>
            </a:pPr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5" y="145476"/>
            <a:ext cx="1593316" cy="1491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764" y="244666"/>
            <a:ext cx="949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Innovative Teaching Approaches in development of Software Designed Instrumentation and its application in real-time systems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508" y="1690688"/>
            <a:ext cx="3757474" cy="17640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8527" y="3363013"/>
            <a:ext cx="3478733" cy="14560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7360" y="4947189"/>
            <a:ext cx="3487556" cy="142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4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4A2CE2-C908-4F21-9243-03179C53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264" y="1080104"/>
            <a:ext cx="8981536" cy="61058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Functional Global Variable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AB674E-E0FD-49B9-93BE-1C07741B8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654" y="1808372"/>
            <a:ext cx="10471990" cy="4351338"/>
          </a:xfrm>
        </p:spPr>
        <p:txBody>
          <a:bodyPr>
            <a:normAutofit/>
          </a:bodyPr>
          <a:lstStyle/>
          <a:p>
            <a:r>
              <a:rPr lang="sr-Latn-RS" sz="2400" dirty="0"/>
              <a:t>Još neke važne karakteristike FGV-a</a:t>
            </a:r>
          </a:p>
          <a:p>
            <a:endParaRPr lang="sr-Latn-RS" sz="2400" dirty="0"/>
          </a:p>
          <a:p>
            <a:pPr marL="0" indent="0">
              <a:buNone/>
            </a:pPr>
            <a:r>
              <a:rPr lang="sr-Latn-RS" sz="2400" dirty="0"/>
              <a:t>1.  FGV predstavlja SubVI koji se ne može zvati istovremeno iz više instanci  </a:t>
            </a:r>
          </a:p>
          <a:p>
            <a:pPr marL="0" indent="0">
              <a:buNone/>
            </a:pPr>
            <a:r>
              <a:rPr lang="sr-Latn-RS" sz="2400" dirty="0"/>
              <a:t>2.  Enumerator odabira radnju (akciju, mehanizam)</a:t>
            </a:r>
          </a:p>
          <a:p>
            <a:pPr marL="0" indent="0">
              <a:buNone/>
            </a:pPr>
            <a:r>
              <a:rPr lang="sr-Latn-RS" sz="2400" dirty="0"/>
              <a:t>3.  FGV čuva rezultate u neinicijalizovanom registru</a:t>
            </a:r>
          </a:p>
          <a:p>
            <a:pPr marL="0" indent="0">
              <a:buNone/>
            </a:pPr>
            <a:r>
              <a:rPr lang="sr-Latn-RS" sz="2400" dirty="0"/>
              <a:t>4.  Petlja se izvršava samo jednom</a:t>
            </a:r>
          </a:p>
          <a:p>
            <a:pPr marL="0" indent="0" algn="just">
              <a:buNone/>
            </a:pPr>
            <a:endParaRPr lang="sr-Latn-R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5" y="145476"/>
            <a:ext cx="1593316" cy="1491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764" y="244666"/>
            <a:ext cx="949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Innovative Teaching Approaches in development of Software Designed Instrumentation and its application in real-time systems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433" y="4582385"/>
            <a:ext cx="6204073" cy="22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2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4A2CE2-C908-4F21-9243-03179C53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264" y="1080104"/>
            <a:ext cx="8981536" cy="61058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Functional Global Variable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AB674E-E0FD-49B9-93BE-1C07741B8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654" y="1808372"/>
            <a:ext cx="104719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400" dirty="0"/>
              <a:t>Primer</a:t>
            </a:r>
          </a:p>
          <a:p>
            <a:r>
              <a:rPr lang="sr-Latn-RS" sz="2400" dirty="0">
                <a:latin typeface="Arial" panose="020B0604020202020204" pitchFamily="34" charset="0"/>
              </a:rPr>
              <a:t>Akcije: initialize/read/increment/decrement</a:t>
            </a:r>
          </a:p>
          <a:p>
            <a:pPr marL="0" indent="0" algn="just">
              <a:buNone/>
            </a:pPr>
            <a:endParaRPr lang="sr-Latn-R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5" y="145476"/>
            <a:ext cx="1593316" cy="1491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764" y="244666"/>
            <a:ext cx="949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Innovative Teaching Approaches in development of Software Designed Instrumentation and its application in real-time systems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451" y="2798582"/>
            <a:ext cx="6757132" cy="405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7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4A2CE2-C908-4F21-9243-03179C53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264" y="1080104"/>
            <a:ext cx="8981536" cy="61058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Action ENGINE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AB674E-E0FD-49B9-93BE-1C07741B8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654" y="1808372"/>
            <a:ext cx="104719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400" dirty="0"/>
              <a:t>Poseban tip FGV-a se naziva ACTION ENGINE i on treba da omogući sledeće:</a:t>
            </a:r>
          </a:p>
          <a:p>
            <a:r>
              <a:rPr lang="sr-Latn-RS" sz="2400" dirty="0"/>
              <a:t>Da se identifikuje kritičan deo </a:t>
            </a:r>
            <a:r>
              <a:rPr lang="sr-Latn-RS" sz="2400" dirty="0" smtClean="0"/>
              <a:t>koda</a:t>
            </a:r>
            <a:endParaRPr lang="en-US" sz="2400" dirty="0" smtClean="0"/>
          </a:p>
          <a:p>
            <a:r>
              <a:rPr lang="sr-Latn-RS" sz="2400" dirty="0" smtClean="0"/>
              <a:t>Da </a:t>
            </a:r>
            <a:r>
              <a:rPr lang="sr-Latn-RS" sz="2400" dirty="0"/>
              <a:t>se odrede akcije koje omogućuju modifikaciju tog dela </a:t>
            </a:r>
            <a:r>
              <a:rPr lang="sr-Latn-RS" sz="2400" dirty="0" smtClean="0"/>
              <a:t>koda</a:t>
            </a:r>
            <a:endParaRPr lang="en-US" sz="2400" dirty="0" smtClean="0"/>
          </a:p>
          <a:p>
            <a:r>
              <a:rPr lang="sr-Latn-RS" sz="2400" dirty="0" smtClean="0"/>
              <a:t>Da </a:t>
            </a:r>
            <a:r>
              <a:rPr lang="sr-Latn-RS" sz="2400" dirty="0"/>
              <a:t>se uradi enkapsulacija get/modify/set metoda u okviru tog FGV</a:t>
            </a:r>
          </a:p>
          <a:p>
            <a:pPr marL="0" indent="0">
              <a:buNone/>
            </a:pPr>
            <a:r>
              <a:rPr lang="sr-Latn-RS" sz="2400" dirty="0"/>
              <a:t>Action Engine je sub-VI koji čuva podatke iz jednog poziva u naredni.</a:t>
            </a:r>
          </a:p>
          <a:p>
            <a:pPr marL="0" indent="0" algn="just">
              <a:buNone/>
            </a:pPr>
            <a:endParaRPr lang="sr-Latn-R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5" y="145476"/>
            <a:ext cx="1593316" cy="1491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764" y="244666"/>
            <a:ext cx="949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Innovative Teaching Approaches in development of Software Designed Instrumentation and its application in real-time systems</a:t>
            </a:r>
          </a:p>
        </p:txBody>
      </p:sp>
    </p:spTree>
    <p:extLst>
      <p:ext uri="{BB962C8B-B14F-4D97-AF65-F5344CB8AC3E}">
        <p14:creationId xmlns:p14="http://schemas.microsoft.com/office/powerpoint/2010/main" val="16819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4A2CE2-C908-4F21-9243-03179C53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264" y="1080104"/>
            <a:ext cx="8981536" cy="61058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Action ENGINE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AB674E-E0FD-49B9-93BE-1C07741B8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654" y="1808372"/>
            <a:ext cx="104719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400" dirty="0"/>
              <a:t>Osnovne karakteristike AE-a su:</a:t>
            </a:r>
          </a:p>
          <a:p>
            <a:endParaRPr lang="sr-Latn-RS" sz="2400" dirty="0"/>
          </a:p>
          <a:p>
            <a:pPr marL="342900" indent="-342900"/>
            <a:r>
              <a:rPr lang="sr-Latn-RS" sz="2400" dirty="0"/>
              <a:t>Sub-VI koji ima petlju sa neinicijalizovanim shift registrima</a:t>
            </a:r>
          </a:p>
          <a:p>
            <a:pPr marL="342900" indent="-342900"/>
            <a:endParaRPr lang="sr-Latn-RS" sz="2400" dirty="0"/>
          </a:p>
          <a:p>
            <a:pPr marL="342900" indent="-342900"/>
            <a:r>
              <a:rPr lang="sr-Latn-RS" sz="2400" dirty="0"/>
              <a:t>Petlja se izvršava u samo jednoj iteraciji</a:t>
            </a:r>
          </a:p>
          <a:p>
            <a:pPr marL="0" indent="0" algn="just">
              <a:buNone/>
            </a:pPr>
            <a:endParaRPr lang="sr-Latn-R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5" y="145476"/>
            <a:ext cx="1593316" cy="1491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764" y="244666"/>
            <a:ext cx="949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Innovative Teaching Approaches in development of Software Designed Instrumentation and its application in real-time systems</a:t>
            </a:r>
          </a:p>
        </p:txBody>
      </p:sp>
    </p:spTree>
    <p:extLst>
      <p:ext uri="{BB962C8B-B14F-4D97-AF65-F5344CB8AC3E}">
        <p14:creationId xmlns:p14="http://schemas.microsoft.com/office/powerpoint/2010/main" val="413005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82D8BF9-3DCE-496F-847F-32784C73466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3" y="3484934"/>
            <a:ext cx="1188720" cy="11887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A88EF19-99CB-4DBC-8B7B-725C8553E45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909" y="3447607"/>
            <a:ext cx="1188720" cy="11887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2AC23E7-A671-4730-B2AD-AC52DA72271B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6" r="16898" b="21859"/>
          <a:stretch/>
        </p:blipFill>
        <p:spPr>
          <a:xfrm>
            <a:off x="5401535" y="3356167"/>
            <a:ext cx="1265814" cy="1371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37FF7EE-90AD-4545-A8A0-E8BB8D8F705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881" y="3553504"/>
            <a:ext cx="1371600" cy="137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29678" y="2696214"/>
            <a:ext cx="2862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dagio_slab"/>
              </a:rPr>
              <a:t>Faculty of </a:t>
            </a:r>
            <a:r>
              <a:rPr lang="en-US" sz="1400" dirty="0" smtClean="0">
                <a:solidFill>
                  <a:srgbClr val="000000"/>
                </a:solidFill>
                <a:latin typeface="adagio_slab"/>
              </a:rPr>
              <a:t>Physics</a:t>
            </a:r>
          </a:p>
          <a:p>
            <a:r>
              <a:rPr lang="en-US" sz="1400" b="0" i="0" dirty="0" smtClean="0">
                <a:solidFill>
                  <a:srgbClr val="000000"/>
                </a:solidFill>
                <a:effectLst/>
                <a:latin typeface="adagio_slab"/>
              </a:rPr>
              <a:t>Warsaw University of Technology</a:t>
            </a:r>
            <a:endParaRPr lang="en-US" sz="1400" b="0" i="0" dirty="0">
              <a:solidFill>
                <a:srgbClr val="000000"/>
              </a:solidFill>
              <a:effectLst/>
              <a:latin typeface="adagio_slab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33622" y="2757049"/>
            <a:ext cx="18357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dagio_slab"/>
              </a:rPr>
              <a:t>Zagreb University of 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dagio_slab"/>
              </a:rPr>
              <a:t>Applied Sciences</a:t>
            </a:r>
            <a:endParaRPr lang="en-US" sz="1400" b="0" i="0" dirty="0">
              <a:solidFill>
                <a:srgbClr val="000000"/>
              </a:solidFill>
              <a:effectLst/>
              <a:latin typeface="adagio_slab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5834" y="2722218"/>
            <a:ext cx="1802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dagio_slab"/>
              </a:rPr>
              <a:t>Faculty of Technical 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dagio_slab"/>
              </a:rPr>
              <a:t>Sciences</a:t>
            </a:r>
            <a:endParaRPr lang="en-US" sz="1400" b="0" i="0" dirty="0">
              <a:solidFill>
                <a:srgbClr val="000000"/>
              </a:solidFill>
              <a:effectLst/>
              <a:latin typeface="adagio_slab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9463" y="2530827"/>
            <a:ext cx="274305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dagio_slab"/>
              </a:rPr>
              <a:t>Ss</a:t>
            </a:r>
            <a:r>
              <a:rPr lang="en-US" sz="1400" dirty="0" smtClean="0">
                <a:latin typeface="adagio_slab"/>
              </a:rPr>
              <a:t>. Cyril </a:t>
            </a:r>
            <a:r>
              <a:rPr lang="en-US" sz="1400" dirty="0">
                <a:latin typeface="adagio_slab"/>
              </a:rPr>
              <a:t>and </a:t>
            </a:r>
            <a:r>
              <a:rPr lang="en-US" sz="1400" dirty="0" smtClean="0">
                <a:latin typeface="adagio_slab"/>
              </a:rPr>
              <a:t>Methodius</a:t>
            </a:r>
          </a:p>
          <a:p>
            <a:r>
              <a:rPr lang="en-US" sz="1400" dirty="0" smtClean="0">
                <a:latin typeface="adagio_slab"/>
              </a:rPr>
              <a:t>University</a:t>
            </a:r>
          </a:p>
          <a:p>
            <a:r>
              <a:rPr lang="en-US" sz="1400" dirty="0">
                <a:latin typeface="adagio_slab"/>
              </a:rPr>
              <a:t>Faculty of Electrical </a:t>
            </a:r>
            <a:r>
              <a:rPr lang="en-US" sz="1400" dirty="0" smtClean="0">
                <a:latin typeface="adagio_slab"/>
              </a:rPr>
              <a:t>Engineering</a:t>
            </a:r>
          </a:p>
          <a:p>
            <a:r>
              <a:rPr lang="en-US" sz="1400" dirty="0" smtClean="0">
                <a:latin typeface="adagio_slab"/>
              </a:rPr>
              <a:t>and </a:t>
            </a:r>
            <a:r>
              <a:rPr lang="en-US" sz="1400" dirty="0">
                <a:latin typeface="adagio_slab"/>
              </a:rPr>
              <a:t>Information Technologies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66912" y="2480770"/>
            <a:ext cx="19711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dagio_slab"/>
              </a:rPr>
              <a:t>School of Electrical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dagio_slab"/>
              </a:rPr>
              <a:t>Engineering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dagio_slab"/>
              </a:rPr>
              <a:t>University of Belgrade</a:t>
            </a:r>
            <a:endParaRPr lang="en-US" sz="1400" dirty="0">
              <a:solidFill>
                <a:srgbClr val="000000"/>
              </a:solidFill>
              <a:latin typeface="adagio_slab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905" y="3447607"/>
            <a:ext cx="1247536" cy="115139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5" y="145476"/>
            <a:ext cx="1593316" cy="149104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262764" y="244666"/>
            <a:ext cx="949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Innovative Teaching Approaches in development of Software Designed Instrumentation and its application in real-time systems</a:t>
            </a:r>
          </a:p>
        </p:txBody>
      </p:sp>
      <p:pic>
        <p:nvPicPr>
          <p:cNvPr id="26" name="Picture 2" descr="https://eacea.ec.europa.eu/sites/eacea-site/files/logosbeneficaireserasmusleft_e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653" y="5469146"/>
            <a:ext cx="5728770" cy="125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20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4A2CE2-C908-4F21-9243-03179C53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264" y="1080104"/>
            <a:ext cx="8981536" cy="61058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Action ENGINE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AB674E-E0FD-49B9-93BE-1C07741B8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654" y="1808372"/>
            <a:ext cx="10471990" cy="4351338"/>
          </a:xfrm>
        </p:spPr>
        <p:txBody>
          <a:bodyPr>
            <a:normAutofit/>
          </a:bodyPr>
          <a:lstStyle/>
          <a:p>
            <a:r>
              <a:rPr lang="sr-Latn-RS" sz="2400" dirty="0"/>
              <a:t>Načini implementacije AE putem petlji</a:t>
            </a:r>
            <a:endParaRPr lang="sr-Latn-RS" sz="2400" dirty="0"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sr-Latn-R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5" y="145476"/>
            <a:ext cx="1593316" cy="1491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764" y="244666"/>
            <a:ext cx="949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Innovative Teaching Approaches in development of Software Designed Instrumentation and its application in real-time systems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985" y="1690688"/>
            <a:ext cx="5172819" cy="2427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9873" y="4192056"/>
            <a:ext cx="3713584" cy="222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8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4A2CE2-C908-4F21-9243-03179C53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264" y="1080104"/>
            <a:ext cx="8981536" cy="61058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Action ENGINE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AB674E-E0FD-49B9-93BE-1C07741B8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654" y="1808372"/>
            <a:ext cx="10471990" cy="4351338"/>
          </a:xfrm>
        </p:spPr>
        <p:txBody>
          <a:bodyPr>
            <a:normAutofit/>
          </a:bodyPr>
          <a:lstStyle/>
          <a:p>
            <a:r>
              <a:rPr lang="sr-Latn-RS" sz="2400" dirty="0"/>
              <a:t>Načini implementacije AE putem feedback node-a</a:t>
            </a:r>
            <a:endParaRPr lang="sr-Latn-RS" sz="2400" dirty="0"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sr-Latn-R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5" y="145476"/>
            <a:ext cx="1593316" cy="1491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764" y="244666"/>
            <a:ext cx="949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Innovative Teaching Approaches in development of Software Designed Instrumentation and its application in real-time systems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427" y="2185508"/>
            <a:ext cx="5372878" cy="2475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771" y="4661140"/>
            <a:ext cx="6745386" cy="188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1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4A2CE2-C908-4F21-9243-03179C53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264" y="1080104"/>
            <a:ext cx="8981536" cy="61058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Action ENGINE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AB674E-E0FD-49B9-93BE-1C07741B8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654" y="1808372"/>
            <a:ext cx="104719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400" dirty="0"/>
              <a:t>Načini implementacije AE putem feedback node-a je efikasniji iz nekoliko razloga:</a:t>
            </a:r>
          </a:p>
          <a:p>
            <a:pPr marL="342900" indent="-342900"/>
            <a:r>
              <a:rPr lang="sr-Latn-RS" sz="2400" dirty="0"/>
              <a:t>Feedback node je specijalno napravljen da omogući funkcionalnost koju treba AE</a:t>
            </a:r>
          </a:p>
          <a:p>
            <a:pPr marL="342900" indent="-342900"/>
            <a:r>
              <a:rPr lang="sr-Latn-RS" sz="2400" dirty="0"/>
              <a:t>Olakšava se čitanje koda</a:t>
            </a:r>
          </a:p>
          <a:p>
            <a:pPr marL="342900" indent="-342900"/>
            <a:r>
              <a:rPr lang="sr-Latn-RS" sz="2400" dirty="0"/>
              <a:t>Lakše ga je kreirati nego petlju sa jednom iteracijom i shift registrima</a:t>
            </a:r>
          </a:p>
          <a:p>
            <a:pPr marL="0" indent="0" algn="just">
              <a:buNone/>
            </a:pPr>
            <a:endParaRPr lang="sr-Latn-R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5" y="145476"/>
            <a:ext cx="1593316" cy="1491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764" y="244666"/>
            <a:ext cx="949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Innovative Teaching Approaches in development of Software Designed Instrumentation and its application in real-time systems</a:t>
            </a:r>
          </a:p>
        </p:txBody>
      </p:sp>
    </p:spTree>
    <p:extLst>
      <p:ext uri="{BB962C8B-B14F-4D97-AF65-F5344CB8AC3E}">
        <p14:creationId xmlns:p14="http://schemas.microsoft.com/office/powerpoint/2010/main" val="96207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4A2CE2-C908-4F21-9243-03179C53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264" y="1080104"/>
            <a:ext cx="8981536" cy="61058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Action ENGINE primer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AB674E-E0FD-49B9-93BE-1C07741B8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654" y="1808372"/>
            <a:ext cx="10471990" cy="4351338"/>
          </a:xfrm>
        </p:spPr>
        <p:txBody>
          <a:bodyPr>
            <a:normAutofit/>
          </a:bodyPr>
          <a:lstStyle/>
          <a:p>
            <a:r>
              <a:rPr lang="sr-Latn-RS" sz="2400"/>
              <a:t>Brojač - metode</a:t>
            </a:r>
          </a:p>
          <a:p>
            <a:pPr marL="0" indent="0" algn="just">
              <a:buNone/>
            </a:pPr>
            <a:endParaRPr lang="sr-Latn-R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5" y="145476"/>
            <a:ext cx="1593316" cy="1491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764" y="244666"/>
            <a:ext cx="949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Innovative Teaching Approaches in development of Software Designed Instrumentation and its application in real-time systems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004" y="2262236"/>
            <a:ext cx="7566249" cy="1935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04" y="4355468"/>
            <a:ext cx="7886650" cy="192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1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4A2CE2-C908-4F21-9243-03179C53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264" y="1080104"/>
            <a:ext cx="8981536" cy="61058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Action ENGINE primer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AB674E-E0FD-49B9-93BE-1C07741B8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654" y="1808372"/>
            <a:ext cx="10471990" cy="4351338"/>
          </a:xfrm>
        </p:spPr>
        <p:txBody>
          <a:bodyPr>
            <a:normAutofit/>
          </a:bodyPr>
          <a:lstStyle/>
          <a:p>
            <a:r>
              <a:rPr lang="sr-Latn-RS" sz="2400" dirty="0"/>
              <a:t>Brojač – implementacija AE</a:t>
            </a:r>
          </a:p>
          <a:p>
            <a:pPr marL="0" indent="0" algn="just">
              <a:buNone/>
            </a:pPr>
            <a:endParaRPr lang="sr-Latn-R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5" y="145476"/>
            <a:ext cx="1593316" cy="1491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764" y="244666"/>
            <a:ext cx="949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Innovative Teaching Approaches in development of Software Designed Instrumentation and its application in real-time systems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397" y="2361700"/>
            <a:ext cx="6603535" cy="18708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78423"/>
            <a:ext cx="4864794" cy="26526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9209" y="5638022"/>
            <a:ext cx="3205831" cy="62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7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4A2CE2-C908-4F21-9243-03179C53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264" y="1080104"/>
            <a:ext cx="8981536" cy="61058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Action ENGINE primer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AB674E-E0FD-49B9-93BE-1C07741B8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654" y="1808372"/>
            <a:ext cx="104719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400" dirty="0"/>
              <a:t>TAJMER – pristup preko promenljivih stanja</a:t>
            </a:r>
          </a:p>
          <a:p>
            <a:pPr marL="342900" indent="-342900" algn="just"/>
            <a:r>
              <a:rPr lang="sr-Latn-RS" sz="2400" dirty="0"/>
              <a:t>Ovaj pristup koristimo kada želimo metode AE da u potpunosti odvojimo od mehanizma za čuvanje podataka.</a:t>
            </a:r>
          </a:p>
          <a:p>
            <a:pPr marL="342900" indent="-342900" algn="just"/>
            <a:r>
              <a:rPr lang="sr-Latn-RS" sz="2400" dirty="0"/>
              <a:t>Na ovaj način olakšavamo održavanje koda (ne moramo voditi računa o mehanizmu čuvanja podataka, ako menjamo funkcionalnost metode).</a:t>
            </a:r>
          </a:p>
          <a:p>
            <a:pPr marL="342900" indent="-342900" algn="just"/>
            <a:r>
              <a:rPr lang="sr-Latn-RS" sz="2400" dirty="0"/>
              <a:t>Promenljive stanja su upravo ono što čuvamo iz jedne u drugu iteraciju.</a:t>
            </a:r>
          </a:p>
          <a:p>
            <a:pPr marL="342900" indent="-342900" algn="just"/>
            <a:r>
              <a:rPr lang="sr-Latn-RS" sz="2400" dirty="0"/>
              <a:t>U ovom pristupu metode se definišu u okviru kernel subVI-a.</a:t>
            </a:r>
          </a:p>
          <a:p>
            <a:pPr marL="342900" indent="-342900" algn="just"/>
            <a:r>
              <a:rPr lang="sr-Latn-RS" sz="2400" dirty="0"/>
              <a:t>Promenljive stanja predstavljaju ulaze u kernel, kernel obavi svoj funkcionalnost i na izlaz prosledi nove vrednsti promenljvih stanja.</a:t>
            </a:r>
          </a:p>
          <a:p>
            <a:pPr marL="342900" indent="-342900" algn="just"/>
            <a:r>
              <a:rPr lang="sr-Latn-RS" sz="2400" dirty="0"/>
              <a:t>AE zatim čuva promenljive stanja do sledećeg poziva.</a:t>
            </a:r>
          </a:p>
          <a:p>
            <a:pPr marL="0" indent="0" algn="just">
              <a:buNone/>
            </a:pPr>
            <a:endParaRPr lang="sr-Latn-R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5" y="145476"/>
            <a:ext cx="1593316" cy="1491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764" y="244666"/>
            <a:ext cx="949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Innovative Teaching Approaches in development of Software Designed Instrumentation and its application in real-time systems</a:t>
            </a:r>
          </a:p>
        </p:txBody>
      </p:sp>
    </p:spTree>
    <p:extLst>
      <p:ext uri="{BB962C8B-B14F-4D97-AF65-F5344CB8AC3E}">
        <p14:creationId xmlns:p14="http://schemas.microsoft.com/office/powerpoint/2010/main" val="38928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4A2CE2-C908-4F21-9243-03179C53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264" y="1080104"/>
            <a:ext cx="8981536" cy="61058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Action ENGINE primer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AB674E-E0FD-49B9-93BE-1C07741B8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654" y="1808372"/>
            <a:ext cx="104719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400" dirty="0"/>
              <a:t>TAJMER – procedura</a:t>
            </a:r>
          </a:p>
          <a:p>
            <a:pPr marL="342900" indent="-342900" algn="just"/>
            <a:r>
              <a:rPr lang="sr-Latn-RS" sz="2400" dirty="0"/>
              <a:t>Definisati skup funkcija koje će obavljati AE. Ovo predstavljaju metode AE-a.</a:t>
            </a:r>
          </a:p>
          <a:p>
            <a:pPr marL="342900" indent="-342900" algn="just"/>
            <a:r>
              <a:rPr lang="sr-Latn-RS" sz="2400" dirty="0"/>
              <a:t>Projektovati algoritam za svaki metod. Identifikovati podatke koji treba konstantno da se čuvaju, tj. identifikovati promenljive stanja.</a:t>
            </a:r>
            <a:endParaRPr lang="en-US" sz="2400" dirty="0"/>
          </a:p>
          <a:p>
            <a:pPr marL="342900" indent="-342900" algn="just"/>
            <a:r>
              <a:rPr lang="en-US" sz="2400" dirty="0" err="1"/>
              <a:t>Napraviti</a:t>
            </a:r>
            <a:r>
              <a:rPr lang="en-US" sz="2400" dirty="0"/>
              <a:t> kernel AE. Kernel </a:t>
            </a:r>
            <a:r>
              <a:rPr lang="en-US" sz="2400" dirty="0" err="1"/>
              <a:t>predstavlja</a:t>
            </a:r>
            <a:r>
              <a:rPr lang="en-US" sz="2400" dirty="0"/>
              <a:t> sub-VI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sr-Latn-RS" sz="2400" dirty="0"/>
              <a:t>čine </a:t>
            </a:r>
            <a:r>
              <a:rPr lang="sr-Latn-RS" sz="2400" i="1" dirty="0"/>
              <a:t>case struktura</a:t>
            </a:r>
            <a:r>
              <a:rPr lang="sr-Latn-RS" sz="2400" dirty="0"/>
              <a:t> sa </a:t>
            </a:r>
            <a:r>
              <a:rPr lang="sr-Latn-RS" sz="2400" i="1" dirty="0"/>
              <a:t>enum kontrolom</a:t>
            </a:r>
            <a:r>
              <a:rPr lang="sr-Latn-RS" sz="2400" dirty="0"/>
              <a:t> kao ulazom koja predstavlja listu mogućih akcija (metoda) AE-a. Svaki metod je implementiran u određenom case-u. Formirati ulazne i izlazne terminale za promenljive stanja.</a:t>
            </a:r>
          </a:p>
          <a:p>
            <a:pPr marL="342900" indent="-342900" algn="just"/>
            <a:r>
              <a:rPr lang="sr-Latn-RS" sz="2400" dirty="0"/>
              <a:t>Napraviti sub-VI koji omogućava trajno čuvanje promenljivih stanja i njihovo prosleđivanje kroz kernel VI. Ovaj sub-VI je ustvari AE.</a:t>
            </a:r>
          </a:p>
          <a:p>
            <a:pPr marL="0" indent="0" algn="just">
              <a:buNone/>
            </a:pPr>
            <a:endParaRPr lang="sr-Latn-R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5" y="145476"/>
            <a:ext cx="1593316" cy="1491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764" y="244666"/>
            <a:ext cx="949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Innovative Teaching Approaches in development of Software Designed Instrumentation and its application in real-time systems</a:t>
            </a:r>
          </a:p>
        </p:txBody>
      </p:sp>
    </p:spTree>
    <p:extLst>
      <p:ext uri="{BB962C8B-B14F-4D97-AF65-F5344CB8AC3E}">
        <p14:creationId xmlns:p14="http://schemas.microsoft.com/office/powerpoint/2010/main" val="299581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4A2CE2-C908-4F21-9243-03179C53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264" y="1080104"/>
            <a:ext cx="8981536" cy="61058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Action ENGINE primer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AB674E-E0FD-49B9-93BE-1C07741B8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654" y="1808372"/>
            <a:ext cx="104719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400" dirty="0"/>
              <a:t>TAJMER – metode</a:t>
            </a:r>
          </a:p>
          <a:p>
            <a:pPr marL="0" indent="0" algn="just">
              <a:buNone/>
            </a:pPr>
            <a:endParaRPr lang="sr-Latn-R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5" y="145476"/>
            <a:ext cx="1593316" cy="1491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764" y="244666"/>
            <a:ext cx="949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Innovative Teaching Approaches in development of Software Designed Instrumentation and its application in real-time systems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551" y="2188922"/>
            <a:ext cx="6800073" cy="2295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0234" y="4335679"/>
            <a:ext cx="6799671" cy="228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1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4A2CE2-C908-4F21-9243-03179C53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264" y="1080104"/>
            <a:ext cx="8981536" cy="61058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Action ENGINE primer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AB674E-E0FD-49B9-93BE-1C07741B8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654" y="1808372"/>
            <a:ext cx="104719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400" dirty="0"/>
              <a:t>TAJMER – AE</a:t>
            </a:r>
          </a:p>
          <a:p>
            <a:pPr marL="0" indent="0" algn="just">
              <a:buNone/>
            </a:pPr>
            <a:endParaRPr lang="sr-Latn-R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5" y="145476"/>
            <a:ext cx="1593316" cy="1491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764" y="244666"/>
            <a:ext cx="949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Innovative Teaching Approaches in development of Software Designed Instrumentation and its application in real-time systems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268" y="2161357"/>
            <a:ext cx="8077200" cy="2676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808" y="4972050"/>
            <a:ext cx="36576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0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AB674E-E0FD-49B9-93BE-1C07741B8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8859"/>
            <a:ext cx="10515600" cy="8971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err="1" smtClean="0">
                <a:latin typeface="Garamond" panose="02020404030301010803" pitchFamily="18" charset="0"/>
              </a:rPr>
              <a:t>Hvala</a:t>
            </a:r>
            <a:r>
              <a:rPr lang="en-US" sz="4800" dirty="0" smtClean="0">
                <a:latin typeface="Garamond" panose="02020404030301010803" pitchFamily="18" charset="0"/>
              </a:rPr>
              <a:t> </a:t>
            </a:r>
            <a:r>
              <a:rPr lang="en-US" sz="4800" dirty="0" err="1" smtClean="0">
                <a:latin typeface="Garamond" panose="02020404030301010803" pitchFamily="18" charset="0"/>
              </a:rPr>
              <a:t>na</a:t>
            </a:r>
            <a:r>
              <a:rPr lang="en-US" sz="4800" dirty="0" smtClean="0">
                <a:latin typeface="Garamond" panose="02020404030301010803" pitchFamily="18" charset="0"/>
              </a:rPr>
              <a:t> pa</a:t>
            </a:r>
            <a:r>
              <a:rPr lang="sr-Latn-RS" sz="4800" smtClean="0">
                <a:latin typeface="Garamond" panose="02020404030301010803" pitchFamily="18" charset="0"/>
              </a:rPr>
              <a:t>žnji</a:t>
            </a:r>
            <a:r>
              <a:rPr lang="en-US" sz="4800" smtClean="0">
                <a:latin typeface="Garamond" panose="02020404030301010803" pitchFamily="18" charset="0"/>
              </a:rPr>
              <a:t>!</a:t>
            </a:r>
            <a:endParaRPr lang="en-US" sz="4800" dirty="0"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5" y="145476"/>
            <a:ext cx="1593316" cy="1491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764" y="244666"/>
            <a:ext cx="949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Innovative Teaching Approaches in development of Software Designed Instrumentation and its application in real-time systems</a:t>
            </a:r>
          </a:p>
        </p:txBody>
      </p:sp>
      <p:pic>
        <p:nvPicPr>
          <p:cNvPr id="7" name="Picture 2" descr="https://eacea.ec.europa.eu/sites/eacea-site/files/logosbeneficaireserasmusleft_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653" y="5469146"/>
            <a:ext cx="5728770" cy="125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33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4A2CE2-C908-4F21-9243-03179C53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264" y="1080104"/>
            <a:ext cx="8981536" cy="610584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Garamond" panose="02020404030301010803" pitchFamily="18" charset="0"/>
              </a:rPr>
              <a:t>Šta</a:t>
            </a:r>
            <a:r>
              <a:rPr lang="en-US" b="1" dirty="0">
                <a:latin typeface="Garamond" panose="02020404030301010803" pitchFamily="18" charset="0"/>
              </a:rPr>
              <a:t> je </a:t>
            </a:r>
            <a:r>
              <a:rPr lang="en-US" b="1" dirty="0" err="1">
                <a:latin typeface="Garamond" panose="02020404030301010803" pitchFamily="18" charset="0"/>
              </a:rPr>
              <a:t>šema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projektovanja</a:t>
            </a:r>
            <a:r>
              <a:rPr lang="en-US" b="1" dirty="0">
                <a:latin typeface="Garamond" panose="02020404030301010803" pitchFamily="18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AB674E-E0FD-49B9-93BE-1C07741B8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sr-Latn-RS" b="1" dirty="0"/>
              <a:t>DEFINICIJA</a:t>
            </a:r>
            <a:r>
              <a:rPr lang="sr-Latn-RS" dirty="0"/>
              <a:t>: Dobro projektovano i napravljeno rešenje poznatog problema, tako da to rešenje može lako da se ponovo koristi. </a:t>
            </a:r>
          </a:p>
          <a:p>
            <a:pPr algn="just"/>
            <a:endParaRPr lang="sr-Latn-RS" dirty="0"/>
          </a:p>
          <a:p>
            <a:pPr algn="just"/>
            <a:r>
              <a:rPr lang="sr-Latn-RS" dirty="0"/>
              <a:t>Šeme projektovanje predstavljaju šablone (templates) za programere.</a:t>
            </a:r>
          </a:p>
          <a:p>
            <a:pPr algn="just"/>
            <a:endParaRPr lang="sr-Latn-RS" dirty="0"/>
          </a:p>
          <a:p>
            <a:pPr algn="just"/>
            <a:r>
              <a:rPr lang="sr-Latn-RS" dirty="0"/>
              <a:t>Potrebno je dobro dizajnirati kod zbog toga što se na taj način štedi vreme i povećava čitljivost i dugotrajnost koda.</a:t>
            </a:r>
          </a:p>
          <a:p>
            <a:pPr algn="just"/>
            <a:endParaRPr lang="sr-Latn-RS" dirty="0"/>
          </a:p>
          <a:p>
            <a:pPr algn="just"/>
            <a:r>
              <a:rPr lang="sr-Latn-RS" dirty="0"/>
              <a:t>Naročito je važno voditi računa o skalabilnosti, proširivosti, ponovnom koriščenju koda.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5" y="145476"/>
            <a:ext cx="1593316" cy="1491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764" y="244666"/>
            <a:ext cx="949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Innovative Teaching Approaches in development of Software Designed Instrumentation and its application in real-time systems</a:t>
            </a:r>
          </a:p>
        </p:txBody>
      </p:sp>
    </p:spTree>
    <p:extLst>
      <p:ext uri="{BB962C8B-B14F-4D97-AF65-F5344CB8AC3E}">
        <p14:creationId xmlns:p14="http://schemas.microsoft.com/office/powerpoint/2010/main" val="340280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4A2CE2-C908-4F21-9243-03179C53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264" y="1080104"/>
            <a:ext cx="8981536" cy="610584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Garamond" panose="02020404030301010803" pitchFamily="18" charset="0"/>
              </a:rPr>
              <a:t>Elementi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dobro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dizajnirane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softverske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aplikacije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AB674E-E0FD-49B9-93BE-1C07741B8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sr-Latn-RS" dirty="0"/>
          </a:p>
          <a:p>
            <a:pPr marL="342900" indent="-342900" algn="just"/>
            <a:r>
              <a:rPr lang="sr-Latn-RS" dirty="0"/>
              <a:t>Skalabilnost – dodavanje novih već postojećih komponenti</a:t>
            </a:r>
          </a:p>
          <a:p>
            <a:pPr marL="342900" indent="-342900" algn="just"/>
            <a:r>
              <a:rPr lang="sr-Latn-RS" dirty="0"/>
              <a:t>Modularnost – rastavljanje komponenti na manje celine (module)</a:t>
            </a:r>
          </a:p>
          <a:p>
            <a:pPr marL="342900" indent="-342900" algn="just"/>
            <a:r>
              <a:rPr lang="sr-Latn-RS" dirty="0"/>
              <a:t>Ponovno korišćenje – da li se isti kod može koristiti za druge i buduće projekte</a:t>
            </a:r>
          </a:p>
          <a:p>
            <a:pPr marL="342900" indent="-342900" algn="just"/>
            <a:r>
              <a:rPr lang="sr-Latn-RS" dirty="0"/>
              <a:t>Proširivost – dodavanje nove funkcionalnosti	</a:t>
            </a:r>
          </a:p>
          <a:p>
            <a:pPr marL="342900" indent="-342900" algn="just"/>
            <a:r>
              <a:rPr lang="sr-Latn-RS" dirty="0"/>
              <a:t>Jednostavnost – najprostije rešenje koje zadovoljava već navedene kriterijume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5" y="145476"/>
            <a:ext cx="1593316" cy="1491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764" y="244666"/>
            <a:ext cx="949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Innovative Teaching Approaches in development of Software Designed Instrumentation and its application in real-time systems</a:t>
            </a:r>
          </a:p>
        </p:txBody>
      </p:sp>
    </p:spTree>
    <p:extLst>
      <p:ext uri="{BB962C8B-B14F-4D97-AF65-F5344CB8AC3E}">
        <p14:creationId xmlns:p14="http://schemas.microsoft.com/office/powerpoint/2010/main" val="119591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4A2CE2-C908-4F21-9243-03179C53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264" y="1080104"/>
            <a:ext cx="8981536" cy="610584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Garamond" panose="02020404030301010803" pitchFamily="18" charset="0"/>
              </a:rPr>
              <a:t>Podela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šema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projektovanja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AB674E-E0FD-49B9-93BE-1C07741B8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•Functional Global Variable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•State Machine / </a:t>
            </a:r>
            <a:r>
              <a:rPr lang="en-US" dirty="0" err="1"/>
              <a:t>Statecharts</a:t>
            </a:r>
            <a:r>
              <a:rPr lang="en-US" dirty="0"/>
              <a:t>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•Event Driven User Interface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•Producer / Consumer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•Queued State Machine – Producer / Consumer </a:t>
            </a:r>
          </a:p>
          <a:p>
            <a:pPr marL="0" indent="0" algn="just">
              <a:buNone/>
            </a:pPr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5" y="145476"/>
            <a:ext cx="1593316" cy="1491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764" y="244666"/>
            <a:ext cx="949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Innovative Teaching Approaches in development of Software Designed Instrumentation and its application in real-time systems</a:t>
            </a:r>
          </a:p>
        </p:txBody>
      </p:sp>
    </p:spTree>
    <p:extLst>
      <p:ext uri="{BB962C8B-B14F-4D97-AF65-F5344CB8AC3E}">
        <p14:creationId xmlns:p14="http://schemas.microsoft.com/office/powerpoint/2010/main" val="178133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4A2CE2-C908-4F21-9243-03179C53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264" y="1080104"/>
            <a:ext cx="8981536" cy="610584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Garamond" panose="02020404030301010803" pitchFamily="18" charset="0"/>
              </a:rPr>
              <a:t>Lokalne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i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globalne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promenljive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AB674E-E0FD-49B9-93BE-1C07741B8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b="1" dirty="0" err="1"/>
              <a:t>Lokalne</a:t>
            </a:r>
            <a:r>
              <a:rPr lang="en-US" b="1" dirty="0"/>
              <a:t> </a:t>
            </a:r>
            <a:r>
              <a:rPr lang="en-US" b="1" dirty="0" err="1"/>
              <a:t>promenljive</a:t>
            </a:r>
            <a:endParaRPr lang="en-US" b="1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err="1"/>
              <a:t>Služe</a:t>
            </a:r>
            <a:r>
              <a:rPr lang="en-US" dirty="0"/>
              <a:t> da se </a:t>
            </a:r>
            <a:r>
              <a:rPr lang="en-US" dirty="0" err="1"/>
              <a:t>čita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piše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kontrola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indikatora</a:t>
            </a:r>
            <a:r>
              <a:rPr lang="en-US" dirty="0"/>
              <a:t> 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jednog</a:t>
            </a:r>
            <a:r>
              <a:rPr lang="en-US" dirty="0"/>
              <a:t> VI-a</a:t>
            </a:r>
          </a:p>
          <a:p>
            <a:pPr marL="0" indent="0" algn="just">
              <a:buNone/>
            </a:pPr>
            <a:r>
              <a:rPr lang="en-US" dirty="0" err="1"/>
              <a:t>Korisne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komunikaciju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struktura</a:t>
            </a:r>
            <a:r>
              <a:rPr lang="en-US" dirty="0"/>
              <a:t> (</a:t>
            </a: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petlji</a:t>
            </a:r>
            <a:r>
              <a:rPr lang="en-US" dirty="0"/>
              <a:t>) 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jednog</a:t>
            </a:r>
            <a:r>
              <a:rPr lang="en-US" dirty="0"/>
              <a:t> VI-a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b="1" dirty="0" err="1"/>
              <a:t>Globalne</a:t>
            </a:r>
            <a:r>
              <a:rPr lang="en-US" b="1" dirty="0"/>
              <a:t> </a:t>
            </a:r>
            <a:r>
              <a:rPr lang="en-US" b="1" dirty="0" err="1"/>
              <a:t>promenljive</a:t>
            </a:r>
            <a:endParaRPr lang="en-US" b="1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err="1"/>
              <a:t>Globalna</a:t>
            </a:r>
            <a:r>
              <a:rPr lang="en-US" dirty="0"/>
              <a:t> </a:t>
            </a:r>
            <a:r>
              <a:rPr lang="en-US" dirty="0" err="1"/>
              <a:t>promenljiva</a:t>
            </a:r>
            <a:r>
              <a:rPr lang="en-US" dirty="0"/>
              <a:t> </a:t>
            </a:r>
            <a:r>
              <a:rPr lang="en-US" dirty="0" err="1"/>
              <a:t>služi</a:t>
            </a:r>
            <a:r>
              <a:rPr lang="en-US" dirty="0"/>
              <a:t> da se </a:t>
            </a:r>
            <a:r>
              <a:rPr lang="en-US" dirty="0" err="1"/>
              <a:t>pristupi</a:t>
            </a:r>
            <a:r>
              <a:rPr lang="en-US" dirty="0"/>
              <a:t> </a:t>
            </a:r>
            <a:r>
              <a:rPr lang="en-US" dirty="0" err="1"/>
              <a:t>podacima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da se </a:t>
            </a:r>
            <a:r>
              <a:rPr lang="en-US" dirty="0" err="1"/>
              <a:t>proslede</a:t>
            </a:r>
            <a:r>
              <a:rPr lang="en-US" dirty="0"/>
              <a:t> </a:t>
            </a:r>
            <a:r>
              <a:rPr lang="en-US" dirty="0" err="1"/>
              <a:t>podaci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VI-</a:t>
            </a:r>
            <a:r>
              <a:rPr lang="en-US" dirty="0" err="1"/>
              <a:t>eva</a:t>
            </a:r>
            <a:endParaRPr lang="en-US" dirty="0"/>
          </a:p>
          <a:p>
            <a:pPr marL="0" indent="0" algn="just">
              <a:buNone/>
            </a:pPr>
            <a:r>
              <a:rPr lang="en-US" dirty="0" err="1"/>
              <a:t>Globalna</a:t>
            </a:r>
            <a:r>
              <a:rPr lang="en-US" dirty="0"/>
              <a:t> </a:t>
            </a:r>
            <a:r>
              <a:rPr lang="en-US" dirty="0" err="1"/>
              <a:t>promenljiva</a:t>
            </a:r>
            <a:r>
              <a:rPr lang="en-US" dirty="0"/>
              <a:t> je </a:t>
            </a:r>
            <a:r>
              <a:rPr lang="en-US" dirty="0" err="1"/>
              <a:t>ustvari</a:t>
            </a:r>
            <a:r>
              <a:rPr lang="en-US" dirty="0"/>
              <a:t> VI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front panel,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dijagram</a:t>
            </a:r>
            <a:endParaRPr lang="en-US" dirty="0"/>
          </a:p>
          <a:p>
            <a:pPr marL="0" indent="0" algn="just">
              <a:buNone/>
            </a:pPr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5" y="145476"/>
            <a:ext cx="1593316" cy="1491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764" y="244666"/>
            <a:ext cx="949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Innovative Teaching Approaches in development of Software Designed Instrumentation and its application in real-time systems</a:t>
            </a:r>
          </a:p>
        </p:txBody>
      </p:sp>
    </p:spTree>
    <p:extLst>
      <p:ext uri="{BB962C8B-B14F-4D97-AF65-F5344CB8AC3E}">
        <p14:creationId xmlns:p14="http://schemas.microsoft.com/office/powerpoint/2010/main" val="29563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4A2CE2-C908-4F21-9243-03179C53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264" y="1080104"/>
            <a:ext cx="8981536" cy="610584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Garamond" panose="02020404030301010803" pitchFamily="18" charset="0"/>
              </a:rPr>
              <a:t>Lokalne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i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globalne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promenljive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AB674E-E0FD-49B9-93BE-1C07741B8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Latn-RS" dirty="0"/>
              <a:t>Karakteristike obe vrste promenljvih</a:t>
            </a:r>
          </a:p>
          <a:p>
            <a:pPr marL="342900" indent="-342900"/>
            <a:r>
              <a:rPr lang="sr-Latn-RS" dirty="0"/>
              <a:t>Moraju biti inicijalizovane – mora se u njih prvo pisati, da bi se iz njih moglo čitati</a:t>
            </a:r>
          </a:p>
          <a:p>
            <a:pPr marL="342900" indent="-342900"/>
            <a:r>
              <a:rPr lang="sr-Latn-RS" dirty="0"/>
              <a:t>Ukoliko nisu inicijalizovane, sadrže podrazumevau vrednost za taj tip podataka</a:t>
            </a:r>
          </a:p>
          <a:p>
            <a:pPr marL="342900" indent="-342900"/>
            <a:r>
              <a:rPr lang="sr-Latn-RS" dirty="0"/>
              <a:t>Svaka kopije bilo koje od ovih promenljivih zauzima novu memorijsku lokaciju</a:t>
            </a:r>
          </a:p>
          <a:p>
            <a:pPr marL="342900" indent="-342900"/>
            <a:r>
              <a:rPr lang="sr-Latn-RS" dirty="0"/>
              <a:t>Problem sa RACE CONDITION-om</a:t>
            </a:r>
          </a:p>
          <a:p>
            <a:pPr marL="342900" indent="-342900"/>
            <a:r>
              <a:rPr lang="sr-Latn-RS" dirty="0"/>
              <a:t>Ne mogu da prate tok greške (error handleri)</a:t>
            </a:r>
          </a:p>
          <a:p>
            <a:pPr marL="342900" indent="-342900"/>
            <a:r>
              <a:rPr lang="sr-Latn-RS" dirty="0"/>
              <a:t>Ne mogu da vrše neke radnje nad podacima</a:t>
            </a:r>
          </a:p>
          <a:p>
            <a:pPr marL="0" indent="0" algn="just">
              <a:buNone/>
            </a:pPr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5" y="145476"/>
            <a:ext cx="1593316" cy="1491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764" y="244666"/>
            <a:ext cx="949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Innovative Teaching Approaches in development of Software Designed Instrumentation and its application in real-time systems</a:t>
            </a:r>
          </a:p>
        </p:txBody>
      </p:sp>
    </p:spTree>
    <p:extLst>
      <p:ext uri="{BB962C8B-B14F-4D97-AF65-F5344CB8AC3E}">
        <p14:creationId xmlns:p14="http://schemas.microsoft.com/office/powerpoint/2010/main" val="189294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4A2CE2-C908-4F21-9243-03179C53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264" y="1080104"/>
            <a:ext cx="8981536" cy="61058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Primer: </a:t>
            </a:r>
            <a:r>
              <a:rPr lang="en-US" b="1" dirty="0" err="1">
                <a:latin typeface="Garamond" panose="02020404030301010803" pitchFamily="18" charset="0"/>
              </a:rPr>
              <a:t>Zaustavljanje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paralelnih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petlji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AB674E-E0FD-49B9-93BE-1C07741B8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sr-Latn-RS" dirty="0" smtClean="0"/>
          </a:p>
          <a:p>
            <a:pPr algn="just"/>
            <a:endParaRPr lang="sr-Latn-RS" dirty="0"/>
          </a:p>
          <a:p>
            <a:pPr algn="just"/>
            <a:endParaRPr lang="sr-Latn-RS" dirty="0" smtClean="0"/>
          </a:p>
          <a:p>
            <a:pPr algn="just"/>
            <a:endParaRPr lang="sr-Latn-RS" dirty="0"/>
          </a:p>
          <a:p>
            <a:pPr algn="just"/>
            <a:endParaRPr lang="sr-Latn-RS" dirty="0" smtClean="0"/>
          </a:p>
          <a:p>
            <a:pPr algn="just"/>
            <a:endParaRPr lang="sr-Latn-RS" dirty="0"/>
          </a:p>
          <a:p>
            <a:pPr algn="just"/>
            <a:endParaRPr lang="sr-Latn-RS" dirty="0" smtClean="0"/>
          </a:p>
          <a:p>
            <a:pPr algn="just"/>
            <a:r>
              <a:rPr lang="sr-Latn-RS" dirty="0" smtClean="0"/>
              <a:t>Ovaj </a:t>
            </a:r>
            <a:r>
              <a:rPr lang="sr-Latn-RS" dirty="0"/>
              <a:t>pristup čak ni ne omogućava paralelan rad petlji</a:t>
            </a:r>
          </a:p>
          <a:p>
            <a:pPr marL="0" indent="0" algn="just">
              <a:buNone/>
            </a:pPr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5" y="145476"/>
            <a:ext cx="1593316" cy="1491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764" y="244666"/>
            <a:ext cx="949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Innovative Teaching Approaches in development of Software Designed Instrumentation and its application in real-time systems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177" y="1690688"/>
            <a:ext cx="7735012" cy="378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7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4A2CE2-C908-4F21-9243-03179C53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264" y="1080104"/>
            <a:ext cx="8981536" cy="61058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Primer: </a:t>
            </a:r>
            <a:r>
              <a:rPr lang="en-US" b="1" dirty="0" err="1">
                <a:latin typeface="Garamond" panose="02020404030301010803" pitchFamily="18" charset="0"/>
              </a:rPr>
              <a:t>Zaustavljanje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paralelnih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petlji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AB674E-E0FD-49B9-93BE-1C07741B8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endParaRPr lang="sr-Latn-RS" dirty="0" smtClean="0"/>
          </a:p>
          <a:p>
            <a:pPr algn="just"/>
            <a:endParaRPr lang="sr-Latn-RS" dirty="0"/>
          </a:p>
          <a:p>
            <a:pPr algn="just"/>
            <a:endParaRPr lang="sr-Latn-RS" dirty="0" smtClean="0"/>
          </a:p>
          <a:p>
            <a:pPr algn="just"/>
            <a:endParaRPr lang="sr-Latn-RS" dirty="0"/>
          </a:p>
          <a:p>
            <a:pPr algn="just"/>
            <a:endParaRPr lang="sr-Latn-RS" dirty="0" smtClean="0"/>
          </a:p>
          <a:p>
            <a:pPr algn="just"/>
            <a:endParaRPr lang="sr-Latn-RS" dirty="0"/>
          </a:p>
          <a:p>
            <a:pPr algn="just"/>
            <a:endParaRPr lang="sr-Latn-RS" dirty="0" smtClean="0"/>
          </a:p>
          <a:p>
            <a:pPr algn="just"/>
            <a:endParaRPr lang="sr-Latn-RS" dirty="0" smtClean="0"/>
          </a:p>
          <a:p>
            <a:pPr algn="just"/>
            <a:r>
              <a:rPr lang="sr-Latn-RS" dirty="0" smtClean="0"/>
              <a:t>Uvođenjem </a:t>
            </a:r>
            <a:r>
              <a:rPr lang="sr-Latn-RS" dirty="0"/>
              <a:t>lokalnih </a:t>
            </a:r>
            <a:r>
              <a:rPr lang="sr-Latn-RS" dirty="0" smtClean="0"/>
              <a:t>promenljivih se omogućava paralelan rad petlji</a:t>
            </a:r>
          </a:p>
          <a:p>
            <a:pPr marL="0" indent="0" algn="just">
              <a:buNone/>
            </a:pPr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5" y="145476"/>
            <a:ext cx="1593316" cy="1491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764" y="244666"/>
            <a:ext cx="949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Innovative Teaching Approaches in development of Software Designed Instrumentation and its application in real-time systems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970" y="1636518"/>
            <a:ext cx="7624712" cy="380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2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1490</Words>
  <Application>Microsoft Office PowerPoint</Application>
  <PresentationFormat>Widescreen</PresentationFormat>
  <Paragraphs>207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adagio_slab</vt:lpstr>
      <vt:lpstr>Arial</vt:lpstr>
      <vt:lpstr>Calibri</vt:lpstr>
      <vt:lpstr>Calibri Light</vt:lpstr>
      <vt:lpstr>Garamond</vt:lpstr>
      <vt:lpstr>Times New Roman</vt:lpstr>
      <vt:lpstr>Office Theme</vt:lpstr>
      <vt:lpstr>UPRAVLJAČKI ALGORITMI U REALNOM VREMENU</vt:lpstr>
      <vt:lpstr>PowerPoint Presentation</vt:lpstr>
      <vt:lpstr>Šta je šema projektovanja?</vt:lpstr>
      <vt:lpstr>Elementi dobro dizajnirane softverske aplikacije</vt:lpstr>
      <vt:lpstr>Podela šema projektovanja</vt:lpstr>
      <vt:lpstr>Lokalne i globalne promenljive</vt:lpstr>
      <vt:lpstr>Lokalne i globalne promenljive</vt:lpstr>
      <vt:lpstr>Primer: Zaustavljanje paralelnih petlji</vt:lpstr>
      <vt:lpstr>Primer: Zaustavljanje paralelnih petlji</vt:lpstr>
      <vt:lpstr>Primer: Zaustavljanje paralelnih petlji</vt:lpstr>
      <vt:lpstr>Race condition</vt:lpstr>
      <vt:lpstr>Race condition</vt:lpstr>
      <vt:lpstr>Functional Global Variable </vt:lpstr>
      <vt:lpstr>Functional Global Variable </vt:lpstr>
      <vt:lpstr>Functional Global Variable </vt:lpstr>
      <vt:lpstr>Functional Global Variable </vt:lpstr>
      <vt:lpstr>Functional Global Variable </vt:lpstr>
      <vt:lpstr>Action ENGINE</vt:lpstr>
      <vt:lpstr>Action ENGINE</vt:lpstr>
      <vt:lpstr>Action ENGINE</vt:lpstr>
      <vt:lpstr>Action ENGINE</vt:lpstr>
      <vt:lpstr>Action ENGINE</vt:lpstr>
      <vt:lpstr>Action ENGINE primer</vt:lpstr>
      <vt:lpstr>Action ENGINE primer</vt:lpstr>
      <vt:lpstr>Action ENGINE primer</vt:lpstr>
      <vt:lpstr>Action ENGINE primer</vt:lpstr>
      <vt:lpstr>Action ENGINE primer</vt:lpstr>
      <vt:lpstr>Action ENGINE primer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8th Balkan Open Competition in  Software-designed Instrumentation</dc:title>
  <dc:creator>Stefana Jocic</dc:creator>
  <cp:lastModifiedBy>Windows User</cp:lastModifiedBy>
  <cp:revision>38</cp:revision>
  <dcterms:created xsi:type="dcterms:W3CDTF">2018-11-07T10:58:35Z</dcterms:created>
  <dcterms:modified xsi:type="dcterms:W3CDTF">2019-02-12T19:24:38Z</dcterms:modified>
</cp:coreProperties>
</file>