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69" r:id="rId4"/>
    <p:sldId id="262" r:id="rId5"/>
    <p:sldId id="27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4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64D5B-F0D4-46E9-A22C-62D7BDEEA096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2C56-84CB-4605-BBE1-1CB714837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590B2-3A91-499A-9A04-CBE5DD26A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1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7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1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7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5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3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FBD7-4C63-4800-B1BC-353ED33133C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7A40-F4DA-47E9-B17F-8D345BA8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3712" y="313190"/>
            <a:ext cx="8656577" cy="498801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D:\ZA FAKS Danka\GRID_logo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166177" cy="127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848872" cy="2234679"/>
          </a:xfrm>
        </p:spPr>
        <p:txBody>
          <a:bodyPr>
            <a:normAutofit/>
          </a:bodyPr>
          <a:lstStyle/>
          <a:p>
            <a:pPr algn="l"/>
            <a:r>
              <a:rPr lang="sr-Latn-RS" sz="4000" dirty="0" smtClean="0">
                <a:solidFill>
                  <a:schemeClr val="bg1"/>
                </a:solidFill>
              </a:rPr>
              <a:t>Konačni </a:t>
            </a:r>
            <a:r>
              <a:rPr lang="sr-Latn-RS" sz="4000" dirty="0">
                <a:solidFill>
                  <a:schemeClr val="bg1"/>
                </a:solidFill>
              </a:rPr>
              <a:t>automati stanja</a:t>
            </a:r>
            <a:br>
              <a:rPr lang="sr-Latn-RS" sz="4000" dirty="0">
                <a:solidFill>
                  <a:schemeClr val="bg1"/>
                </a:solidFill>
              </a:rPr>
            </a:br>
            <a:r>
              <a:rPr lang="sr-Latn-RS" sz="2200" dirty="0">
                <a:solidFill>
                  <a:schemeClr val="bg1"/>
                </a:solidFill>
              </a:rPr>
              <a:t>Opšti pojmovi i primeri u binarnom okruženju</a:t>
            </a:r>
            <a:r>
              <a:rPr lang="sr-Latn-RS" sz="4000" dirty="0">
                <a:solidFill>
                  <a:schemeClr val="bg1"/>
                </a:solidFill>
              </a:rPr>
              <a:t/>
            </a:r>
            <a:br>
              <a:rPr lang="sr-Latn-R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5456" y="3645024"/>
            <a:ext cx="6400800" cy="1008112"/>
          </a:xfrm>
        </p:spPr>
        <p:txBody>
          <a:bodyPr>
            <a:normAutofit/>
          </a:bodyPr>
          <a:lstStyle/>
          <a:p>
            <a:pPr algn="l"/>
            <a:r>
              <a:rPr lang="en-US" sz="3500" dirty="0" smtClean="0">
                <a:solidFill>
                  <a:schemeClr val="bg1"/>
                </a:solidFill>
              </a:rPr>
              <a:t>Boris </a:t>
            </a:r>
            <a:r>
              <a:rPr lang="en-US" sz="3500" dirty="0" err="1" smtClean="0">
                <a:solidFill>
                  <a:schemeClr val="bg1"/>
                </a:solidFill>
              </a:rPr>
              <a:t>Jakovljevi</a:t>
            </a:r>
            <a:r>
              <a:rPr lang="sr-Latn-RS" sz="3500" dirty="0" smtClean="0">
                <a:solidFill>
                  <a:schemeClr val="bg1"/>
                </a:solidFill>
              </a:rPr>
              <a:t>ć</a:t>
            </a:r>
            <a:endParaRPr lang="en-US" sz="350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80" y="5517232"/>
            <a:ext cx="2667000" cy="10668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0479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Primeri u binarnom alfabetu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219280" y="2287529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6167" y="1052736"/>
            <a:ext cx="458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Primer 5</a:t>
            </a:r>
            <a:r>
              <a:rPr lang="sr-Latn-RS" dirty="0" smtClean="0"/>
              <a:t>: Da li je svaka 1 praćena sa bar dve 0?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293858" y="2289512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38266" y="2699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411760" y="2056852"/>
            <a:ext cx="1188132" cy="940100"/>
            <a:chOff x="2807804" y="1779477"/>
            <a:chExt cx="1857912" cy="940100"/>
          </a:xfrm>
        </p:grpSpPr>
        <p:sp>
          <p:nvSpPr>
            <p:cNvPr id="23" name="Arc 22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84380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18926" y="1772816"/>
            <a:ext cx="914400" cy="986408"/>
            <a:chOff x="1137320" y="1700808"/>
            <a:chExt cx="914400" cy="986408"/>
          </a:xfrm>
        </p:grpSpPr>
        <p:sp>
          <p:nvSpPr>
            <p:cNvPr id="34" name="Arc 3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9552" y="1699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60432" y="3347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0</a:t>
            </a:r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>
            <a:off x="683568" y="2863593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92080" y="2289512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8122096" y="2924944"/>
            <a:ext cx="914400" cy="986408"/>
            <a:chOff x="1137320" y="1700808"/>
            <a:chExt cx="914400" cy="986408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54" name="Arc 5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932040" y="1619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779912" y="47251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D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299774" y="4448518"/>
            <a:ext cx="1272226" cy="924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24128" y="4869160"/>
            <a:ext cx="239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Test string</a:t>
            </a:r>
            <a:br>
              <a:rPr lang="sr-Latn-RS" sz="3600" b="1" dirty="0" smtClean="0"/>
            </a:br>
            <a:r>
              <a:rPr lang="sr-Latn-RS" sz="3600" b="1" dirty="0" smtClean="0"/>
              <a:t>101100100</a:t>
            </a:r>
            <a:endParaRPr lang="en-US" sz="3600" b="1" dirty="0"/>
          </a:p>
        </p:txBody>
      </p:sp>
      <p:sp>
        <p:nvSpPr>
          <p:cNvPr id="86" name="Right Arrow 85"/>
          <p:cNvSpPr/>
          <p:nvPr/>
        </p:nvSpPr>
        <p:spPr>
          <a:xfrm>
            <a:off x="686183" y="2866226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535996" y="1988840"/>
            <a:ext cx="1188132" cy="940100"/>
            <a:chOff x="2807804" y="1779477"/>
            <a:chExt cx="1857912" cy="940100"/>
          </a:xfrm>
        </p:grpSpPr>
        <p:sp>
          <p:nvSpPr>
            <p:cNvPr id="57" name="Arc 56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7254298" y="2289512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498214" y="1988840"/>
            <a:ext cx="1188132" cy="940100"/>
            <a:chOff x="2807804" y="1779477"/>
            <a:chExt cx="1857912" cy="940100"/>
          </a:xfrm>
        </p:grpSpPr>
        <p:sp>
          <p:nvSpPr>
            <p:cNvPr id="61" name="Arc 6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796136" y="26369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934610" y="169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668344" y="26369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100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751638" y="26996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e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4076945" y="3356992"/>
            <a:ext cx="3807423" cy="1379558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68" name="Arc 67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854490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5148064" y="2132856"/>
            <a:ext cx="1703040" cy="14504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923928" y="3430983"/>
            <a:ext cx="69050" cy="1017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1" idx="3"/>
            <a:endCxn id="84" idx="7"/>
          </p:cNvCxnSpPr>
          <p:nvPr/>
        </p:nvCxnSpPr>
        <p:spPr>
          <a:xfrm flipH="1">
            <a:off x="4385687" y="3370930"/>
            <a:ext cx="1011781" cy="1213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n Arrow 28"/>
          <p:cNvSpPr/>
          <p:nvPr/>
        </p:nvSpPr>
        <p:spPr>
          <a:xfrm>
            <a:off x="3884626" y="3789040"/>
            <a:ext cx="183318" cy="381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own Arrow 71"/>
          <p:cNvSpPr/>
          <p:nvPr/>
        </p:nvSpPr>
        <p:spPr>
          <a:xfrm>
            <a:off x="4748722" y="3861048"/>
            <a:ext cx="142855" cy="381744"/>
          </a:xfrm>
          <a:prstGeom prst="downArrow">
            <a:avLst/>
          </a:prstGeom>
          <a:scene3d>
            <a:camera prst="orthographicFront">
              <a:rot lat="0" lon="0" rev="191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2793504" y="3954760"/>
            <a:ext cx="914400" cy="986408"/>
            <a:chOff x="1137320" y="1700808"/>
            <a:chExt cx="914400" cy="986408"/>
          </a:xfrm>
        </p:grpSpPr>
        <p:sp>
          <p:nvSpPr>
            <p:cNvPr id="74" name="Arc 7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Arrow 7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483768" y="388184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0, 1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 flipV="1">
            <a:off x="2051720" y="692696"/>
            <a:ext cx="3807423" cy="1656184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87" name="Arc 86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Arrow 87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779912" y="169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139952" y="37780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949198" y="39861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59" grpId="0" animBg="1"/>
      <p:bldP spid="64" grpId="0"/>
      <p:bldP spid="65" grpId="0"/>
      <p:bldP spid="70" grpId="0"/>
      <p:bldP spid="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43608" y="2176988"/>
            <a:ext cx="696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600" b="1" dirty="0" smtClean="0"/>
              <a:t>KRAJ PREDAVANJA!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84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24744"/>
            <a:ext cx="8300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b="1" dirty="0" smtClean="0"/>
              <a:t>PRISTUP IZ TEORIJE RAČUNARA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„Kada se govori o arhitekturi računara, onda se pri modelovanju procesora koriste automati konačnih stanja. “ - </a:t>
            </a:r>
            <a:r>
              <a:rPr lang="en-US" sz="2400" dirty="0" err="1"/>
              <a:t>Shai</a:t>
            </a:r>
            <a:r>
              <a:rPr lang="en-US" sz="2400" dirty="0"/>
              <a:t> </a:t>
            </a:r>
            <a:r>
              <a:rPr lang="en-US" sz="2400" dirty="0" smtClean="0"/>
              <a:t>Simonson</a:t>
            </a:r>
            <a:r>
              <a:rPr lang="sr-Latn-RS" sz="2400" dirty="0" smtClean="0"/>
              <a:t>, Stonehill College, Easton, Massachusetts, USA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/>
              <a:t>Ideja automata konačnih stanja potiče iz teorije </a:t>
            </a:r>
            <a:r>
              <a:rPr lang="sr-Latn-RS" sz="2400" dirty="0" smtClean="0"/>
              <a:t>računara.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Turingova mašina je najopštiji oblik (kada se izuzmu svi detalji) opisivanja toga šta je u suštini programski jezik.</a:t>
            </a:r>
          </a:p>
          <a:p>
            <a:pPr algn="just"/>
            <a:endParaRPr lang="sr-Latn-RS" sz="2400" dirty="0"/>
          </a:p>
          <a:p>
            <a:pPr algn="just"/>
            <a:r>
              <a:rPr lang="sr-Latn-RS" sz="2400" dirty="0" smtClean="0"/>
              <a:t>Najniži nivo apstrakcije problema je konačni automat.</a:t>
            </a: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 smtClean="0"/>
              <a:t>Definicija i osnovni pojmovi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05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24744"/>
            <a:ext cx="8300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Uopšteno automat stanja predstavlja mehanizam apstrakcije algoritma ili problema u obliku da rešenje problema obavlja određenu funkciju za svako moguće stanje koje poseduje.</a:t>
            </a:r>
          </a:p>
          <a:p>
            <a:pPr algn="just"/>
            <a:endParaRPr lang="sr-Latn-RS" sz="2400" dirty="0"/>
          </a:p>
          <a:p>
            <a:pPr algn="just"/>
            <a:r>
              <a:rPr lang="sr-Latn-RS" sz="2400" dirty="0" smtClean="0"/>
              <a:t>U LabView-u automat stanja predstavlja jednu od najčešćih i na</a:t>
            </a:r>
            <a:r>
              <a:rPr lang="en-US" sz="2400" dirty="0" smtClean="0"/>
              <a:t>j</a:t>
            </a:r>
            <a:r>
              <a:rPr lang="sr-Latn-RS" sz="2400" dirty="0" smtClean="0"/>
              <a:t>pogodnijih arhitektura za brzo dizajniranje aplikacija koje uključuje ko</a:t>
            </a:r>
            <a:r>
              <a:rPr lang="en-US" sz="2400" dirty="0" smtClean="0"/>
              <a:t>m</a:t>
            </a:r>
            <a:r>
              <a:rPr lang="sr-Latn-RS" sz="2400" dirty="0" smtClean="0"/>
              <a:t>pleksno donošenje odluka na osnovu dijagrama stanja ili grafova toka.</a:t>
            </a:r>
          </a:p>
          <a:p>
            <a:pPr algn="just"/>
            <a:endParaRPr lang="sr-Latn-RS" sz="2400" dirty="0"/>
          </a:p>
          <a:p>
            <a:pPr algn="just"/>
            <a:r>
              <a:rPr lang="sr-Latn-RS" sz="2400" dirty="0"/>
              <a:t>Osnovni elementi automata stanja su STANJA i PRELAZI.</a:t>
            </a:r>
          </a:p>
          <a:p>
            <a:pPr algn="just"/>
            <a:endParaRPr lang="sr-Latn-RS" sz="2400" dirty="0" smtClean="0"/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 smtClean="0"/>
              <a:t>Definicija i osnovni pojmovi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17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Pristup problemima u teoriji računa</a:t>
            </a:r>
            <a:r>
              <a:rPr lang="en-US" sz="3200" dirty="0" err="1" smtClean="0"/>
              <a:t>ra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1819314" y="2204864"/>
            <a:ext cx="4696901" cy="2880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41996" y="3506747"/>
            <a:ext cx="1384228" cy="760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03648" y="1268760"/>
            <a:ext cx="5616623" cy="4608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79712" y="2636912"/>
            <a:ext cx="2594833" cy="2194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39029" y="3543024"/>
            <a:ext cx="59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FSM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82002" y="2815338"/>
            <a:ext cx="169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Context free</a:t>
            </a:r>
            <a:br>
              <a:rPr lang="sr-Latn-RS" dirty="0" smtClean="0"/>
            </a:br>
            <a:r>
              <a:rPr lang="sr-Latn-RS" dirty="0" smtClean="0"/>
              <a:t> languages (CF</a:t>
            </a:r>
            <a:r>
              <a:rPr lang="en-US" dirty="0" smtClean="0"/>
              <a:t>L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76774" y="3356992"/>
            <a:ext cx="1667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Turingova </a:t>
            </a:r>
            <a:br>
              <a:rPr lang="sr-Latn-RS" sz="2400" dirty="0" smtClean="0"/>
            </a:br>
            <a:r>
              <a:rPr lang="sr-Latn-RS" sz="2400" dirty="0" smtClean="0"/>
              <a:t>mašina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78221" y="1628800"/>
            <a:ext cx="18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Nerešivi problemi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6136" y="6021288"/>
            <a:ext cx="379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Primene dizajna kompajler</a:t>
            </a:r>
            <a:r>
              <a:rPr lang="en-US" dirty="0" smtClean="0"/>
              <a:t>a</a:t>
            </a:r>
            <a:r>
              <a:rPr lang="sr-Latn-RS" dirty="0" smtClean="0"/>
              <a:t> su u CF</a:t>
            </a:r>
            <a:r>
              <a:rPr lang="en-US" dirty="0" smtClean="0"/>
              <a:t>L</a:t>
            </a:r>
            <a:r>
              <a:rPr lang="sr-Latn-RS" dirty="0" smtClean="0"/>
              <a:t>-u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24744"/>
            <a:ext cx="83002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r-Latn-R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Deterministički i nedeterministički</a:t>
            </a:r>
          </a:p>
          <a:p>
            <a:pPr algn="just"/>
            <a:endParaRPr lang="sr-Latn-R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Komplemen</a:t>
            </a:r>
            <a:r>
              <a:rPr lang="en-US" sz="2400" dirty="0" smtClean="0"/>
              <a:t>t</a:t>
            </a:r>
            <a:r>
              <a:rPr lang="sr-Latn-RS" sz="2400" smtClean="0"/>
              <a:t>arni automati </a:t>
            </a:r>
            <a:r>
              <a:rPr lang="sr-Latn-RS" sz="2400" dirty="0" smtClean="0"/>
              <a:t>stanja</a:t>
            </a:r>
          </a:p>
          <a:p>
            <a:pPr algn="just"/>
            <a:endParaRPr lang="sr-Latn-RS" sz="2400" dirty="0"/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 smtClean="0"/>
              <a:t>Tipovi automata stanja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7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Primeri u binarnom alfabetu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637674" y="2215521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30094" y="2494637"/>
            <a:ext cx="769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Paran </a:t>
            </a:r>
            <a:br>
              <a:rPr lang="sr-Latn-RS" dirty="0" smtClean="0"/>
            </a:br>
            <a:r>
              <a:rPr lang="sr-Latn-RS" dirty="0" smtClean="0"/>
              <a:t>broj 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052736"/>
            <a:ext cx="485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Primer 1</a:t>
            </a:r>
            <a:r>
              <a:rPr lang="sr-Latn-RS" dirty="0" smtClean="0"/>
              <a:t>: Pronaći paran broj 0 u binarnom stringu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499992" y="2289512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9821" y="2535098"/>
            <a:ext cx="1015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neparan </a:t>
            </a:r>
            <a:br>
              <a:rPr lang="sr-Latn-RS" dirty="0" smtClean="0"/>
            </a:br>
            <a:r>
              <a:rPr lang="sr-Latn-RS" dirty="0" smtClean="0"/>
              <a:t>broj 0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843808" y="1916832"/>
            <a:ext cx="1857912" cy="940100"/>
            <a:chOff x="2807804" y="1779477"/>
            <a:chExt cx="1857912" cy="940100"/>
          </a:xfrm>
        </p:grpSpPr>
        <p:sp>
          <p:nvSpPr>
            <p:cNvPr id="23" name="Arc 22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22242" y="1475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843808" y="3208980"/>
            <a:ext cx="1857912" cy="940100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31" name="Arc 3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622242" y="3140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137320" y="1700808"/>
            <a:ext cx="914400" cy="986408"/>
            <a:chOff x="1137320" y="1700808"/>
            <a:chExt cx="914400" cy="986408"/>
          </a:xfrm>
        </p:grpSpPr>
        <p:sp>
          <p:nvSpPr>
            <p:cNvPr id="34" name="Arc 3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08104" y="2924944"/>
            <a:ext cx="914400" cy="986408"/>
            <a:chOff x="1137320" y="1700808"/>
            <a:chExt cx="914400" cy="986408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38" name="Arc 37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57946" y="1627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86538" y="3635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502042" y="2060848"/>
            <a:ext cx="1701806" cy="14624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971600" y="2791585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62464" y="4581128"/>
            <a:ext cx="239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Test string</a:t>
            </a:r>
            <a:br>
              <a:rPr lang="sr-Latn-RS" sz="3600" b="1" dirty="0" smtClean="0"/>
            </a:br>
            <a:r>
              <a:rPr lang="sr-Latn-RS" sz="3600" b="1" dirty="0" smtClean="0"/>
              <a:t>11100100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007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Primeri u binarnom alfabetu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853698" y="1864773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46118" y="214388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P0P1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899428"/>
            <a:ext cx="6095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Primer 2</a:t>
            </a:r>
            <a:r>
              <a:rPr lang="sr-Latn-RS" dirty="0" smtClean="0"/>
              <a:t>: Pronaći paran broj 0 i paran broj 1 u binarnom stringu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716016" y="1938764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05845" y="218435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P0N1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59832" y="1566084"/>
            <a:ext cx="1857912" cy="940100"/>
            <a:chOff x="2807804" y="1779477"/>
            <a:chExt cx="1857912" cy="940100"/>
          </a:xfrm>
        </p:grpSpPr>
        <p:sp>
          <p:nvSpPr>
            <p:cNvPr id="23" name="Arc 22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0" y="3491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59832" y="2858232"/>
            <a:ext cx="1857912" cy="940100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31" name="Arc 3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606018" y="3491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38266" y="169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779912" y="40677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718066" y="1710100"/>
            <a:ext cx="1701806" cy="14624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853698" y="4231745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146118" y="451086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0P1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16016" y="4305736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005845" y="455132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0N1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3059832" y="3933056"/>
            <a:ext cx="1857912" cy="940100"/>
            <a:chOff x="2807804" y="1779477"/>
            <a:chExt cx="1857912" cy="940100"/>
          </a:xfrm>
        </p:grpSpPr>
        <p:sp>
          <p:nvSpPr>
            <p:cNvPr id="49" name="Arc 48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ight Arrow 49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131840" y="3491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059832" y="5225204"/>
            <a:ext cx="1857912" cy="940100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53" name="Arc 52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838266" y="51571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85192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084168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0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151271" y="3425004"/>
            <a:ext cx="1857912" cy="940100"/>
            <a:chOff x="2807804" y="1779477"/>
            <a:chExt cx="1857912" cy="940100"/>
          </a:xfrm>
          <a:scene3d>
            <a:camera prst="orthographicFront">
              <a:rot lat="5" lon="0" rev="5400000"/>
            </a:camera>
            <a:lightRig rig="threePt" dir="t"/>
          </a:scene3d>
        </p:grpSpPr>
        <p:sp>
          <p:nvSpPr>
            <p:cNvPr id="66" name="Arc 65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02320" y="3429000"/>
            <a:ext cx="1857912" cy="940100"/>
            <a:chOff x="2807804" y="1779477"/>
            <a:chExt cx="1857912" cy="940100"/>
          </a:xfrm>
          <a:scene3d>
            <a:camera prst="orthographicFront">
              <a:rot lat="10800000" lon="10800000" rev="5400000"/>
            </a:camera>
            <a:lightRig rig="threePt" dir="t"/>
          </a:scene3d>
        </p:grpSpPr>
        <p:sp>
          <p:nvSpPr>
            <p:cNvPr id="69" name="Arc 68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59632" y="3425004"/>
            <a:ext cx="1857912" cy="940100"/>
            <a:chOff x="2807804" y="1779477"/>
            <a:chExt cx="1857912" cy="940100"/>
          </a:xfrm>
          <a:scene3d>
            <a:camera prst="orthographicFront">
              <a:rot lat="5" lon="0" rev="5400000"/>
            </a:camera>
            <a:lightRig rig="threePt" dir="t"/>
          </a:scene3d>
        </p:grpSpPr>
        <p:sp>
          <p:nvSpPr>
            <p:cNvPr id="72" name="Arc 71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Arrow 72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910681" y="3429000"/>
            <a:ext cx="1857912" cy="940100"/>
            <a:chOff x="2807804" y="1779477"/>
            <a:chExt cx="1857912" cy="940100"/>
          </a:xfrm>
          <a:scene3d>
            <a:camera prst="orthographicFront">
              <a:rot lat="10800000" lon="10800000" rev="5400000"/>
            </a:camera>
            <a:lightRig rig="threePt" dir="t"/>
          </a:scene3d>
        </p:grpSpPr>
        <p:sp>
          <p:nvSpPr>
            <p:cNvPr id="75" name="Arc 74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Arrow 75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ight Arrow 76"/>
          <p:cNvSpPr/>
          <p:nvPr/>
        </p:nvSpPr>
        <p:spPr>
          <a:xfrm>
            <a:off x="1115616" y="2276872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444208" y="4581128"/>
            <a:ext cx="239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Test string</a:t>
            </a:r>
            <a:br>
              <a:rPr lang="sr-Latn-RS" sz="3600" b="1" dirty="0" smtClean="0"/>
            </a:br>
            <a:r>
              <a:rPr lang="sr-Latn-RS" sz="3600" b="1" dirty="0" smtClean="0"/>
              <a:t>11100100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9857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7" grpId="0"/>
      <p:bldP spid="19" grpId="0" animBg="1"/>
      <p:bldP spid="20" grpId="0"/>
      <p:bldP spid="26" grpId="0"/>
      <p:bldP spid="33" grpId="0"/>
      <p:bldP spid="40" grpId="0"/>
      <p:bldP spid="41" grpId="0"/>
      <p:bldP spid="43" grpId="0" animBg="1"/>
      <p:bldP spid="44" grpId="0" animBg="1"/>
      <p:bldP spid="45" grpId="0"/>
      <p:bldP spid="46" grpId="0" animBg="1"/>
      <p:bldP spid="47" grpId="0"/>
      <p:bldP spid="51" grpId="0"/>
      <p:bldP spid="55" grpId="0"/>
      <p:bldP spid="62" grpId="0"/>
      <p:bldP spid="63" grpId="0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Primeri u binarnom alfabetu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219280" y="2287529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3646" y="2596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052736"/>
            <a:ext cx="444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Primer 3</a:t>
            </a:r>
            <a:r>
              <a:rPr lang="sr-Latn-RS" dirty="0" smtClean="0"/>
              <a:t>: Pronaći binarne brojeve deljive sa 4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157954" y="2289512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71427" y="2607106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Viđena</a:t>
            </a:r>
            <a:br>
              <a:rPr lang="sr-Latn-RS" dirty="0" smtClean="0"/>
            </a:br>
            <a:r>
              <a:rPr lang="sr-Latn-RS" dirty="0" smtClean="0"/>
              <a:t> jedna 0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425414" y="1988840"/>
            <a:ext cx="1857912" cy="940100"/>
            <a:chOff x="2807804" y="1779477"/>
            <a:chExt cx="1857912" cy="940100"/>
          </a:xfrm>
        </p:grpSpPr>
        <p:sp>
          <p:nvSpPr>
            <p:cNvPr id="23" name="Arc 22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203848" y="1619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18926" y="1772816"/>
            <a:ext cx="914400" cy="986408"/>
            <a:chOff x="1137320" y="1700808"/>
            <a:chExt cx="914400" cy="986408"/>
          </a:xfrm>
        </p:grpSpPr>
        <p:sp>
          <p:nvSpPr>
            <p:cNvPr id="34" name="Arc 3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9552" y="1699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60432" y="3347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0</a:t>
            </a:r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>
            <a:off x="683568" y="2863593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13984" y="2289512"/>
            <a:ext cx="1422158" cy="1141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403813" y="2535098"/>
            <a:ext cx="84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Viđene</a:t>
            </a:r>
            <a:br>
              <a:rPr lang="sr-Latn-RS" dirty="0" smtClean="0"/>
            </a:br>
            <a:r>
              <a:rPr lang="sr-Latn-RS" dirty="0" smtClean="0"/>
              <a:t>2 nule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5457800" y="1916832"/>
            <a:ext cx="1857912" cy="940100"/>
            <a:chOff x="2807804" y="1779477"/>
            <a:chExt cx="1857912" cy="940100"/>
          </a:xfrm>
        </p:grpSpPr>
        <p:sp>
          <p:nvSpPr>
            <p:cNvPr id="48" name="Arc 47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411760" y="3068960"/>
            <a:ext cx="1857912" cy="940100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51" name="Arc 5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122096" y="2924944"/>
            <a:ext cx="914400" cy="986408"/>
            <a:chOff x="1137320" y="1700808"/>
            <a:chExt cx="914400" cy="986408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54" name="Arc 5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203848" y="29876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214530" y="1619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1720315" y="3221360"/>
            <a:ext cx="5804013" cy="1431776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81" name="Arc 8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630354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7008186" y="2183840"/>
            <a:ext cx="1668270" cy="1389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861" y="3573016"/>
            <a:ext cx="2277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Kada nam je nebitan 0</a:t>
            </a:r>
            <a:br>
              <a:rPr lang="sr-Latn-RS" dirty="0" smtClean="0"/>
            </a:br>
            <a:r>
              <a:rPr lang="sr-Latn-RS" dirty="0" smtClean="0"/>
              <a:t> string i prazan string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8541441" y="2246196"/>
            <a:ext cx="495055" cy="24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014918" y="1268760"/>
            <a:ext cx="2093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Kada nam je </a:t>
            </a:r>
            <a:r>
              <a:rPr lang="sr-Latn-RS" dirty="0" smtClean="0"/>
              <a:t>bitan </a:t>
            </a:r>
            <a:r>
              <a:rPr lang="sr-Latn-RS" dirty="0"/>
              <a:t>0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string </a:t>
            </a:r>
            <a:r>
              <a:rPr lang="sr-Latn-RS" dirty="0"/>
              <a:t>i prazan string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4869160"/>
            <a:ext cx="239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Test string</a:t>
            </a:r>
            <a:br>
              <a:rPr lang="sr-Latn-RS" sz="3600" b="1" dirty="0" smtClean="0"/>
            </a:br>
            <a:r>
              <a:rPr lang="sr-Latn-RS" sz="3600" b="1" dirty="0" smtClean="0"/>
              <a:t>101100100</a:t>
            </a:r>
            <a:endParaRPr lang="en-US" sz="3600" b="1" dirty="0"/>
          </a:p>
        </p:txBody>
      </p:sp>
      <p:sp>
        <p:nvSpPr>
          <p:cNvPr id="86" name="Right Arrow 85"/>
          <p:cNvSpPr/>
          <p:nvPr/>
        </p:nvSpPr>
        <p:spPr>
          <a:xfrm>
            <a:off x="686183" y="2866226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2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4" grpId="0" animBg="1"/>
      <p:bldP spid="6" grpId="0"/>
      <p:bldP spid="8" grpId="0" animBg="1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480000"/>
            <a:ext cx="1008112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6476690"/>
            <a:ext cx="5193576" cy="2553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480000"/>
            <a:ext cx="514400" cy="2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6480000"/>
            <a:ext cx="1368152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Boris Jakovljevic\Desktop\Departman AC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16" y="5877272"/>
            <a:ext cx="1656184" cy="6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29971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Primeri u binarnom alfabetu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205626" y="2287529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606" y="2492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052736"/>
            <a:ext cx="5099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Primer 4</a:t>
            </a:r>
            <a:r>
              <a:rPr lang="sr-Latn-RS" dirty="0" smtClean="0"/>
              <a:t>: Da li binarni string sadrži sekvencu 110110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872021" y="1902993"/>
            <a:ext cx="1079478" cy="940100"/>
            <a:chOff x="2807804" y="1779477"/>
            <a:chExt cx="1857912" cy="940100"/>
          </a:xfrm>
        </p:grpSpPr>
        <p:sp>
          <p:nvSpPr>
            <p:cNvPr id="23" name="Arc 22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8926" y="1772816"/>
            <a:ext cx="914400" cy="986408"/>
            <a:chOff x="1137320" y="1700808"/>
            <a:chExt cx="914400" cy="986408"/>
          </a:xfrm>
        </p:grpSpPr>
        <p:sp>
          <p:nvSpPr>
            <p:cNvPr id="34" name="Arc 33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9552" y="1699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>
            <a:off x="683568" y="2863593"/>
            <a:ext cx="504056" cy="205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 flipV="1">
            <a:off x="6057165" y="3315659"/>
            <a:ext cx="1179131" cy="545389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51" name="Arc 5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19573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1475656" y="2924944"/>
            <a:ext cx="4398120" cy="2664296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81" name="Arc 80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846378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5108991"/>
            <a:ext cx="239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Test string</a:t>
            </a:r>
            <a:br>
              <a:rPr lang="sr-Latn-RS" sz="3600" b="1" dirty="0" smtClean="0"/>
            </a:br>
            <a:r>
              <a:rPr lang="sr-Latn-RS" sz="3600" b="1" dirty="0" smtClean="0"/>
              <a:t>101100100</a:t>
            </a:r>
            <a:endParaRPr lang="en-US" sz="3600" b="1" dirty="0"/>
          </a:p>
        </p:txBody>
      </p:sp>
      <p:sp>
        <p:nvSpPr>
          <p:cNvPr id="56" name="Oval 55"/>
          <p:cNvSpPr/>
          <p:nvPr/>
        </p:nvSpPr>
        <p:spPr>
          <a:xfrm>
            <a:off x="2672789" y="2276872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275856" y="1844824"/>
            <a:ext cx="1079478" cy="940100"/>
            <a:chOff x="2807804" y="1779477"/>
            <a:chExt cx="1857912" cy="940100"/>
          </a:xfrm>
        </p:grpSpPr>
        <p:sp>
          <p:nvSpPr>
            <p:cNvPr id="58" name="Arc 57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ight Arrow 58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Oval 59"/>
          <p:cNvSpPr/>
          <p:nvPr/>
        </p:nvSpPr>
        <p:spPr>
          <a:xfrm>
            <a:off x="4076624" y="2218703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4797346" y="1844824"/>
            <a:ext cx="1079478" cy="940100"/>
            <a:chOff x="2807804" y="1779477"/>
            <a:chExt cx="1857912" cy="940100"/>
          </a:xfrm>
        </p:grpSpPr>
        <p:sp>
          <p:nvSpPr>
            <p:cNvPr id="62" name="Arc 61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Oval 63"/>
          <p:cNvSpPr/>
          <p:nvPr/>
        </p:nvSpPr>
        <p:spPr>
          <a:xfrm>
            <a:off x="5598114" y="2218703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6381522" y="1916832"/>
            <a:ext cx="1079478" cy="940100"/>
            <a:chOff x="2807804" y="1779477"/>
            <a:chExt cx="1857912" cy="940100"/>
          </a:xfrm>
        </p:grpSpPr>
        <p:sp>
          <p:nvSpPr>
            <p:cNvPr id="66" name="Arc 65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Oval 67"/>
          <p:cNvSpPr/>
          <p:nvPr/>
        </p:nvSpPr>
        <p:spPr>
          <a:xfrm>
            <a:off x="7182290" y="2290711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7524970" y="3212976"/>
            <a:ext cx="1079478" cy="940100"/>
            <a:chOff x="2807804" y="1779477"/>
            <a:chExt cx="1857912" cy="940100"/>
          </a:xfrm>
          <a:scene3d>
            <a:camera prst="orthographicFront">
              <a:rot lat="0" lon="0" rev="16200000"/>
            </a:camera>
            <a:lightRig rig="threePt" dir="t"/>
          </a:scene3d>
        </p:grpSpPr>
        <p:sp>
          <p:nvSpPr>
            <p:cNvPr id="70" name="Arc 69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Oval 71"/>
          <p:cNvSpPr/>
          <p:nvPr/>
        </p:nvSpPr>
        <p:spPr>
          <a:xfrm>
            <a:off x="7038274" y="3655681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98782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343926" y="2420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64468" y="242088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110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276636" y="249289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1101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020272" y="385175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11011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5364088" y="3645024"/>
            <a:ext cx="846094" cy="781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341403" y="386104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110110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635896" y="1484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148064" y="1547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73224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8302762" y="32756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51621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1835696" y="2992956"/>
            <a:ext cx="1179131" cy="940100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94" name="Arc 93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ight Arrow 94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294747" y="28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4521696" y="2564904"/>
            <a:ext cx="914400" cy="633419"/>
            <a:chOff x="1137320" y="1700808"/>
            <a:chExt cx="914400" cy="986408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98" name="Arc 97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ight Arrow 98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3550234" y="42117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1547664" y="2996952"/>
            <a:ext cx="6161979" cy="1314439"/>
            <a:chOff x="2807804" y="1779477"/>
            <a:chExt cx="1857912" cy="940100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102" name="Arc 101"/>
            <p:cNvSpPr/>
            <p:nvPr/>
          </p:nvSpPr>
          <p:spPr>
            <a:xfrm>
              <a:off x="2807804" y="1855481"/>
              <a:ext cx="1857912" cy="864096"/>
            </a:xfrm>
            <a:prstGeom prst="arc">
              <a:avLst>
                <a:gd name="adj1" fmla="val 1077320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ight Arrow 102"/>
            <p:cNvSpPr/>
            <p:nvPr/>
          </p:nvSpPr>
          <p:spPr>
            <a:xfrm>
              <a:off x="3491880" y="1779477"/>
              <a:ext cx="504056" cy="205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4499992" y="3203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</a:t>
            </a:r>
            <a:endParaRPr lang="en-US" dirty="0"/>
          </a:p>
        </p:txBody>
      </p:sp>
      <p:cxnSp>
        <p:nvCxnSpPr>
          <p:cNvPr id="16" name="Curved Connector 15"/>
          <p:cNvCxnSpPr>
            <a:stCxn id="60" idx="0"/>
          </p:cNvCxnSpPr>
          <p:nvPr/>
        </p:nvCxnSpPr>
        <p:spPr>
          <a:xfrm rot="5400000" flipH="1" flipV="1">
            <a:off x="5913197" y="-321705"/>
            <a:ext cx="1126882" cy="395393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588155" y="1109625"/>
            <a:ext cx="1346047" cy="3327487"/>
          </a:xfrm>
          <a:custGeom>
            <a:avLst/>
            <a:gdLst>
              <a:gd name="connsiteX0" fmla="*/ 887105 w 1346047"/>
              <a:gd name="connsiteY0" fmla="*/ 0 h 3043451"/>
              <a:gd name="connsiteX1" fmla="*/ 1323833 w 1346047"/>
              <a:gd name="connsiteY1" fmla="*/ 2279176 h 3043451"/>
              <a:gd name="connsiteX2" fmla="*/ 272955 w 1346047"/>
              <a:gd name="connsiteY2" fmla="*/ 2852382 h 3043451"/>
              <a:gd name="connsiteX3" fmla="*/ 0 w 1346047"/>
              <a:gd name="connsiteY3" fmla="*/ 3043451 h 304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047" h="3043451">
                <a:moveTo>
                  <a:pt x="887105" y="0"/>
                </a:moveTo>
                <a:cubicBezTo>
                  <a:pt x="1156648" y="901889"/>
                  <a:pt x="1426191" y="1803779"/>
                  <a:pt x="1323833" y="2279176"/>
                </a:cubicBezTo>
                <a:cubicBezTo>
                  <a:pt x="1221475" y="2754573"/>
                  <a:pt x="493594" y="2725003"/>
                  <a:pt x="272955" y="2852382"/>
                </a:cubicBezTo>
                <a:cubicBezTo>
                  <a:pt x="52316" y="2979761"/>
                  <a:pt x="0" y="3043451"/>
                  <a:pt x="0" y="30434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8215295" y="1052736"/>
            <a:ext cx="389153" cy="1846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8244408" y="6834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5274695" y="3501008"/>
            <a:ext cx="1025497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5976802" y="449982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0,1</a:t>
            </a:r>
            <a:endParaRPr lang="en-US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5652120" y="4293096"/>
            <a:ext cx="914400" cy="633419"/>
            <a:chOff x="1137320" y="1700808"/>
            <a:chExt cx="914400" cy="986408"/>
          </a:xfrm>
          <a:scene3d>
            <a:camera prst="orthographicFront">
              <a:rot lat="10800000" lon="10800000" rev="0"/>
            </a:camera>
            <a:lightRig rig="threePt" dir="t"/>
          </a:scene3d>
        </p:grpSpPr>
        <p:sp>
          <p:nvSpPr>
            <p:cNvPr id="115" name="Arc 114"/>
            <p:cNvSpPr/>
            <p:nvPr/>
          </p:nvSpPr>
          <p:spPr>
            <a:xfrm>
              <a:off x="1137320" y="1772816"/>
              <a:ext cx="914400" cy="914400"/>
            </a:xfrm>
            <a:prstGeom prst="arc">
              <a:avLst>
                <a:gd name="adj1" fmla="val 4892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ight Arrow 115"/>
            <p:cNvSpPr/>
            <p:nvPr/>
          </p:nvSpPr>
          <p:spPr>
            <a:xfrm>
              <a:off x="1403648" y="1700808"/>
              <a:ext cx="306034" cy="17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53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17314</TotalTime>
  <Words>349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Konačni automati stanja Opšti pojmovi i primeri u binarnom okruženju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DankaRanko</dc:creator>
  <cp:lastModifiedBy>Boris</cp:lastModifiedBy>
  <cp:revision>190</cp:revision>
  <dcterms:created xsi:type="dcterms:W3CDTF">2012-09-24T11:53:11Z</dcterms:created>
  <dcterms:modified xsi:type="dcterms:W3CDTF">2018-11-08T17:24:27Z</dcterms:modified>
</cp:coreProperties>
</file>