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1" r:id="rId3"/>
    <p:sldId id="269" r:id="rId4"/>
    <p:sldId id="270" r:id="rId5"/>
    <p:sldId id="276" r:id="rId6"/>
    <p:sldId id="278" r:id="rId7"/>
    <p:sldId id="273" r:id="rId8"/>
    <p:sldId id="274" r:id="rId9"/>
    <p:sldId id="275" r:id="rId10"/>
    <p:sldId id="271" r:id="rId11"/>
    <p:sldId id="294" r:id="rId12"/>
    <p:sldId id="277" r:id="rId13"/>
    <p:sldId id="272" r:id="rId14"/>
    <p:sldId id="280" r:id="rId15"/>
    <p:sldId id="281" r:id="rId16"/>
    <p:sldId id="279" r:id="rId17"/>
    <p:sldId id="283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0" r:id="rId27"/>
    <p:sldId id="293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4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64D5B-F0D4-46E9-A22C-62D7BDEEA09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2C56-84CB-4605-BBE1-1CB71483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90B2-3A91-499A-9A04-CBE5DD26A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7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3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FBD7-4C63-4800-B1BC-353ED33133C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7A40-F4DA-47E9-B17F-8D345BA8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712" y="313190"/>
            <a:ext cx="8656577" cy="49880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D:\ZA FAKS Danka\GRID_logo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166177" cy="12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848872" cy="2234679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4000" dirty="0" smtClean="0">
                <a:solidFill>
                  <a:schemeClr val="bg1"/>
                </a:solidFill>
              </a:rPr>
              <a:t>Šeme projektovanja (Design Patterns ) u LabVIEW-u</a:t>
            </a:r>
            <a:r>
              <a:rPr lang="sr-Latn-RS" sz="4000" dirty="0">
                <a:solidFill>
                  <a:schemeClr val="bg1"/>
                </a:solidFill>
              </a:rPr>
              <a:t/>
            </a:r>
            <a:br>
              <a:rPr lang="sr-Latn-RS" sz="4000" dirty="0">
                <a:solidFill>
                  <a:schemeClr val="bg1"/>
                </a:solidFill>
              </a:rPr>
            </a:br>
            <a:r>
              <a:rPr lang="sr-Latn-RS" sz="2200" dirty="0" smtClean="0">
                <a:solidFill>
                  <a:schemeClr val="bg1"/>
                </a:solidFill>
              </a:rPr>
              <a:t>Globalne, lokalne promenljive, funkcijske globalne promenljive, mehanizam akcije (action engine)</a:t>
            </a:r>
            <a:r>
              <a:rPr lang="sr-Latn-RS" sz="4000" dirty="0">
                <a:solidFill>
                  <a:schemeClr val="bg1"/>
                </a:solidFill>
              </a:rPr>
              <a:t/>
            </a:r>
            <a:br>
              <a:rPr lang="sr-Latn-R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75456" y="3645024"/>
            <a:ext cx="6400800" cy="1008112"/>
          </a:xfrm>
        </p:spPr>
        <p:txBody>
          <a:bodyPr>
            <a:normAutofit/>
          </a:bodyPr>
          <a:lstStyle/>
          <a:p>
            <a:pPr algn="l"/>
            <a:r>
              <a:rPr lang="en-US" sz="3500" dirty="0" smtClean="0">
                <a:solidFill>
                  <a:schemeClr val="bg1"/>
                </a:solidFill>
              </a:rPr>
              <a:t>Boris </a:t>
            </a:r>
            <a:r>
              <a:rPr lang="en-US" sz="3500" dirty="0" err="1" smtClean="0">
                <a:solidFill>
                  <a:schemeClr val="bg1"/>
                </a:solidFill>
              </a:rPr>
              <a:t>Jakovljevi</a:t>
            </a:r>
            <a:r>
              <a:rPr lang="sr-Latn-RS" sz="3500" dirty="0" smtClean="0">
                <a:solidFill>
                  <a:schemeClr val="bg1"/>
                </a:solidFill>
              </a:rPr>
              <a:t>ć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80" y="5517232"/>
            <a:ext cx="2667000" cy="10668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479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24744"/>
            <a:ext cx="83002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Stanje kada 2 ili više niti mogu doseći i izvršiti deo koda, a da se pritom izvršavanje koda drastično menja u zavisnosti od toga koja nit dosegne kod prva.</a:t>
            </a:r>
          </a:p>
          <a:p>
            <a:pPr algn="just"/>
            <a:endParaRPr lang="sr-Latn-R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Race condition je bezazlen ako su svi ishodi očekivani.</a:t>
            </a:r>
          </a:p>
          <a:p>
            <a:pPr algn="just"/>
            <a:endParaRPr lang="sr-Latn-R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Race condition može da se odnosi na greške sinhronizacije koje rezultuju u međusobnoj interakciji više procesa koji smetaju jedan drugome. Na taj način sistem postaje ranjiv.</a:t>
            </a:r>
          </a:p>
          <a:p>
            <a:pPr algn="just"/>
            <a:endParaRPr lang="sr-Latn-RS" sz="2000" dirty="0" smtClean="0"/>
          </a:p>
          <a:p>
            <a:pPr algn="just"/>
            <a:endParaRPr lang="sr-Latn-RS" sz="2000" dirty="0" smtClean="0"/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Race condition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988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24744"/>
            <a:ext cx="8300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Latn-R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Često, ishod race condition-a ostavlja program u nedefinisanom stanju.</a:t>
            </a:r>
          </a:p>
          <a:p>
            <a:pPr algn="just"/>
            <a:endParaRPr lang="sr-Latn-R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Programiranje tipa praćenja toka podataka (data flow programming) sprečava race condition.</a:t>
            </a:r>
          </a:p>
          <a:p>
            <a:pPr algn="just"/>
            <a:endParaRPr lang="sr-Latn-R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U slučajevima kada se praćenje toka podataka ne izvodi, poput paralelnih petlji, moguće je da se desi race condition.</a:t>
            </a: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Race condition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43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24744"/>
            <a:ext cx="83002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FGV predstavljaju VI-eve koji koriste petlje sa neinicijalizovanim shift registrima da čuvaju globalne podatke.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Podaci se čuvaju i kada se taj VI ne izvršava, sve dok se VI ne skloni iz memorije.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Rešavaju sledeće probleme</a:t>
            </a:r>
            <a:endParaRPr lang="sr-Latn-R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Ne prave </a:t>
            </a:r>
            <a:r>
              <a:rPr lang="sr-Latn-RS" sz="2400" dirty="0"/>
              <a:t>kopije </a:t>
            </a:r>
            <a:r>
              <a:rPr lang="sr-Latn-RS" sz="2400" dirty="0" smtClean="0"/>
              <a:t>u memorijskim lokacijama</a:t>
            </a:r>
            <a:endParaRPr lang="sr-Latn-R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Ne prave problem </a:t>
            </a:r>
            <a:r>
              <a:rPr lang="sr-Latn-RS" sz="2400" dirty="0"/>
              <a:t>sa RACE CONDITION-om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/>
              <a:t>M</a:t>
            </a:r>
            <a:r>
              <a:rPr lang="sr-Latn-RS" sz="2400" dirty="0" smtClean="0"/>
              <a:t>ogu </a:t>
            </a:r>
            <a:r>
              <a:rPr lang="sr-Latn-RS" sz="2400" dirty="0"/>
              <a:t>da prate tok greške (error handleri)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/>
              <a:t>M</a:t>
            </a:r>
            <a:r>
              <a:rPr lang="sr-Latn-RS" sz="2400" dirty="0" smtClean="0"/>
              <a:t>ogu </a:t>
            </a:r>
            <a:r>
              <a:rPr lang="sr-Latn-RS" sz="2400" dirty="0"/>
              <a:t>da vrše neke </a:t>
            </a:r>
            <a:r>
              <a:rPr lang="sr-Latn-RS" sz="2400" dirty="0" smtClean="0"/>
              <a:t>radnje (operacije) </a:t>
            </a:r>
            <a:r>
              <a:rPr lang="sr-Latn-RS" sz="2400" dirty="0"/>
              <a:t>nad </a:t>
            </a:r>
            <a:r>
              <a:rPr lang="sr-Latn-RS" sz="2400" dirty="0" smtClean="0"/>
              <a:t>podacima, ne samo čitanje i pisanje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Može da im se pristupi iz više VI-eva</a:t>
            </a:r>
          </a:p>
          <a:p>
            <a:endParaRPr lang="sr-Latn-RS" sz="2400" dirty="0" smtClean="0"/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Functional Global Variable </a:t>
            </a:r>
          </a:p>
        </p:txBody>
      </p:sp>
    </p:spTree>
    <p:extLst>
      <p:ext uri="{BB962C8B-B14F-4D97-AF65-F5344CB8AC3E}">
        <p14:creationId xmlns:p14="http://schemas.microsoft.com/office/powerpoint/2010/main" val="7822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/>
              <a:t>Functional Global Variable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Da bi se kreirala FGV, potrebno je poznavati</a:t>
            </a:r>
          </a:p>
          <a:p>
            <a:endParaRPr lang="sr-Latn-R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While petlje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</a:rPr>
              <a:t>S</a:t>
            </a:r>
            <a:r>
              <a:rPr lang="en-US" sz="2400" dirty="0" err="1" smtClean="0">
                <a:latin typeface="Arial" panose="020B0604020202020204" pitchFamily="34" charset="0"/>
              </a:rPr>
              <a:t>hift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sr-Latn-RS" sz="2400" dirty="0" smtClean="0">
                <a:latin typeface="Arial" panose="020B0604020202020204" pitchFamily="34" charset="0"/>
              </a:rPr>
              <a:t>registre i činjenicu da neinicijalizovani shift registri imaju memoriju</a:t>
            </a:r>
            <a:endParaRPr lang="sr-Latn-R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Case strukture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Enumerated kontrole (</a:t>
            </a:r>
            <a:r>
              <a:rPr lang="sr-Latn-R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objasniti</a:t>
            </a:r>
            <a:r>
              <a:rPr lang="sr-Latn-RS" sz="2400" dirty="0" smtClean="0">
                <a:latin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subVI-eve (</a:t>
            </a:r>
            <a:r>
              <a:rPr lang="sr-Latn-R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objasniti</a:t>
            </a:r>
            <a:r>
              <a:rPr lang="sr-Latn-RS" sz="2400" dirty="0" smtClean="0">
                <a:latin typeface="Arial" panose="020B0604020202020204" pitchFamily="34" charset="0"/>
              </a:rPr>
              <a:t>)</a:t>
            </a:r>
            <a:endParaRPr lang="sr-Latn-R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/>
              <a:t>Functional Global Variable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Osnovne radnje (akcije, mehanizmi) FGV-a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Inicijalizacija (Set)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Arial" panose="020B0604020202020204" pitchFamily="34" charset="0"/>
              </a:rPr>
              <a:t>Akcija </a:t>
            </a:r>
            <a:r>
              <a:rPr lang="sr-Latn-RS" sz="2400" dirty="0">
                <a:latin typeface="Arial" panose="020B0604020202020204" pitchFamily="34" charset="0"/>
              </a:rPr>
              <a:t>(Action Engine)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612659"/>
            <a:ext cx="3757474" cy="1764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1" y="3284984"/>
            <a:ext cx="3478733" cy="1456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764" y="4869160"/>
            <a:ext cx="3487556" cy="14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/>
              <a:t>Functional Global Variable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Još neke važne karakteristike FGV-a</a:t>
            </a:r>
          </a:p>
          <a:p>
            <a:endParaRPr lang="sr-Latn-RS" sz="2400" dirty="0"/>
          </a:p>
          <a:p>
            <a:r>
              <a:rPr lang="sr-Latn-RS" sz="2400" dirty="0" smtClean="0"/>
              <a:t>1.  FGV predstavlja SubVI koji se ne može zvati istovremeno iz više instanci  </a:t>
            </a:r>
            <a:endParaRPr lang="sr-Latn-RS" sz="2400" dirty="0"/>
          </a:p>
          <a:p>
            <a:r>
              <a:rPr lang="en-US" sz="2400" dirty="0" smtClean="0"/>
              <a:t>2.</a:t>
            </a:r>
            <a:r>
              <a:rPr lang="sr-Latn-RS" sz="2400" dirty="0" smtClean="0"/>
              <a:t>  Enumerator odabira radnju (akciju, mehanizam)</a:t>
            </a:r>
            <a:endParaRPr lang="en-US" sz="2400" dirty="0"/>
          </a:p>
          <a:p>
            <a:r>
              <a:rPr lang="sr-Latn-RS" sz="2400" dirty="0" smtClean="0"/>
              <a:t>3.  FGV čuva rezultate u neinicijalizovanom registru</a:t>
            </a:r>
            <a:endParaRPr lang="sr-Latn-RS" sz="2400" dirty="0"/>
          </a:p>
          <a:p>
            <a:r>
              <a:rPr lang="en-US" sz="2400" dirty="0" smtClean="0"/>
              <a:t>4.</a:t>
            </a:r>
            <a:r>
              <a:rPr lang="sr-Latn-RS" sz="2400" dirty="0" smtClean="0"/>
              <a:t>  Petlja se izvršava samo jednom</a:t>
            </a:r>
            <a:endParaRPr lang="en-US" sz="2400" dirty="0"/>
          </a:p>
          <a:p>
            <a:endParaRPr lang="sr-Latn-RS" sz="2400" dirty="0">
              <a:latin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6" y="3747199"/>
            <a:ext cx="7255542" cy="25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/>
              <a:t>Functional Global Variable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Primer</a:t>
            </a:r>
          </a:p>
          <a:p>
            <a:r>
              <a:rPr lang="sr-Latn-RS" sz="2400" dirty="0" smtClean="0">
                <a:latin typeface="Arial" panose="020B0604020202020204" pitchFamily="34" charset="0"/>
              </a:rPr>
              <a:t>Akcije: initialize/read/increment/decrement</a:t>
            </a:r>
            <a:endParaRPr lang="sr-Latn-RS" sz="2400" dirty="0">
              <a:latin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6832"/>
            <a:ext cx="75152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Poseban tip FGV-a se naziva ACTION ENGINE i on treba da omogući sledeće: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Da se identifikuje kritičan deo koda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Da se odrede akcije koje omogućuju modifikaciju tog dela koda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Da se uradi enkapsulacija get/modify/set metoda u okviru tog FGV</a:t>
            </a:r>
          </a:p>
          <a:p>
            <a:r>
              <a:rPr lang="sr-Latn-RS" sz="2400" dirty="0" smtClean="0"/>
              <a:t>Action Engine je sub-VI koji čuva podatke iz jednog poziva u naredni.</a:t>
            </a:r>
          </a:p>
          <a:p>
            <a:endParaRPr lang="sr-Latn-R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Osnovne karakteristike AE-a su:</a:t>
            </a:r>
          </a:p>
          <a:p>
            <a:endParaRPr lang="sr-Latn-R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Sub-VI koji ima petlju sa neinicijalizovanim shift registrima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Petlja se izvršava u samo jednoj iteraciji</a:t>
            </a:r>
          </a:p>
          <a:p>
            <a:endParaRPr lang="sr-Latn-RS" sz="2400" dirty="0">
              <a:latin typeface="Arial" panose="020B0604020202020204" pitchFamily="34" charset="0"/>
            </a:endParaRPr>
          </a:p>
          <a:p>
            <a:endParaRPr lang="sr-Latn-RS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Načini implementacije AE putem petlji</a:t>
            </a:r>
            <a:endParaRPr lang="sr-Latn-RS" sz="2400" dirty="0" smtClean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82459"/>
            <a:ext cx="5172819" cy="2427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16" y="4083827"/>
            <a:ext cx="3713584" cy="22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24744"/>
            <a:ext cx="83002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Latn-RS" sz="2400" dirty="0" smtClean="0"/>
          </a:p>
          <a:p>
            <a:pPr algn="just"/>
            <a:r>
              <a:rPr lang="sr-Latn-RS" sz="2400" b="1" dirty="0" smtClean="0"/>
              <a:t>DEFINICIJA</a:t>
            </a:r>
            <a:r>
              <a:rPr lang="sr-Latn-RS" sz="2400" dirty="0" smtClean="0"/>
              <a:t>: Dobro projektovano i napravljeno rešenje poznatog problema, tako da to rešenje može lako da se ponovo koristi. </a:t>
            </a:r>
          </a:p>
          <a:p>
            <a:pPr algn="just"/>
            <a:endParaRPr lang="sr-Latn-RS" sz="2400" dirty="0"/>
          </a:p>
          <a:p>
            <a:pPr algn="just"/>
            <a:r>
              <a:rPr lang="sr-Latn-RS" sz="2400" dirty="0" smtClean="0"/>
              <a:t>Šeme projektovanje predstavljaju šablone (templates) za programere.</a:t>
            </a:r>
          </a:p>
          <a:p>
            <a:pPr algn="just"/>
            <a:endParaRPr lang="sr-Latn-RS" sz="2400" dirty="0" smtClean="0"/>
          </a:p>
          <a:p>
            <a:pPr algn="just"/>
            <a:r>
              <a:rPr lang="sr-Latn-RS" sz="2400" dirty="0" smtClean="0"/>
              <a:t>Potrebno je dobro dizajnirati kod zbog toga što se na taj način štedi vreme i povećava čitljivost i dugotrajnost koda.</a:t>
            </a:r>
          </a:p>
          <a:p>
            <a:pPr algn="just"/>
            <a:endParaRPr lang="sr-Latn-RS" sz="2400" dirty="0" smtClean="0"/>
          </a:p>
          <a:p>
            <a:pPr algn="just"/>
            <a:r>
              <a:rPr lang="sr-Latn-RS" sz="2400" dirty="0" smtClean="0"/>
              <a:t>Naročito je važno voditi računa o skalabilnosti, proširivosti, ponovnom koriščenju koda.</a:t>
            </a:r>
          </a:p>
          <a:p>
            <a:endParaRPr lang="sr-Latn-RS" sz="2400" dirty="0"/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Šta je šema projektovanja?</a:t>
            </a:r>
            <a:endParaRPr lang="sr-Latn-RS" sz="4400" dirty="0"/>
          </a:p>
        </p:txBody>
      </p:sp>
    </p:spTree>
    <p:extLst>
      <p:ext uri="{BB962C8B-B14F-4D97-AF65-F5344CB8AC3E}">
        <p14:creationId xmlns:p14="http://schemas.microsoft.com/office/powerpoint/2010/main" val="20905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Načini implementacije AE putem feedback node-a</a:t>
            </a:r>
            <a:endParaRPr lang="sr-Latn-RS" sz="2400" dirty="0" smtClean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27842"/>
            <a:ext cx="5372878" cy="2475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421531"/>
            <a:ext cx="6745386" cy="1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Načini implementacije AE putem feedback node-a je efikasniji iz nekoliko razloga: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Feedback node je specijalno napravljen da omogući funkcionalnost koju treba 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Olakšava se čitanje koda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Lakše ga je kreirati nego petlju sa jednom iteracijom i shift registrima</a:t>
            </a:r>
          </a:p>
        </p:txBody>
      </p:sp>
    </p:spTree>
    <p:extLst>
      <p:ext uri="{BB962C8B-B14F-4D97-AF65-F5344CB8AC3E}">
        <p14:creationId xmlns:p14="http://schemas.microsoft.com/office/powerpoint/2010/main" val="14726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 primer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Brojač - metode</a:t>
            </a:r>
          </a:p>
          <a:p>
            <a:endParaRPr lang="sr-Latn-R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7" y="1494470"/>
            <a:ext cx="7566249" cy="2346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2" y="3790680"/>
            <a:ext cx="7886650" cy="25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 primer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Brojač – implementacija AE</a:t>
            </a:r>
          </a:p>
          <a:p>
            <a:endParaRPr lang="sr-Latn-R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74304"/>
            <a:ext cx="6603535" cy="1870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" y="3575957"/>
            <a:ext cx="4864794" cy="2652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744" y="4573833"/>
            <a:ext cx="3205831" cy="6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 primer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TAJMER – pristup preko promenljivih stanja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Ovaj pristup koristimo kada želimo metode AE da u potpunosti odvojimo od mehanizma za čuvanje podataka.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Na ovaj način olakšavamo održavanje koda (ne moramo voditi računa o mehanizmu čuvanja podataka, ako menjamo funkcionalnost metode).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Promenljive stanja su upravo ono što čuvamo iz jedne u drugu iteraciju.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U ovom pristupu metode se definišu u okviru kernel subVI-a.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Promenljive stanja predstavljaju ulaze u kernel, kernel obavi svoj funkcionalnost i na izlaz prosledi nove vrednsti promenljvih stanja.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AE zatim čuva promenljive stanja do sledećeg poziva.</a:t>
            </a:r>
          </a:p>
          <a:p>
            <a:endParaRPr 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29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 primer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TAJMER – procedura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Definisati skup funkcija koje će obavljati AE. Ovo predstavljaju metode AE-a.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Projektovati algoritam za svaki metod. Identifikovati podatke koji treba konstantno da se čuvaju, tj. identifikovati promenljive stanja.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Napraviti</a:t>
            </a:r>
            <a:r>
              <a:rPr lang="en-US" sz="2400" dirty="0" smtClean="0"/>
              <a:t> kernel AE. Kernel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sub-VI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sr-Latn-RS" sz="2400" dirty="0" smtClean="0"/>
              <a:t>čine </a:t>
            </a:r>
            <a:r>
              <a:rPr lang="sr-Latn-RS" sz="2400" i="1" dirty="0" smtClean="0"/>
              <a:t>case struktura</a:t>
            </a:r>
            <a:r>
              <a:rPr lang="sr-Latn-RS" sz="2400" dirty="0" smtClean="0"/>
              <a:t> sa </a:t>
            </a:r>
            <a:r>
              <a:rPr lang="sr-Latn-RS" sz="2400" i="1" dirty="0" smtClean="0"/>
              <a:t>enum kontrolom</a:t>
            </a:r>
            <a:r>
              <a:rPr lang="sr-Latn-RS" sz="2400" dirty="0" smtClean="0"/>
              <a:t> kao ulazom koja predstavlja listu mogućih akcija (metoda) AE-a. Svaki metod je implementiran u određenom case-u. Formirati ulazne i izlazne terminale za promenljive stanja.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Napraviti sub-VI koji omogućava trajno čuvanje promenljivih stanja i njihovo prosleđivanje kroz kernel VI. Ovaj sub-VI je ustvari AE.</a:t>
            </a:r>
          </a:p>
        </p:txBody>
      </p:sp>
    </p:spTree>
    <p:extLst>
      <p:ext uri="{BB962C8B-B14F-4D97-AF65-F5344CB8AC3E}">
        <p14:creationId xmlns:p14="http://schemas.microsoft.com/office/powerpoint/2010/main" val="2699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 primer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TAJMER – metode</a:t>
            </a:r>
          </a:p>
          <a:p>
            <a:endParaRPr lang="sr-Latn-R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5" y="1556792"/>
            <a:ext cx="7374657" cy="2489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53" y="3893960"/>
            <a:ext cx="7593855" cy="2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99" y="30544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Action ENGINE primer</a:t>
            </a:r>
            <a:endParaRPr lang="sr-Latn-RS" sz="4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24744"/>
            <a:ext cx="83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TAJMER – AE</a:t>
            </a:r>
          </a:p>
          <a:p>
            <a:endParaRPr lang="sr-Latn-R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42569"/>
            <a:ext cx="8077200" cy="267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76" y="4453262"/>
            <a:ext cx="3657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2176988"/>
            <a:ext cx="696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600" b="1" dirty="0" smtClean="0"/>
              <a:t>KRAJ PREDAVANJA!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384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24744"/>
            <a:ext cx="8300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Latn-R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Skalabilnost – dodavanje novih već postojećih komponenti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Modularnost – rastavljanje komponenti na manje celine (module)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Ponovno korišćenje – da li se isti kod može koristiti za druge i buduće projekte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Proširivost – dodavanje nove funkcionalnosti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Jednostavnost – najprostije rešenje koje zadovoljava već navedene kriterijume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RS" sz="2400" dirty="0"/>
          </a:p>
          <a:p>
            <a:pPr algn="just"/>
            <a:endParaRPr lang="sr-Latn-RS" sz="2400" dirty="0" smtClean="0"/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/>
              <a:t>Elementi dobro dizajnirane softverske aplikacije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17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24744"/>
            <a:ext cx="8300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400" dirty="0"/>
          </a:p>
          <a:p>
            <a:r>
              <a:rPr lang="sr-Latn-RS" sz="2400" dirty="0"/>
              <a:t>•Functional Global Variable </a:t>
            </a:r>
            <a:endParaRPr lang="sr-Latn-RS" sz="2400" dirty="0" smtClean="0"/>
          </a:p>
          <a:p>
            <a:endParaRPr lang="sr-Latn-RS" sz="2400" dirty="0"/>
          </a:p>
          <a:p>
            <a:r>
              <a:rPr lang="sr-Latn-RS" sz="2400" dirty="0"/>
              <a:t>•State Machine / Statecharts </a:t>
            </a:r>
            <a:endParaRPr lang="sr-Latn-RS" sz="2400" dirty="0" smtClean="0"/>
          </a:p>
          <a:p>
            <a:endParaRPr lang="sr-Latn-RS" sz="2400" dirty="0"/>
          </a:p>
          <a:p>
            <a:r>
              <a:rPr lang="sr-Latn-RS" sz="2400" dirty="0"/>
              <a:t>•Event Driven User Interface </a:t>
            </a:r>
            <a:endParaRPr lang="sr-Latn-RS" sz="2400" dirty="0" smtClean="0"/>
          </a:p>
          <a:p>
            <a:endParaRPr lang="sr-Latn-RS" sz="2400" dirty="0"/>
          </a:p>
          <a:p>
            <a:r>
              <a:rPr lang="sr-Latn-RS" sz="2400" dirty="0"/>
              <a:t>•Producer / Consumer </a:t>
            </a:r>
            <a:endParaRPr lang="sr-Latn-RS" sz="2400" dirty="0" smtClean="0"/>
          </a:p>
          <a:p>
            <a:endParaRPr lang="sr-Latn-RS" sz="2400" dirty="0"/>
          </a:p>
          <a:p>
            <a:r>
              <a:rPr lang="en-US" sz="2400" dirty="0"/>
              <a:t>•Queued State Machine – Producer / Consumer </a:t>
            </a:r>
          </a:p>
          <a:p>
            <a:endParaRPr lang="en-US" sz="2400" dirty="0"/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/>
              <a:t>Podela šema projektovanja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52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24744"/>
            <a:ext cx="83002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Lokalne promenljive</a:t>
            </a:r>
          </a:p>
          <a:p>
            <a:endParaRPr lang="sr-Latn-R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Služe da se čita ili piše sa kontrola ili indikatora u okviru jednog VI-a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Korisne su za komunikaciju između više struktura (najčešće petlji) u okviru jednog VI-a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Globalne promenljive</a:t>
            </a:r>
          </a:p>
          <a:p>
            <a:endParaRPr lang="sr-Latn-R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Globalna promenljiva služi da se pristupi podacima ili da se proslede podaci između više VI-eva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Globalna promenljiva je ustvari VI koji ima svoj front panel, ali nema blok dijagram</a:t>
            </a:r>
            <a:endParaRPr lang="en-US" sz="2400" dirty="0"/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606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/>
              <a:t>Lokalne i globalne promenljive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05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24744"/>
            <a:ext cx="8300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Karakteristike obe vrste promenljvih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Moraju biti inicijalizovane – mora se u njih prvo pisati, da bi se iz njih moglo čitati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Ukoliko nisu inicijalizovane, sadrže podrazumevau vrednost za taj tip podataka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Svaka kopije bilo koje od ovih promenljivih zauzima novu memorijsku lokaciju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Problem sa RACE CONDITION-om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Ne mogu da prate tok greške (error handleri)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Ne mogu da vrše neke radnje nad podacima</a:t>
            </a: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/>
              <a:t>Lokalne i globalne promenljive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97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Primer</a:t>
            </a:r>
            <a:r>
              <a:rPr lang="sr-Latn-RS" sz="2800" dirty="0"/>
              <a:t>: Zaustavljanje paralelnih petlji</a:t>
            </a:r>
          </a:p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8800"/>
            <a:ext cx="7735012" cy="37887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3608" y="5575605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Ovaj pristup čak ni ne omogućava paralelan rad petlji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9259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Primer: Zaustavljanje paralelnih petlji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53236"/>
            <a:ext cx="7624712" cy="38090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3608" y="5575605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Ovaj pristup omogućava paralelan rad petlji</a:t>
            </a:r>
            <a:endParaRPr lang="sr-Latn-RS" sz="2400" dirty="0"/>
          </a:p>
        </p:txBody>
      </p:sp>
      <p:sp>
        <p:nvSpPr>
          <p:cNvPr id="12" name="Rectangle 11"/>
          <p:cNvSpPr/>
          <p:nvPr/>
        </p:nvSpPr>
        <p:spPr>
          <a:xfrm>
            <a:off x="971600" y="118234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Uvođenje lokalnih promenljivih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4973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480000"/>
            <a:ext cx="1008112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6476690"/>
            <a:ext cx="5193576" cy="2553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80000"/>
            <a:ext cx="5144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6480000"/>
            <a:ext cx="1368152" cy="2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Boris Jakovljevic\Desktop\Departman AC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6" y="5877272"/>
            <a:ext cx="165618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711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Primer: Zaustavljanje paralelnih </a:t>
            </a:r>
            <a:r>
              <a:rPr lang="sr-Latn-RS" sz="2800" dirty="0" smtClean="0"/>
              <a:t>petlji</a:t>
            </a:r>
            <a:endParaRPr lang="sr-Latn-R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35" y="1104385"/>
            <a:ext cx="3779229" cy="2782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35" y="3717032"/>
            <a:ext cx="3587618" cy="26299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37894" y="2495724"/>
            <a:ext cx="1574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dirty="0" smtClean="0"/>
              <a:t>Ovaj pristup</a:t>
            </a:r>
            <a:br>
              <a:rPr lang="sr-Latn-RS" sz="2000" dirty="0" smtClean="0"/>
            </a:br>
            <a:r>
              <a:rPr lang="sr-Latn-RS" sz="2000" dirty="0" smtClean="0"/>
              <a:t> omogućava paralelan rad petlji</a:t>
            </a:r>
            <a:endParaRPr lang="sr-Latn-RS" sz="2000" dirty="0"/>
          </a:p>
        </p:txBody>
      </p:sp>
      <p:sp>
        <p:nvSpPr>
          <p:cNvPr id="12" name="Rectangle 11"/>
          <p:cNvSpPr/>
          <p:nvPr/>
        </p:nvSpPr>
        <p:spPr>
          <a:xfrm>
            <a:off x="935596" y="92199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Uvođenje globalnih promenljivih</a:t>
            </a:r>
            <a:endParaRPr lang="sr-Latn-R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760" y="1171584"/>
            <a:ext cx="2198687" cy="48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22079</TotalTime>
  <Words>1011</Words>
  <Application>Microsoft Office PowerPoint</Application>
  <PresentationFormat>On-screen Show (4:3)</PresentationFormat>
  <Paragraphs>157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Šeme projektovanja (Design Patterns ) u LabVIEW-u Globalne, lokalne promenljive, funkcijske globalne promenljive, mehanizam akcije (action engine)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DankaRanko</dc:creator>
  <cp:lastModifiedBy>Windows User</cp:lastModifiedBy>
  <cp:revision>237</cp:revision>
  <dcterms:created xsi:type="dcterms:W3CDTF">2012-09-24T11:53:11Z</dcterms:created>
  <dcterms:modified xsi:type="dcterms:W3CDTF">2019-11-29T17:20:56Z</dcterms:modified>
</cp:coreProperties>
</file>