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90" r:id="rId3"/>
    <p:sldId id="319" r:id="rId4"/>
    <p:sldId id="320" r:id="rId5"/>
    <p:sldId id="321" r:id="rId6"/>
    <p:sldId id="322" r:id="rId7"/>
    <p:sldId id="323" r:id="rId8"/>
    <p:sldId id="324" r:id="rId9"/>
    <p:sldId id="326" r:id="rId10"/>
    <p:sldId id="327" r:id="rId11"/>
    <p:sldId id="325" r:id="rId12"/>
    <p:sldId id="328" r:id="rId13"/>
    <p:sldId id="329" r:id="rId14"/>
    <p:sldId id="330" r:id="rId15"/>
    <p:sldId id="331" r:id="rId16"/>
    <p:sldId id="332" r:id="rId17"/>
    <p:sldId id="333" r:id="rId18"/>
    <p:sldId id="334" r:id="rId19"/>
    <p:sldId id="335" r:id="rId20"/>
    <p:sldId id="337" r:id="rId21"/>
    <p:sldId id="336" r:id="rId22"/>
    <p:sldId id="279" r:id="rId23"/>
  </p:sldIdLst>
  <p:sldSz cx="9144000" cy="5143500" type="screen16x9"/>
  <p:notesSz cx="6858000" cy="9144000"/>
  <p:embeddedFontLst>
    <p:embeddedFont>
      <p:font typeface="Roboto" panose="02000000000000000000" pitchFamily="2" charset="0"/>
      <p:regular r:id="rId25"/>
      <p:bold r:id="rId26"/>
    </p:embeddedFont>
    <p:embeddedFont>
      <p:font typeface="Dosis" panose="02010503020202060003" pitchFamily="2"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4AB393-E513-4BFF-AE83-0CFA9583AAE6}">
  <a:tblStyle styleId="{D44AB393-E513-4BFF-AE83-0CFA9583AAE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395289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401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0823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967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134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5856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106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742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966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01446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9028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688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931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2667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952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042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03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399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5688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16656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358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1107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6569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Shape 10"/>
          <p:cNvSpPr/>
          <p:nvPr/>
        </p:nvSpPr>
        <p:spPr>
          <a:xfrm>
            <a:off x="-11025" y="-11025"/>
            <a:ext cx="9144000" cy="5143500"/>
          </a:xfrm>
          <a:prstGeom prst="rect">
            <a:avLst/>
          </a:prstGeom>
          <a:solidFill>
            <a:srgbClr val="222222">
              <a:alpha val="64620"/>
            </a:srgb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8700">
              <a:alpha val="85380"/>
            </a:srgbClr>
          </a:solidFill>
          <a:ln>
            <a:noFill/>
          </a:ln>
        </p:spPr>
      </p:sp>
      <p:sp>
        <p:nvSpPr>
          <p:cNvPr id="12" name="Shape 12"/>
          <p:cNvSpPr/>
          <p:nvPr/>
        </p:nvSpPr>
        <p:spPr>
          <a:xfrm flipH="1">
            <a:off x="-418950" y="4394400"/>
            <a:ext cx="8172300" cy="749100"/>
          </a:xfrm>
          <a:prstGeom prst="parallelogram">
            <a:avLst>
              <a:gd name="adj" fmla="val 51542"/>
            </a:avLst>
          </a:prstGeom>
          <a:solidFill>
            <a:srgbClr val="FFFFFF">
              <a:alpha val="17690"/>
            </a:srgb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13"/>
          <p:cNvSpPr/>
          <p:nvPr/>
        </p:nvSpPr>
        <p:spPr>
          <a:xfrm flipH="1">
            <a:off x="1028474" y="4166400"/>
            <a:ext cx="8369700" cy="228000"/>
          </a:xfrm>
          <a:prstGeom prst="parallelogram">
            <a:avLst>
              <a:gd name="adj" fmla="val 51542"/>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1028475" y="0"/>
            <a:ext cx="5238600" cy="4020000"/>
          </a:xfrm>
          <a:prstGeom prst="rect">
            <a:avLst/>
          </a:prstGeom>
        </p:spPr>
        <p:txBody>
          <a:bodyPr lIns="91425" tIns="91425" rIns="91425" bIns="91425" anchor="b" anchorCtr="0"/>
          <a:lstStyle>
            <a:lvl1pPr lvl="0">
              <a:spcBef>
                <a:spcPts val="0"/>
              </a:spcBef>
              <a:buSzPct val="100000"/>
              <a:defRPr sz="52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42" name="Shape 42"/>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flipH="1">
            <a:off x="472133" y="-9525"/>
            <a:ext cx="518400" cy="749100"/>
          </a:xfrm>
          <a:prstGeom prst="parallelogram">
            <a:avLst>
              <a:gd name="adj" fmla="val 75009"/>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flipH="1">
            <a:off x="742953" y="272850"/>
            <a:ext cx="75057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flipH="1">
            <a:off x="7861618" y="272850"/>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101386" y="272850"/>
            <a:ext cx="7574400" cy="749100"/>
          </a:xfrm>
          <a:prstGeom prst="rect">
            <a:avLst/>
          </a:prstGeom>
        </p:spPr>
        <p:txBody>
          <a:bodyPr lIns="91425" tIns="91425" rIns="91425" bIns="91425" anchor="ctr" anchorCtr="0"/>
          <a:lstStyle>
            <a:lvl1pPr lvl="0">
              <a:spcBef>
                <a:spcPts val="0"/>
              </a:spcBef>
              <a:buSzPct val="100000"/>
              <a:defRPr sz="2400" b="0"/>
            </a:lvl1pPr>
            <a:lvl2pPr lvl="1">
              <a:spcBef>
                <a:spcPts val="0"/>
              </a:spcBef>
              <a:buSzPct val="100000"/>
              <a:defRPr sz="2400" b="0"/>
            </a:lvl2pPr>
            <a:lvl3pPr lvl="2">
              <a:spcBef>
                <a:spcPts val="0"/>
              </a:spcBef>
              <a:buSzPct val="100000"/>
              <a:defRPr sz="2400" b="0"/>
            </a:lvl3pPr>
            <a:lvl4pPr lvl="3">
              <a:spcBef>
                <a:spcPts val="0"/>
              </a:spcBef>
              <a:buSzPct val="100000"/>
              <a:defRPr sz="2400" b="0"/>
            </a:lvl4pPr>
            <a:lvl5pPr lvl="4">
              <a:spcBef>
                <a:spcPts val="0"/>
              </a:spcBef>
              <a:buSzPct val="100000"/>
              <a:defRPr sz="2400" b="0"/>
            </a:lvl5pPr>
            <a:lvl6pPr lvl="5">
              <a:spcBef>
                <a:spcPts val="0"/>
              </a:spcBef>
              <a:buSzPct val="100000"/>
              <a:defRPr sz="2400" b="0"/>
            </a:lvl6pPr>
            <a:lvl7pPr lvl="6">
              <a:spcBef>
                <a:spcPts val="0"/>
              </a:spcBef>
              <a:buSzPct val="100000"/>
              <a:defRPr sz="2400" b="0"/>
            </a:lvl7pPr>
            <a:lvl8pPr lvl="7">
              <a:spcBef>
                <a:spcPts val="0"/>
              </a:spcBef>
              <a:buSzPct val="100000"/>
              <a:defRPr sz="2400" b="0"/>
            </a:lvl8pPr>
            <a:lvl9pPr lvl="8">
              <a:spcBef>
                <a:spcPts val="0"/>
              </a:spcBef>
              <a:buSzPct val="100000"/>
              <a:defRPr sz="2400" b="0"/>
            </a:lvl9pPr>
          </a:lstStyle>
          <a:p>
            <a:endParaRPr/>
          </a:p>
        </p:txBody>
      </p:sp>
      <p:sp>
        <p:nvSpPr>
          <p:cNvPr id="48" name="Shape 48"/>
          <p:cNvSpPr txBox="1">
            <a:spLocks noGrp="1"/>
          </p:cNvSpPr>
          <p:nvPr>
            <p:ph type="body" idx="1"/>
          </p:nvPr>
        </p:nvSpPr>
        <p:spPr>
          <a:xfrm>
            <a:off x="1101375" y="1311550"/>
            <a:ext cx="3681900" cy="35379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9" name="Shape 49"/>
          <p:cNvSpPr txBox="1">
            <a:spLocks noGrp="1"/>
          </p:cNvSpPr>
          <p:nvPr>
            <p:ph type="body" idx="2"/>
          </p:nvPr>
        </p:nvSpPr>
        <p:spPr>
          <a:xfrm>
            <a:off x="5004949" y="1311550"/>
            <a:ext cx="3681900" cy="35379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50" name="Shape 5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inverted">
    <p:bg>
      <p:bgPr>
        <a:solidFill>
          <a:srgbClr val="222222"/>
        </a:solidFill>
        <a:effectLst/>
      </p:bgPr>
    </p:bg>
    <p:spTree>
      <p:nvGrpSpPr>
        <p:cNvPr id="1" name="Shape 95"/>
        <p:cNvGrpSpPr/>
        <p:nvPr/>
      </p:nvGrpSpPr>
      <p:grpSpPr>
        <a:xfrm>
          <a:off x="0" y="0"/>
          <a:ext cx="0" cy="0"/>
          <a:chOff x="0" y="0"/>
          <a:chExt cx="0" cy="0"/>
        </a:xfrm>
      </p:grpSpPr>
      <p:sp>
        <p:nvSpPr>
          <p:cNvPr id="96" name="Shape 96"/>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333333"/>
          </a:solidFill>
          <a:ln>
            <a:noFill/>
          </a:ln>
        </p:spPr>
      </p:sp>
      <p:sp>
        <p:nvSpPr>
          <p:cNvPr id="97" name="Shape 97"/>
          <p:cNvSpPr/>
          <p:nvPr/>
        </p:nvSpPr>
        <p:spPr>
          <a:xfrm flipH="1">
            <a:off x="-903537" y="-17561"/>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flipH="1">
            <a:off x="472133" y="-9525"/>
            <a:ext cx="518400" cy="749100"/>
          </a:xfrm>
          <a:prstGeom prst="parallelogram">
            <a:avLst>
              <a:gd name="adj" fmla="val 7500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100" name="Shape 10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4900" y="276075"/>
            <a:ext cx="6724500" cy="749100"/>
          </a:xfrm>
          <a:prstGeom prst="rect">
            <a:avLst/>
          </a:prstGeom>
          <a:noFill/>
          <a:ln>
            <a:noFill/>
          </a:ln>
        </p:spPr>
        <p:txBody>
          <a:bodyPr lIns="91425" tIns="91425" rIns="91425" bIns="91425" anchor="ctr" anchorCtr="0"/>
          <a:lstStyle>
            <a:lvl1pPr lvl="0">
              <a:spcBef>
                <a:spcPts val="0"/>
              </a:spcBef>
              <a:buClr>
                <a:srgbClr val="FFFFFF"/>
              </a:buClr>
              <a:buSzPct val="100000"/>
              <a:buFont typeface="Dosis"/>
              <a:buNone/>
              <a:defRPr sz="2400">
                <a:solidFill>
                  <a:srgbClr val="FFFFFF"/>
                </a:solidFill>
                <a:latin typeface="Dosis"/>
                <a:ea typeface="Dosis"/>
                <a:cs typeface="Dosis"/>
                <a:sym typeface="Dosis"/>
              </a:defRPr>
            </a:lvl1pPr>
            <a:lvl2pPr lvl="1">
              <a:spcBef>
                <a:spcPts val="0"/>
              </a:spcBef>
              <a:buClr>
                <a:srgbClr val="FFFFFF"/>
              </a:buClr>
              <a:buSzPct val="100000"/>
              <a:buFont typeface="Dosis"/>
              <a:buNone/>
              <a:defRPr sz="2400">
                <a:solidFill>
                  <a:srgbClr val="FFFFFF"/>
                </a:solidFill>
                <a:latin typeface="Dosis"/>
                <a:ea typeface="Dosis"/>
                <a:cs typeface="Dosis"/>
                <a:sym typeface="Dosis"/>
              </a:defRPr>
            </a:lvl2pPr>
            <a:lvl3pPr lvl="2">
              <a:spcBef>
                <a:spcPts val="0"/>
              </a:spcBef>
              <a:buClr>
                <a:srgbClr val="FFFFFF"/>
              </a:buClr>
              <a:buSzPct val="100000"/>
              <a:buFont typeface="Dosis"/>
              <a:buNone/>
              <a:defRPr sz="2400">
                <a:solidFill>
                  <a:srgbClr val="FFFFFF"/>
                </a:solidFill>
                <a:latin typeface="Dosis"/>
                <a:ea typeface="Dosis"/>
                <a:cs typeface="Dosis"/>
                <a:sym typeface="Dosis"/>
              </a:defRPr>
            </a:lvl3pPr>
            <a:lvl4pPr lvl="3">
              <a:spcBef>
                <a:spcPts val="0"/>
              </a:spcBef>
              <a:buClr>
                <a:srgbClr val="FFFFFF"/>
              </a:buClr>
              <a:buSzPct val="100000"/>
              <a:buFont typeface="Dosis"/>
              <a:buNone/>
              <a:defRPr sz="2400">
                <a:solidFill>
                  <a:srgbClr val="FFFFFF"/>
                </a:solidFill>
                <a:latin typeface="Dosis"/>
                <a:ea typeface="Dosis"/>
                <a:cs typeface="Dosis"/>
                <a:sym typeface="Dosis"/>
              </a:defRPr>
            </a:lvl4pPr>
            <a:lvl5pPr lvl="4">
              <a:spcBef>
                <a:spcPts val="0"/>
              </a:spcBef>
              <a:buClr>
                <a:srgbClr val="FFFFFF"/>
              </a:buClr>
              <a:buSzPct val="100000"/>
              <a:buFont typeface="Dosis"/>
              <a:buNone/>
              <a:defRPr sz="2400">
                <a:solidFill>
                  <a:srgbClr val="FFFFFF"/>
                </a:solidFill>
                <a:latin typeface="Dosis"/>
                <a:ea typeface="Dosis"/>
                <a:cs typeface="Dosis"/>
                <a:sym typeface="Dosis"/>
              </a:defRPr>
            </a:lvl5pPr>
            <a:lvl6pPr lvl="5">
              <a:spcBef>
                <a:spcPts val="0"/>
              </a:spcBef>
              <a:buClr>
                <a:srgbClr val="FFFFFF"/>
              </a:buClr>
              <a:buSzPct val="100000"/>
              <a:buFont typeface="Dosis"/>
              <a:buNone/>
              <a:defRPr sz="2400">
                <a:solidFill>
                  <a:srgbClr val="FFFFFF"/>
                </a:solidFill>
                <a:latin typeface="Dosis"/>
                <a:ea typeface="Dosis"/>
                <a:cs typeface="Dosis"/>
                <a:sym typeface="Dosis"/>
              </a:defRPr>
            </a:lvl6pPr>
            <a:lvl7pPr lvl="6">
              <a:spcBef>
                <a:spcPts val="0"/>
              </a:spcBef>
              <a:buClr>
                <a:srgbClr val="FFFFFF"/>
              </a:buClr>
              <a:buSzPct val="100000"/>
              <a:buFont typeface="Dosis"/>
              <a:buNone/>
              <a:defRPr sz="2400">
                <a:solidFill>
                  <a:srgbClr val="FFFFFF"/>
                </a:solidFill>
                <a:latin typeface="Dosis"/>
                <a:ea typeface="Dosis"/>
                <a:cs typeface="Dosis"/>
                <a:sym typeface="Dosis"/>
              </a:defRPr>
            </a:lvl7pPr>
            <a:lvl8pPr lvl="7">
              <a:spcBef>
                <a:spcPts val="0"/>
              </a:spcBef>
              <a:buClr>
                <a:srgbClr val="FFFFFF"/>
              </a:buClr>
              <a:buSzPct val="100000"/>
              <a:buFont typeface="Dosis"/>
              <a:buNone/>
              <a:defRPr sz="2400">
                <a:solidFill>
                  <a:srgbClr val="FFFFFF"/>
                </a:solidFill>
                <a:latin typeface="Dosis"/>
                <a:ea typeface="Dosis"/>
                <a:cs typeface="Dosis"/>
                <a:sym typeface="Dosis"/>
              </a:defRPr>
            </a:lvl8pPr>
            <a:lvl9pPr lvl="8">
              <a:spcBef>
                <a:spcPts val="0"/>
              </a:spcBef>
              <a:buClr>
                <a:srgbClr val="FFFFFF"/>
              </a:buClr>
              <a:buSzPct val="100000"/>
              <a:buFont typeface="Dosis"/>
              <a:buNone/>
              <a:defRPr sz="2400">
                <a:solidFill>
                  <a:srgbClr val="FFFFFF"/>
                </a:solidFill>
                <a:latin typeface="Dosis"/>
                <a:ea typeface="Dosis"/>
                <a:cs typeface="Dosis"/>
                <a:sym typeface="Dosis"/>
              </a:defRPr>
            </a:lvl9pPr>
          </a:lstStyle>
          <a:p>
            <a:endParaRPr/>
          </a:p>
        </p:txBody>
      </p:sp>
      <p:sp>
        <p:nvSpPr>
          <p:cNvPr id="7" name="Shape 7"/>
          <p:cNvSpPr txBox="1">
            <a:spLocks noGrp="1"/>
          </p:cNvSpPr>
          <p:nvPr>
            <p:ph type="body" idx="1"/>
          </p:nvPr>
        </p:nvSpPr>
        <p:spPr>
          <a:xfrm>
            <a:off x="1104900" y="1200150"/>
            <a:ext cx="7581900" cy="3725700"/>
          </a:xfrm>
          <a:prstGeom prst="rect">
            <a:avLst/>
          </a:prstGeom>
          <a:noFill/>
          <a:ln>
            <a:noFill/>
          </a:ln>
        </p:spPr>
        <p:txBody>
          <a:bodyPr lIns="91425" tIns="91425" rIns="91425" bIns="91425" anchor="t" anchorCtr="0"/>
          <a:lstStyle>
            <a:lvl1pPr lvl="0">
              <a:spcBef>
                <a:spcPts val="600"/>
              </a:spcBef>
              <a:buClr>
                <a:srgbClr val="FF8700"/>
              </a:buClr>
              <a:buSzPct val="100000"/>
              <a:buFont typeface="Roboto"/>
              <a:buChar char="▸"/>
              <a:defRPr sz="3000">
                <a:solidFill>
                  <a:srgbClr val="222222"/>
                </a:solidFill>
                <a:latin typeface="Roboto"/>
                <a:ea typeface="Roboto"/>
                <a:cs typeface="Roboto"/>
                <a:sym typeface="Roboto"/>
              </a:defRPr>
            </a:lvl1pPr>
            <a:lvl2pPr lvl="1">
              <a:spcBef>
                <a:spcPts val="480"/>
              </a:spcBef>
              <a:buClr>
                <a:srgbClr val="FF8700"/>
              </a:buClr>
              <a:buSzPct val="100000"/>
              <a:buFont typeface="Roboto"/>
              <a:buChar char="▹"/>
              <a:defRPr sz="2400">
                <a:solidFill>
                  <a:srgbClr val="222222"/>
                </a:solidFill>
                <a:latin typeface="Roboto"/>
                <a:ea typeface="Roboto"/>
                <a:cs typeface="Roboto"/>
                <a:sym typeface="Roboto"/>
              </a:defRPr>
            </a:lvl2pPr>
            <a:lvl3pPr lvl="2">
              <a:spcBef>
                <a:spcPts val="480"/>
              </a:spcBef>
              <a:buClr>
                <a:srgbClr val="FF8700"/>
              </a:buClr>
              <a:buSzPct val="100000"/>
              <a:buFont typeface="Roboto"/>
              <a:buChar char="▹"/>
              <a:defRPr sz="2400">
                <a:solidFill>
                  <a:srgbClr val="222222"/>
                </a:solidFill>
                <a:latin typeface="Roboto"/>
                <a:ea typeface="Roboto"/>
                <a:cs typeface="Roboto"/>
                <a:sym typeface="Roboto"/>
              </a:defRPr>
            </a:lvl3pPr>
            <a:lvl4pPr lvl="3">
              <a:spcBef>
                <a:spcPts val="360"/>
              </a:spcBef>
              <a:buClr>
                <a:srgbClr val="FF8700"/>
              </a:buClr>
              <a:buSzPct val="100000"/>
              <a:buFont typeface="Roboto"/>
              <a:buChar char="▹"/>
              <a:defRPr sz="1800">
                <a:solidFill>
                  <a:srgbClr val="222222"/>
                </a:solidFill>
                <a:latin typeface="Roboto"/>
                <a:ea typeface="Roboto"/>
                <a:cs typeface="Roboto"/>
                <a:sym typeface="Roboto"/>
              </a:defRPr>
            </a:lvl4pPr>
            <a:lvl5pPr lvl="4">
              <a:spcBef>
                <a:spcPts val="360"/>
              </a:spcBef>
              <a:buClr>
                <a:srgbClr val="FF8700"/>
              </a:buClr>
              <a:buSzPct val="100000"/>
              <a:buFont typeface="Roboto"/>
              <a:buChar char="▹"/>
              <a:defRPr sz="1800">
                <a:solidFill>
                  <a:srgbClr val="222222"/>
                </a:solidFill>
                <a:latin typeface="Roboto"/>
                <a:ea typeface="Roboto"/>
                <a:cs typeface="Roboto"/>
                <a:sym typeface="Roboto"/>
              </a:defRPr>
            </a:lvl5pPr>
            <a:lvl6pPr lvl="5">
              <a:spcBef>
                <a:spcPts val="360"/>
              </a:spcBef>
              <a:buClr>
                <a:srgbClr val="FF8700"/>
              </a:buClr>
              <a:buSzPct val="100000"/>
              <a:buFont typeface="Roboto"/>
              <a:buChar char="▹"/>
              <a:defRPr sz="1800">
                <a:solidFill>
                  <a:srgbClr val="222222"/>
                </a:solidFill>
                <a:latin typeface="Roboto"/>
                <a:ea typeface="Roboto"/>
                <a:cs typeface="Roboto"/>
                <a:sym typeface="Roboto"/>
              </a:defRPr>
            </a:lvl6pPr>
            <a:lvl7pPr lvl="6">
              <a:spcBef>
                <a:spcPts val="360"/>
              </a:spcBef>
              <a:buClr>
                <a:srgbClr val="FF8700"/>
              </a:buClr>
              <a:buSzPct val="100000"/>
              <a:buFont typeface="Roboto"/>
              <a:buChar char="▹"/>
              <a:defRPr sz="1800">
                <a:solidFill>
                  <a:srgbClr val="222222"/>
                </a:solidFill>
                <a:latin typeface="Roboto"/>
                <a:ea typeface="Roboto"/>
                <a:cs typeface="Roboto"/>
                <a:sym typeface="Roboto"/>
              </a:defRPr>
            </a:lvl7pPr>
            <a:lvl8pPr lvl="7">
              <a:spcBef>
                <a:spcPts val="360"/>
              </a:spcBef>
              <a:buClr>
                <a:srgbClr val="FF8700"/>
              </a:buClr>
              <a:buSzPct val="100000"/>
              <a:buFont typeface="Roboto"/>
              <a:buChar char="▹"/>
              <a:defRPr sz="1800">
                <a:solidFill>
                  <a:srgbClr val="222222"/>
                </a:solidFill>
                <a:latin typeface="Roboto"/>
                <a:ea typeface="Roboto"/>
                <a:cs typeface="Roboto"/>
                <a:sym typeface="Roboto"/>
              </a:defRPr>
            </a:lvl8pPr>
            <a:lvl9pPr lvl="8">
              <a:spcBef>
                <a:spcPts val="360"/>
              </a:spcBef>
              <a:buClr>
                <a:srgbClr val="FF8700"/>
              </a:buClr>
              <a:buSzPct val="100000"/>
              <a:buFont typeface="Roboto"/>
              <a:buChar char="▹"/>
              <a:defRPr sz="1800">
                <a:solidFill>
                  <a:srgbClr val="22222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lvl="0" algn="ctr">
              <a:spcBef>
                <a:spcPts val="0"/>
              </a:spcBef>
              <a:buNone/>
            </a:pPr>
            <a:fld id="{00000000-1234-1234-1234-123412341234}" type="slidenum">
              <a:rPr lang="en" sz="1300" b="1">
                <a:solidFill>
                  <a:srgbClr val="FFFFFF"/>
                </a:solidFill>
                <a:latin typeface="Roboto"/>
                <a:ea typeface="Roboto"/>
                <a:cs typeface="Roboto"/>
                <a:sym typeface="Roboto"/>
              </a:rPr>
              <a:t>‹#›</a:t>
            </a:fld>
            <a:endParaRPr lang="en" sz="1300" b="1">
              <a:solidFill>
                <a:srgbClr val="FFFFFF"/>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1028475" y="0"/>
            <a:ext cx="5238600" cy="4020000"/>
          </a:xfrm>
          <a:prstGeom prst="rect">
            <a:avLst/>
          </a:prstGeom>
        </p:spPr>
        <p:txBody>
          <a:bodyPr lIns="91425" tIns="91425" rIns="91425" bIns="91425" anchor="b" anchorCtr="0">
            <a:noAutofit/>
          </a:bodyPr>
          <a:lstStyle/>
          <a:p>
            <a:pPr lvl="0">
              <a:spcBef>
                <a:spcPts val="0"/>
              </a:spcBef>
              <a:buNone/>
            </a:pPr>
            <a:r>
              <a:rPr lang="sr-Latn-RS" sz="4000" dirty="0" smtClean="0"/>
              <a:t>UPAVLJAČKI ALGORITMI U REALNOM VREMENU</a:t>
            </a:r>
            <a:br>
              <a:rPr lang="sr-Latn-RS" sz="4000" dirty="0" smtClean="0"/>
            </a:br>
            <a:r>
              <a:rPr lang="sr-Latn-RS" sz="2800" dirty="0"/>
              <a:t>O</a:t>
            </a:r>
            <a:r>
              <a:rPr lang="sr-Latn-RS" sz="2800" dirty="0" smtClean="0"/>
              <a:t>snovi sistema koji rade u realnom vremenu</a:t>
            </a:r>
            <a:endParaRPr lang="en" sz="2800" dirty="0"/>
          </a:p>
        </p:txBody>
      </p:sp>
      <p:pic>
        <p:nvPicPr>
          <p:cNvPr id="4" name="Picture 2" descr="D:\ZA FAKS Danka\GRID_logo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835" y="323217"/>
            <a:ext cx="1166177" cy="1273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4029" y="4469591"/>
            <a:ext cx="2869893" cy="589179"/>
          </a:xfrm>
          <a:prstGeom prst="rect">
            <a:avLst/>
          </a:prstGeom>
        </p:spPr>
      </p:pic>
      <p:sp>
        <p:nvSpPr>
          <p:cNvPr id="6" name="TextBox 5"/>
          <p:cNvSpPr txBox="1"/>
          <p:nvPr/>
        </p:nvSpPr>
        <p:spPr>
          <a:xfrm>
            <a:off x="3714201" y="4428342"/>
            <a:ext cx="5355771"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en-US" sz="1100" dirty="0" smtClean="0">
                <a:solidFill>
                  <a:schemeClr val="bg1"/>
                </a:solidFill>
              </a:rPr>
              <a:t>The </a:t>
            </a:r>
            <a:r>
              <a:rPr lang="en-US" sz="1100" dirty="0">
                <a:solidFill>
                  <a:schemeClr val="bg1"/>
                </a:solidFill>
              </a:rPr>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Ugrađeni sistem – primer voza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235" y="1038478"/>
            <a:ext cx="5670114" cy="3784801"/>
          </a:xfrm>
          <a:prstGeom prst="rect">
            <a:avLst/>
          </a:prstGeom>
        </p:spPr>
      </p:pic>
    </p:spTree>
    <p:extLst>
      <p:ext uri="{BB962C8B-B14F-4D97-AF65-F5344CB8AC3E}">
        <p14:creationId xmlns:p14="http://schemas.microsoft.com/office/powerpoint/2010/main" val="3696374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Objašnjenje pojma – </a:t>
            </a:r>
            <a:r>
              <a:rPr lang="en-US" dirty="0" err="1" smtClean="0"/>
              <a:t>integrisani</a:t>
            </a:r>
            <a:r>
              <a:rPr lang="en-US" dirty="0" smtClean="0"/>
              <a:t> </a:t>
            </a:r>
            <a:r>
              <a:rPr lang="sr-Latn-RS" dirty="0" smtClean="0"/>
              <a:t>sistem</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498791"/>
            <a:ext cx="6046728" cy="3108543"/>
          </a:xfrm>
          <a:prstGeom prst="rect">
            <a:avLst/>
          </a:prstGeom>
        </p:spPr>
        <p:txBody>
          <a:bodyPr wrap="square">
            <a:spAutoFit/>
          </a:bodyPr>
          <a:lstStyle/>
          <a:p>
            <a:pPr marL="285750" indent="-285750" algn="just">
              <a:buFont typeface="Arial" panose="020B0604020202020204" pitchFamily="34" charset="0"/>
              <a:buChar char="•"/>
            </a:pPr>
            <a:r>
              <a:rPr lang="sr-Latn-RS" dirty="0" smtClean="0"/>
              <a:t>In</a:t>
            </a:r>
            <a:r>
              <a:rPr lang="en-US" dirty="0" smtClean="0"/>
              <a:t>t</a:t>
            </a:r>
            <a:r>
              <a:rPr lang="sr-Latn-RS" dirty="0" smtClean="0"/>
              <a:t>egrisani sistem je namenski računarski sistem koji je namenjen jednoj ili više funkcija.</a:t>
            </a:r>
            <a:endParaRPr lang="en-US" dirty="0" smtClean="0"/>
          </a:p>
          <a:p>
            <a:pPr algn="just"/>
            <a:endParaRPr lang="en-US" dirty="0"/>
          </a:p>
          <a:p>
            <a:pPr marL="285750" indent="-285750" algn="just">
              <a:buFont typeface="Arial" panose="020B0604020202020204" pitchFamily="34" charset="0"/>
              <a:buChar char="•"/>
            </a:pPr>
            <a:r>
              <a:rPr lang="en-US" dirty="0" err="1" smtClean="0"/>
              <a:t>Sistem</a:t>
            </a:r>
            <a:r>
              <a:rPr lang="en-US" dirty="0" smtClean="0"/>
              <a:t> je </a:t>
            </a:r>
            <a:r>
              <a:rPr lang="en-US" dirty="0" err="1" smtClean="0"/>
              <a:t>integrisan</a:t>
            </a:r>
            <a:r>
              <a:rPr lang="en-US" dirty="0" smtClean="0"/>
              <a:t> </a:t>
            </a:r>
            <a:r>
              <a:rPr lang="sr-Latn-RS" dirty="0" smtClean="0"/>
              <a:t>kao deo</a:t>
            </a:r>
            <a:r>
              <a:rPr lang="en-US" dirty="0" smtClean="0"/>
              <a:t> </a:t>
            </a:r>
            <a:r>
              <a:rPr lang="sr-Latn-RS" dirty="0" smtClean="0"/>
              <a:t>komplentnog sistema uređaja koji uključuje hardver, kao što su npr. </a:t>
            </a:r>
            <a:r>
              <a:rPr lang="en-US" dirty="0" smtClean="0"/>
              <a:t>e</a:t>
            </a:r>
            <a:r>
              <a:rPr lang="sr-Latn-RS" dirty="0" smtClean="0"/>
              <a:t>lektronske i mehaničke komponente.</a:t>
            </a:r>
          </a:p>
          <a:p>
            <a:pPr algn="just"/>
            <a:endParaRPr lang="sr-Latn-RS" dirty="0"/>
          </a:p>
          <a:p>
            <a:pPr marL="285750" indent="-285750" algn="just">
              <a:buFont typeface="Arial" panose="020B0604020202020204" pitchFamily="34" charset="0"/>
              <a:buChar char="•"/>
            </a:pPr>
            <a:r>
              <a:rPr lang="sr-Latn-RS" dirty="0" smtClean="0"/>
              <a:t>Razlikuju se od sistema (računara) opšte namene koji su projektovani da izvršavaju šir</a:t>
            </a:r>
            <a:r>
              <a:rPr lang="en-US" dirty="0" smtClean="0"/>
              <a:t>o</a:t>
            </a:r>
            <a:r>
              <a:rPr lang="sr-Latn-RS" dirty="0" smtClean="0"/>
              <a:t>k opseg zadataka.</a:t>
            </a:r>
            <a:endParaRPr lang="en-US" dirty="0" smtClean="0"/>
          </a:p>
          <a:p>
            <a:pPr algn="just"/>
            <a:endParaRPr lang="en-US" dirty="0"/>
          </a:p>
          <a:p>
            <a:pPr marL="285750" indent="-285750" algn="just">
              <a:buFont typeface="Arial" panose="020B0604020202020204" pitchFamily="34" charset="0"/>
              <a:buChar char="•"/>
            </a:pPr>
            <a:r>
              <a:rPr lang="sr-Latn-RS" dirty="0" smtClean="0"/>
              <a:t>Iz razloga što su namenjeni specifčnim zadacima za njih važi da se njihova veličina, cena, potrošnja električne energije, pouzdanost i performanse mogu projektovati prema zahtevima tih specifičnih zadataka.</a:t>
            </a:r>
          </a:p>
        </p:txBody>
      </p:sp>
    </p:spTree>
    <p:extLst>
      <p:ext uri="{BB962C8B-B14F-4D97-AF65-F5344CB8AC3E}">
        <p14:creationId xmlns:p14="http://schemas.microsoft.com/office/powerpoint/2010/main" val="4061566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Objašnjenje pojma – </a:t>
            </a:r>
            <a:r>
              <a:rPr lang="en-US" dirty="0" err="1" smtClean="0"/>
              <a:t>integrisani</a:t>
            </a:r>
            <a:r>
              <a:rPr lang="en-US" dirty="0" smtClean="0"/>
              <a:t> </a:t>
            </a:r>
            <a:r>
              <a:rPr lang="sr-Latn-RS" dirty="0" smtClean="0"/>
              <a:t>sistem</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148157"/>
            <a:ext cx="6046728" cy="3970318"/>
          </a:xfrm>
          <a:prstGeom prst="rect">
            <a:avLst/>
          </a:prstGeom>
        </p:spPr>
        <p:txBody>
          <a:bodyPr wrap="square">
            <a:spAutoFit/>
          </a:bodyPr>
          <a:lstStyle/>
          <a:p>
            <a:pPr marL="285750" indent="-285750" algn="just">
              <a:buFont typeface="Arial" panose="020B0604020202020204" pitchFamily="34" charset="0"/>
              <a:buChar char="•"/>
            </a:pPr>
            <a:r>
              <a:rPr lang="en-US" dirty="0" err="1" smtClean="0"/>
              <a:t>Integrisani</a:t>
            </a:r>
            <a:r>
              <a:rPr lang="en-US" dirty="0" smtClean="0"/>
              <a:t> </a:t>
            </a:r>
            <a:r>
              <a:rPr lang="en-US" dirty="0" err="1" smtClean="0"/>
              <a:t>sistemi</a:t>
            </a:r>
            <a:r>
              <a:rPr lang="en-US" dirty="0" smtClean="0"/>
              <a:t> se obi</a:t>
            </a:r>
            <a:r>
              <a:rPr lang="sr-Latn-RS" dirty="0" smtClean="0"/>
              <a:t>čnio proizvode u širokom spektru i dele funkcionalnosti duž različitih okruženja i aplikacija.</a:t>
            </a:r>
            <a:endParaRPr lang="en-US" dirty="0" smtClean="0"/>
          </a:p>
          <a:p>
            <a:pPr algn="just"/>
            <a:endParaRPr lang="en-US" dirty="0"/>
          </a:p>
          <a:p>
            <a:pPr marL="285750" indent="-285750" algn="just">
              <a:buFont typeface="Arial" panose="020B0604020202020204" pitchFamily="34" charset="0"/>
              <a:buChar char="•"/>
            </a:pPr>
            <a:r>
              <a:rPr lang="sr-Latn-RS" dirty="0" smtClean="0"/>
              <a:t>Oni sadrže jedno ili više procesorskih jezgara u vidu mikrokontorlera ili DSP-a (digital signal processor), FPGA (</a:t>
            </a:r>
            <a:r>
              <a:rPr lang="en-US" dirty="0"/>
              <a:t>field-programmable gate </a:t>
            </a:r>
            <a:r>
              <a:rPr lang="en-US" dirty="0" smtClean="0"/>
              <a:t>arrays</a:t>
            </a:r>
            <a:r>
              <a:rPr lang="sr-Latn-RS" dirty="0" smtClean="0"/>
              <a:t>), ASIC-a (</a:t>
            </a:r>
            <a:r>
              <a:rPr lang="en-US" dirty="0"/>
              <a:t>application-specific integrated </a:t>
            </a:r>
            <a:r>
              <a:rPr lang="en-US" dirty="0" smtClean="0"/>
              <a:t>circuits</a:t>
            </a:r>
            <a:r>
              <a:rPr lang="sr-Latn-RS" dirty="0" smtClean="0"/>
              <a:t>).</a:t>
            </a:r>
          </a:p>
          <a:p>
            <a:pPr algn="just"/>
            <a:endParaRPr lang="sr-Latn-RS" dirty="0" smtClean="0"/>
          </a:p>
          <a:p>
            <a:pPr marL="285750" indent="-285750" algn="just">
              <a:buFont typeface="Arial" panose="020B0604020202020204" pitchFamily="34" charset="0"/>
              <a:buChar char="•"/>
            </a:pPr>
            <a:r>
              <a:rPr lang="sr-Latn-RS" dirty="0" smtClean="0">
                <a:latin typeface="TimesTen-Roman"/>
              </a:rPr>
              <a:t>Ove procesorske komponente su integrisane sa drugim komponentama koje služe da rukuju električnim i/ili mehaničkim interfejsima.</a:t>
            </a:r>
            <a:endParaRPr lang="sr-Latn-RS" dirty="0">
              <a:latin typeface="TimesTen-Roman"/>
            </a:endParaRPr>
          </a:p>
          <a:p>
            <a:pPr algn="just"/>
            <a:endParaRPr lang="sr-Latn-RS" dirty="0" smtClean="0"/>
          </a:p>
          <a:p>
            <a:pPr marL="285750" indent="-285750" algn="just">
              <a:buFont typeface="Arial" panose="020B0604020202020204" pitchFamily="34" charset="0"/>
              <a:buChar char="•"/>
            </a:pPr>
            <a:r>
              <a:rPr lang="sr-Latn-RS" dirty="0" smtClean="0"/>
              <a:t>Osnovna prednost integrisanih sistema je da su oni projektovani da obavljaju specifične funkcije koje obično zahtevaju veoma jake procesore opšte namene. </a:t>
            </a:r>
          </a:p>
          <a:p>
            <a:pPr algn="just"/>
            <a:endParaRPr lang="sr-Latn-RS" dirty="0" smtClean="0"/>
          </a:p>
          <a:p>
            <a:pPr marL="285750" indent="-285750" algn="just">
              <a:buFont typeface="Arial" panose="020B0604020202020204" pitchFamily="34" charset="0"/>
              <a:buChar char="•"/>
            </a:pPr>
            <a:r>
              <a:rPr lang="sr-Latn-RS" dirty="0" smtClean="0"/>
              <a:t>Komercijalni integrisani uređaji su MP3 plejeri, digitalni satovi, ruteri, </a:t>
            </a:r>
            <a:r>
              <a:rPr lang="sr-Latn-RS" i="1" dirty="0" smtClean="0"/>
              <a:t>switch-evi</a:t>
            </a:r>
            <a:r>
              <a:rPr lang="sr-Latn-RS" dirty="0" smtClean="0"/>
              <a:t>.</a:t>
            </a:r>
            <a:endParaRPr lang="en-US" dirty="0"/>
          </a:p>
          <a:p>
            <a:pPr algn="just"/>
            <a:endParaRPr lang="sr-Latn-RS" dirty="0">
              <a:latin typeface="TimesTen-Roman"/>
            </a:endParaRPr>
          </a:p>
        </p:txBody>
      </p:sp>
    </p:spTree>
    <p:extLst>
      <p:ext uri="{BB962C8B-B14F-4D97-AF65-F5344CB8AC3E}">
        <p14:creationId xmlns:p14="http://schemas.microsoft.com/office/powerpoint/2010/main" val="3463373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a:t>I</a:t>
            </a:r>
            <a:r>
              <a:rPr lang="en-US" dirty="0" err="1" smtClean="0"/>
              <a:t>ntegrisani</a:t>
            </a:r>
            <a:r>
              <a:rPr lang="en-US" dirty="0" smtClean="0"/>
              <a:t> </a:t>
            </a:r>
            <a:r>
              <a:rPr lang="sr-Latn-RS" dirty="0" smtClean="0"/>
              <a:t>sistem – avion</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827" y="1155047"/>
            <a:ext cx="3873344" cy="3693189"/>
          </a:xfrm>
          <a:prstGeom prst="rect">
            <a:avLst/>
          </a:prstGeom>
        </p:spPr>
      </p:pic>
    </p:spTree>
    <p:extLst>
      <p:ext uri="{BB962C8B-B14F-4D97-AF65-F5344CB8AC3E}">
        <p14:creationId xmlns:p14="http://schemas.microsoft.com/office/powerpoint/2010/main" val="68714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a:t>I</a:t>
            </a:r>
            <a:r>
              <a:rPr lang="en-US" dirty="0" err="1" smtClean="0"/>
              <a:t>ntegrisani</a:t>
            </a:r>
            <a:r>
              <a:rPr lang="en-US" dirty="0" smtClean="0"/>
              <a:t> </a:t>
            </a:r>
            <a:r>
              <a:rPr lang="sr-Latn-RS" dirty="0" smtClean="0"/>
              <a:t>sistem – nuklearni reaktor</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491" y="1342845"/>
            <a:ext cx="5953125" cy="3076575"/>
          </a:xfrm>
          <a:prstGeom prst="rect">
            <a:avLst/>
          </a:prstGeom>
        </p:spPr>
      </p:pic>
    </p:spTree>
    <p:extLst>
      <p:ext uri="{BB962C8B-B14F-4D97-AF65-F5344CB8AC3E}">
        <p14:creationId xmlns:p14="http://schemas.microsoft.com/office/powerpoint/2010/main" val="2798587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a:t>I</a:t>
            </a:r>
            <a:r>
              <a:rPr lang="en-US" dirty="0" err="1" smtClean="0"/>
              <a:t>ntegrisani</a:t>
            </a:r>
            <a:r>
              <a:rPr lang="en-US" dirty="0" smtClean="0"/>
              <a:t> </a:t>
            </a:r>
            <a:r>
              <a:rPr lang="sr-Latn-RS" dirty="0" smtClean="0"/>
              <a:t>sistem </a:t>
            </a:r>
            <a:r>
              <a:rPr lang="sr-Latn-RS" smtClean="0"/>
              <a:t>– sistem za rezervaciju</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3194" y="1225742"/>
            <a:ext cx="4667788" cy="3456261"/>
          </a:xfrm>
          <a:prstGeom prst="rect">
            <a:avLst/>
          </a:prstGeom>
        </p:spPr>
      </p:pic>
    </p:spTree>
    <p:extLst>
      <p:ext uri="{BB962C8B-B14F-4D97-AF65-F5344CB8AC3E}">
        <p14:creationId xmlns:p14="http://schemas.microsoft.com/office/powerpoint/2010/main" val="2764290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RT sistemi – podela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1386" y="1485041"/>
            <a:ext cx="5756614" cy="2462213"/>
          </a:xfrm>
          <a:prstGeom prst="rect">
            <a:avLst/>
          </a:prstGeom>
        </p:spPr>
        <p:txBody>
          <a:bodyPr wrap="square">
            <a:spAutoFit/>
          </a:bodyPr>
          <a:lstStyle/>
          <a:p>
            <a:pPr algn="just"/>
            <a:r>
              <a:rPr lang="en-US" b="1" dirty="0" smtClean="0">
                <a:latin typeface="TimesTen-Roman"/>
              </a:rPr>
              <a:t>Soft RT s</a:t>
            </a:r>
            <a:r>
              <a:rPr lang="sr-Latn-RS" b="1" dirty="0" smtClean="0">
                <a:latin typeface="TimesTen-Roman"/>
              </a:rPr>
              <a:t>i</a:t>
            </a:r>
            <a:r>
              <a:rPr lang="en-US" b="1" dirty="0" smtClean="0">
                <a:latin typeface="TimesTen-Roman"/>
              </a:rPr>
              <a:t>stem </a:t>
            </a:r>
            <a:r>
              <a:rPr lang="en-US" dirty="0" smtClean="0">
                <a:latin typeface="TimesTen-Roman"/>
              </a:rPr>
              <a:t>– </a:t>
            </a:r>
            <a:r>
              <a:rPr lang="en-US" dirty="0" err="1" smtClean="0">
                <a:latin typeface="TimesTen-Roman"/>
              </a:rPr>
              <a:t>onaj</a:t>
            </a:r>
            <a:r>
              <a:rPr lang="en-US" dirty="0" smtClean="0">
                <a:latin typeface="TimesTen-Roman"/>
              </a:rPr>
              <a:t> s</a:t>
            </a:r>
            <a:r>
              <a:rPr lang="sr-Latn-RS" dirty="0" smtClean="0">
                <a:latin typeface="TimesTen-Roman"/>
              </a:rPr>
              <a:t>istem čije su performanse degradirane, ali ne i uništene usled nemogućnosti da se ispuni ograničenje koje se tiče vremena odziva.</a:t>
            </a:r>
          </a:p>
          <a:p>
            <a:pPr algn="just"/>
            <a:endParaRPr lang="en-US" dirty="0" smtClean="0">
              <a:latin typeface="TimesTen-Roman"/>
            </a:endParaRPr>
          </a:p>
          <a:p>
            <a:pPr algn="just"/>
            <a:r>
              <a:rPr lang="sr-Latn-RS" b="1" dirty="0" smtClean="0">
                <a:latin typeface="TimesTen-Roman"/>
              </a:rPr>
              <a:t>Hard RT sistem </a:t>
            </a:r>
            <a:r>
              <a:rPr lang="sr-Latn-RS" dirty="0" smtClean="0">
                <a:latin typeface="TimesTen-Roman"/>
              </a:rPr>
              <a:t>– onaj sistem kod koga je i jedno nezadovoljavanje ograničenja koje se tiče vremena odziva dovoljno da bi sistem skroz otkazao ili da bi došlo do katastrofalnih posledica.</a:t>
            </a:r>
          </a:p>
          <a:p>
            <a:pPr algn="just"/>
            <a:endParaRPr lang="sr-Latn-RS" dirty="0" smtClean="0">
              <a:latin typeface="TimesTen-Roman"/>
            </a:endParaRPr>
          </a:p>
          <a:p>
            <a:pPr algn="just"/>
            <a:r>
              <a:rPr lang="sr-Latn-RS" b="1" dirty="0" smtClean="0">
                <a:latin typeface="TimesTen-Roman"/>
              </a:rPr>
              <a:t>Firm RT sistem </a:t>
            </a:r>
            <a:r>
              <a:rPr lang="sr-Latn-RS" dirty="0" smtClean="0">
                <a:latin typeface="TimesTen-Roman"/>
              </a:rPr>
              <a:t>– onaj sistem kod koga nezadovoljavanje par ograničenja ne dovodi do totalnog otkaza, ali ukoliko se to nastavi ponovljati, može se destiti ovakav scenario.</a:t>
            </a:r>
            <a:endParaRPr lang="en-US" dirty="0">
              <a:latin typeface="TimesTen-Roman"/>
            </a:endParaRPr>
          </a:p>
        </p:txBody>
      </p:sp>
    </p:spTree>
    <p:extLst>
      <p:ext uri="{BB962C8B-B14F-4D97-AF65-F5344CB8AC3E}">
        <p14:creationId xmlns:p14="http://schemas.microsoft.com/office/powerpoint/2010/main" val="4254596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a:t>RT sistemi – </a:t>
            </a:r>
            <a:r>
              <a:rPr lang="sr-Latn-RS" dirty="0" smtClean="0"/>
              <a:t>smernice i elementi</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875" y="1313161"/>
            <a:ext cx="7561351" cy="1815882"/>
          </a:xfrm>
          <a:prstGeom prst="rect">
            <a:avLst/>
          </a:prstGeom>
        </p:spPr>
        <p:txBody>
          <a:bodyPr wrap="square">
            <a:spAutoFit/>
          </a:bodyPr>
          <a:lstStyle/>
          <a:p>
            <a:pPr algn="just"/>
            <a:r>
              <a:rPr lang="sr-Latn-RS" b="1" dirty="0" smtClean="0"/>
              <a:t>Smernica 1: </a:t>
            </a:r>
            <a:r>
              <a:rPr lang="sr-Latn-RS" dirty="0" smtClean="0"/>
              <a:t>Osnovni cilj inženjeringa kod RT sistema je pronaći način da se transformišu hard RT ograničenja u firm RT ograničenja i firm RT ograničenja u soft RT ograničenja.</a:t>
            </a:r>
          </a:p>
          <a:p>
            <a:pPr algn="just"/>
            <a:endParaRPr lang="sr-Latn-RS" dirty="0" smtClean="0"/>
          </a:p>
          <a:p>
            <a:pPr algn="just"/>
            <a:r>
              <a:rPr lang="sr-Latn-RS" b="1" dirty="0"/>
              <a:t>Smernica </a:t>
            </a:r>
            <a:r>
              <a:rPr lang="sr-Latn-RS" b="1" dirty="0" smtClean="0"/>
              <a:t>2: </a:t>
            </a:r>
            <a:r>
              <a:rPr lang="sr-Latn-RS" dirty="0" smtClean="0"/>
              <a:t>U jeftinim i robusnim RT sistemima osnovna premisa je: procesirajte sve što možete sporije i ponavljajte zadatke najređe što je potrebno.</a:t>
            </a:r>
          </a:p>
          <a:p>
            <a:endParaRPr lang="sr-Latn-RS" dirty="0" smtClean="0"/>
          </a:p>
          <a:p>
            <a:r>
              <a:rPr lang="sr-Latn-RS" b="1" dirty="0" smtClean="0"/>
              <a:t>RT tačnost </a:t>
            </a:r>
            <a:r>
              <a:rPr lang="sr-Latn-RS" dirty="0" smtClean="0"/>
              <a:t>predstavlja činjenicu da svako vreme odziva ima srednju vrednost Tsr i donju i gornju granicu Trs-Gd i Trs+Gg, takve da Gd,Gg </a:t>
            </a:r>
            <a:r>
              <a:rPr lang="en-US" dirty="0"/>
              <a:t>→ 0 + </a:t>
            </a:r>
            <a:endParaRPr lang="sr-Latn-RS" dirty="0" smtClean="0"/>
          </a:p>
        </p:txBody>
      </p:sp>
    </p:spTree>
    <p:extLst>
      <p:ext uri="{BB962C8B-B14F-4D97-AF65-F5344CB8AC3E}">
        <p14:creationId xmlns:p14="http://schemas.microsoft.com/office/powerpoint/2010/main" val="2408839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Primer vremena odziva – vrata lifta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875" y="1313161"/>
            <a:ext cx="7561351" cy="3108543"/>
          </a:xfrm>
          <a:prstGeom prst="rect">
            <a:avLst/>
          </a:prstGeom>
        </p:spPr>
        <p:txBody>
          <a:bodyPr wrap="square">
            <a:spAutoFit/>
          </a:bodyPr>
          <a:lstStyle/>
          <a:p>
            <a:endParaRPr lang="sr-Latn-RS" i="1" dirty="0" smtClean="0"/>
          </a:p>
          <a:p>
            <a:r>
              <a:rPr lang="sr-Latn-RS" i="1" dirty="0" smtClean="0"/>
              <a:t>Vreme odziva senzora</a:t>
            </a:r>
            <a:r>
              <a:rPr lang="en-US" i="1" dirty="0" smtClean="0"/>
              <a:t>: </a:t>
            </a:r>
            <a:r>
              <a:rPr lang="en-US" i="1" dirty="0"/>
              <a:t>t </a:t>
            </a:r>
            <a:r>
              <a:rPr lang="en-US" dirty="0" err="1"/>
              <a:t>S_min</a:t>
            </a:r>
            <a:r>
              <a:rPr lang="en-US" dirty="0"/>
              <a:t> = 5 </a:t>
            </a:r>
            <a:r>
              <a:rPr lang="en-US" dirty="0" err="1"/>
              <a:t>ms</a:t>
            </a:r>
            <a:r>
              <a:rPr lang="en-US" dirty="0"/>
              <a:t>, </a:t>
            </a:r>
            <a:r>
              <a:rPr lang="en-US" i="1" dirty="0"/>
              <a:t>t </a:t>
            </a:r>
            <a:r>
              <a:rPr lang="en-US" dirty="0" err="1"/>
              <a:t>S_max</a:t>
            </a:r>
            <a:r>
              <a:rPr lang="en-US" dirty="0"/>
              <a:t> = 15 </a:t>
            </a:r>
            <a:r>
              <a:rPr lang="en-US" dirty="0" err="1"/>
              <a:t>ms</a:t>
            </a:r>
            <a:r>
              <a:rPr lang="en-US" dirty="0"/>
              <a:t>, </a:t>
            </a:r>
            <a:r>
              <a:rPr lang="en-US" i="1" dirty="0"/>
              <a:t>t </a:t>
            </a:r>
            <a:r>
              <a:rPr lang="en-US" dirty="0" err="1"/>
              <a:t>S_mean</a:t>
            </a:r>
            <a:r>
              <a:rPr lang="en-US" dirty="0"/>
              <a:t> = 9 </a:t>
            </a:r>
            <a:r>
              <a:rPr lang="en-US" dirty="0" err="1"/>
              <a:t>ms</a:t>
            </a:r>
            <a:r>
              <a:rPr lang="en-US" dirty="0" err="1" smtClean="0"/>
              <a:t>.</a:t>
            </a:r>
            <a:endParaRPr lang="sr-Latn-RS" dirty="0" smtClean="0"/>
          </a:p>
          <a:p>
            <a:endParaRPr lang="en-US" dirty="0"/>
          </a:p>
          <a:p>
            <a:r>
              <a:rPr lang="sr-Latn-RS" i="1" dirty="0" smtClean="0"/>
              <a:t>Vreme odziva hardvera</a:t>
            </a:r>
            <a:r>
              <a:rPr lang="en-US" i="1" dirty="0" smtClean="0"/>
              <a:t>: </a:t>
            </a:r>
            <a:r>
              <a:rPr lang="en-US" i="1" dirty="0"/>
              <a:t>t </a:t>
            </a:r>
            <a:r>
              <a:rPr lang="en-US" dirty="0" err="1"/>
              <a:t>HW_min</a:t>
            </a:r>
            <a:r>
              <a:rPr lang="en-US" dirty="0"/>
              <a:t> = 1 </a:t>
            </a:r>
            <a:r>
              <a:rPr lang="en-US" dirty="0" err="1" smtClean="0"/>
              <a:t>μs</a:t>
            </a:r>
            <a:r>
              <a:rPr lang="en-US" dirty="0"/>
              <a:t>, </a:t>
            </a:r>
            <a:r>
              <a:rPr lang="en-US" i="1" dirty="0"/>
              <a:t>t </a:t>
            </a:r>
            <a:r>
              <a:rPr lang="en-US" dirty="0" err="1"/>
              <a:t>HW_max</a:t>
            </a:r>
            <a:r>
              <a:rPr lang="en-US" dirty="0"/>
              <a:t> = 2 </a:t>
            </a:r>
            <a:r>
              <a:rPr lang="en-US" dirty="0" err="1" smtClean="0"/>
              <a:t>μs</a:t>
            </a:r>
            <a:r>
              <a:rPr lang="en-US" dirty="0"/>
              <a:t>, </a:t>
            </a:r>
            <a:r>
              <a:rPr lang="en-US" i="1" dirty="0"/>
              <a:t>t </a:t>
            </a:r>
            <a:r>
              <a:rPr lang="en-US" dirty="0" err="1"/>
              <a:t>HW_mean</a:t>
            </a:r>
            <a:r>
              <a:rPr lang="en-US" dirty="0"/>
              <a:t> = 1.2 </a:t>
            </a:r>
            <a:r>
              <a:rPr lang="en-US" dirty="0" err="1" smtClean="0"/>
              <a:t>μs</a:t>
            </a:r>
            <a:r>
              <a:rPr lang="en-US" dirty="0" smtClean="0"/>
              <a:t>.</a:t>
            </a:r>
            <a:endParaRPr lang="sr-Latn-RS" dirty="0" smtClean="0"/>
          </a:p>
          <a:p>
            <a:endParaRPr lang="en-US" dirty="0"/>
          </a:p>
          <a:p>
            <a:r>
              <a:rPr lang="sr-Latn-RS" i="1" dirty="0" smtClean="0"/>
              <a:t>Vreme odziva sistemskog softvera</a:t>
            </a:r>
            <a:r>
              <a:rPr lang="en-US" i="1" dirty="0" smtClean="0"/>
              <a:t>: </a:t>
            </a:r>
            <a:r>
              <a:rPr lang="en-US" i="1" dirty="0"/>
              <a:t>t </a:t>
            </a:r>
            <a:r>
              <a:rPr lang="en-US" dirty="0" err="1"/>
              <a:t>SS_min</a:t>
            </a:r>
            <a:r>
              <a:rPr lang="en-US" dirty="0"/>
              <a:t> = 16 </a:t>
            </a:r>
            <a:r>
              <a:rPr lang="en-US" dirty="0" err="1" smtClean="0"/>
              <a:t>μs</a:t>
            </a:r>
            <a:r>
              <a:rPr lang="en-US" dirty="0"/>
              <a:t>, </a:t>
            </a:r>
            <a:r>
              <a:rPr lang="en-US" i="1" dirty="0"/>
              <a:t>t </a:t>
            </a:r>
            <a:r>
              <a:rPr lang="en-US" dirty="0" err="1"/>
              <a:t>SS_max</a:t>
            </a:r>
            <a:r>
              <a:rPr lang="en-US" dirty="0"/>
              <a:t> = 48 </a:t>
            </a:r>
            <a:r>
              <a:rPr lang="en-US" dirty="0" err="1" smtClean="0"/>
              <a:t>μs</a:t>
            </a:r>
            <a:r>
              <a:rPr lang="en-US" dirty="0"/>
              <a:t>, </a:t>
            </a:r>
            <a:r>
              <a:rPr lang="en-US" i="1" dirty="0"/>
              <a:t>t </a:t>
            </a:r>
            <a:r>
              <a:rPr lang="en-US" dirty="0" err="1"/>
              <a:t>SS_mean</a:t>
            </a:r>
            <a:r>
              <a:rPr lang="en-US" dirty="0"/>
              <a:t> = 37 </a:t>
            </a:r>
            <a:r>
              <a:rPr lang="en-US" dirty="0" err="1" smtClean="0"/>
              <a:t>μs</a:t>
            </a:r>
            <a:r>
              <a:rPr lang="en-US" dirty="0" smtClean="0"/>
              <a:t>.</a:t>
            </a:r>
            <a:endParaRPr lang="sr-Latn-RS" dirty="0" smtClean="0"/>
          </a:p>
          <a:p>
            <a:endParaRPr lang="en-US" dirty="0"/>
          </a:p>
          <a:p>
            <a:r>
              <a:rPr lang="sr-Latn-RS" i="1" dirty="0" smtClean="0"/>
              <a:t>Vreme odziva aplikacionog softvera</a:t>
            </a:r>
            <a:r>
              <a:rPr lang="en-US" i="1" dirty="0" smtClean="0"/>
              <a:t>: </a:t>
            </a:r>
            <a:r>
              <a:rPr lang="en-US" i="1" dirty="0"/>
              <a:t>t </a:t>
            </a:r>
            <a:r>
              <a:rPr lang="en-US" dirty="0" err="1"/>
              <a:t>AS_min</a:t>
            </a:r>
            <a:r>
              <a:rPr lang="en-US" dirty="0"/>
              <a:t> = 0.5 </a:t>
            </a:r>
            <a:r>
              <a:rPr lang="en-US" dirty="0" err="1" smtClean="0"/>
              <a:t>μs</a:t>
            </a:r>
            <a:r>
              <a:rPr lang="en-US" dirty="0"/>
              <a:t>, </a:t>
            </a:r>
            <a:r>
              <a:rPr lang="en-US" i="1" dirty="0"/>
              <a:t>t </a:t>
            </a:r>
            <a:r>
              <a:rPr lang="en-US" dirty="0" err="1"/>
              <a:t>AS_max</a:t>
            </a:r>
            <a:r>
              <a:rPr lang="en-US" dirty="0"/>
              <a:t> = 0.5 </a:t>
            </a:r>
            <a:r>
              <a:rPr lang="en-US" dirty="0" err="1" smtClean="0"/>
              <a:t>μs</a:t>
            </a:r>
            <a:r>
              <a:rPr lang="en-US" dirty="0"/>
              <a:t>,</a:t>
            </a:r>
          </a:p>
          <a:p>
            <a:r>
              <a:rPr lang="en-US" i="1" dirty="0"/>
              <a:t>t </a:t>
            </a:r>
            <a:r>
              <a:rPr lang="en-US" dirty="0" err="1"/>
              <a:t>AS_mean</a:t>
            </a:r>
            <a:r>
              <a:rPr lang="en-US" dirty="0"/>
              <a:t> = 0.5 </a:t>
            </a:r>
            <a:r>
              <a:rPr lang="en-US" dirty="0" err="1" smtClean="0"/>
              <a:t>μs</a:t>
            </a:r>
            <a:r>
              <a:rPr lang="en-US" dirty="0" smtClean="0"/>
              <a:t>.</a:t>
            </a:r>
            <a:endParaRPr lang="sr-Latn-RS" dirty="0" smtClean="0"/>
          </a:p>
          <a:p>
            <a:endParaRPr lang="en-US" dirty="0"/>
          </a:p>
          <a:p>
            <a:r>
              <a:rPr lang="sr-Latn-RS" i="1" dirty="0" smtClean="0"/>
              <a:t>Vreme odziva pogona vrata</a:t>
            </a:r>
            <a:r>
              <a:rPr lang="en-US" i="1" dirty="0" smtClean="0"/>
              <a:t>: </a:t>
            </a:r>
            <a:r>
              <a:rPr lang="en-US" i="1" dirty="0"/>
              <a:t>t </a:t>
            </a:r>
            <a:r>
              <a:rPr lang="en-US" dirty="0" err="1"/>
              <a:t>DD_min</a:t>
            </a:r>
            <a:r>
              <a:rPr lang="en-US" dirty="0"/>
              <a:t> = 300 </a:t>
            </a:r>
            <a:r>
              <a:rPr lang="en-US" dirty="0" err="1"/>
              <a:t>ms</a:t>
            </a:r>
            <a:r>
              <a:rPr lang="en-US" dirty="0"/>
              <a:t>, </a:t>
            </a:r>
            <a:r>
              <a:rPr lang="en-US" i="1" dirty="0"/>
              <a:t>t </a:t>
            </a:r>
            <a:r>
              <a:rPr lang="en-US" dirty="0" err="1"/>
              <a:t>DD_max</a:t>
            </a:r>
            <a:r>
              <a:rPr lang="en-US" dirty="0"/>
              <a:t> = 500 </a:t>
            </a:r>
            <a:r>
              <a:rPr lang="en-US" dirty="0" err="1"/>
              <a:t>ms</a:t>
            </a:r>
            <a:r>
              <a:rPr lang="en-US" dirty="0"/>
              <a:t>,</a:t>
            </a:r>
          </a:p>
          <a:p>
            <a:r>
              <a:rPr lang="en-US" i="1" dirty="0"/>
              <a:t>t </a:t>
            </a:r>
            <a:r>
              <a:rPr lang="en-US" dirty="0" err="1"/>
              <a:t>DD_mean</a:t>
            </a:r>
            <a:r>
              <a:rPr lang="en-US" dirty="0"/>
              <a:t> = 400 </a:t>
            </a:r>
            <a:r>
              <a:rPr lang="en-US" dirty="0" err="1"/>
              <a:t>ms</a:t>
            </a:r>
            <a:r>
              <a:rPr lang="en-US" dirty="0" err="1" smtClean="0"/>
              <a:t>.</a:t>
            </a:r>
            <a:endParaRPr lang="sr-Latn-RS" dirty="0" smtClean="0"/>
          </a:p>
          <a:p>
            <a:endParaRPr lang="sr-Latn-RS" dirty="0" smtClean="0"/>
          </a:p>
          <a:p>
            <a:r>
              <a:rPr lang="sr-Latn-RS" i="1" dirty="0" smtClean="0"/>
              <a:t>Ukupno vreme odziva: </a:t>
            </a:r>
            <a:r>
              <a:rPr lang="de-DE" i="1" dirty="0"/>
              <a:t>t </a:t>
            </a:r>
            <a:r>
              <a:rPr lang="de-DE" dirty="0"/>
              <a:t>min ≈ 305 ms, </a:t>
            </a:r>
            <a:r>
              <a:rPr lang="de-DE" i="1" dirty="0"/>
              <a:t>t </a:t>
            </a:r>
            <a:r>
              <a:rPr lang="de-DE" dirty="0"/>
              <a:t>max ≈ 515 ms, and </a:t>
            </a:r>
            <a:r>
              <a:rPr lang="de-DE" i="1" dirty="0"/>
              <a:t>t </a:t>
            </a:r>
            <a:r>
              <a:rPr lang="de-DE" dirty="0"/>
              <a:t>mean ≈ 409 ms.</a:t>
            </a:r>
            <a:endParaRPr lang="sr-Latn-RS" i="1" dirty="0" smtClean="0"/>
          </a:p>
        </p:txBody>
      </p:sp>
    </p:spTree>
    <p:extLst>
      <p:ext uri="{BB962C8B-B14F-4D97-AF65-F5344CB8AC3E}">
        <p14:creationId xmlns:p14="http://schemas.microsoft.com/office/powerpoint/2010/main" val="290353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Važni termini u RT sistemima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19</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875" y="1313161"/>
            <a:ext cx="7561351" cy="2893100"/>
          </a:xfrm>
          <a:prstGeom prst="rect">
            <a:avLst/>
          </a:prstGeom>
        </p:spPr>
        <p:txBody>
          <a:bodyPr wrap="square">
            <a:spAutoFit/>
          </a:bodyPr>
          <a:lstStyle/>
          <a:p>
            <a:r>
              <a:rPr lang="sr-Latn-RS" b="1" dirty="0" smtClean="0"/>
              <a:t>Definicija događaja (eventa)</a:t>
            </a:r>
          </a:p>
          <a:p>
            <a:endParaRPr lang="sr-Latn-RS" dirty="0" smtClean="0"/>
          </a:p>
          <a:p>
            <a:r>
              <a:rPr lang="sr-Latn-RS" dirty="0" smtClean="0"/>
              <a:t>Svaka pojava koja koja uzrokuje da se programski brojač promeni nesekvencijalno naziva se promena toka kontrole, odnosno događaj (event). </a:t>
            </a:r>
          </a:p>
          <a:p>
            <a:endParaRPr lang="sr-Latn-RS" dirty="0"/>
          </a:p>
          <a:p>
            <a:r>
              <a:rPr lang="sr-Latn-RS" dirty="0" smtClean="0"/>
              <a:t>U teoriji raspoređivanja (scheduling) vreme otpuštanja nekog posla je slično što i događaj.</a:t>
            </a:r>
          </a:p>
          <a:p>
            <a:endParaRPr lang="sr-Latn-RS" dirty="0"/>
          </a:p>
          <a:p>
            <a:endParaRPr lang="sr-Latn-RS" dirty="0" smtClean="0"/>
          </a:p>
          <a:p>
            <a:r>
              <a:rPr lang="sr-Latn-RS" b="1" dirty="0" smtClean="0"/>
              <a:t>Definicija vremena otpuštanja</a:t>
            </a:r>
          </a:p>
          <a:p>
            <a:endParaRPr lang="sr-Latn-RS" dirty="0"/>
          </a:p>
          <a:p>
            <a:r>
              <a:rPr lang="sr-Latn-RS" dirty="0" smtClean="0"/>
              <a:t>Vreme otpuštanja je vreme u kom je instanca raspoređenog zadatka spremna da se pokrene, i obično je povezana sa generisanjem prekida (</a:t>
            </a:r>
            <a:r>
              <a:rPr lang="en-US" dirty="0"/>
              <a:t>interrupt</a:t>
            </a:r>
            <a:r>
              <a:rPr lang="sr-Latn-RS" dirty="0" smtClean="0"/>
              <a:t>)</a:t>
            </a:r>
          </a:p>
          <a:p>
            <a:endParaRPr lang="sr-Latn-RS" dirty="0" smtClean="0"/>
          </a:p>
        </p:txBody>
      </p:sp>
    </p:spTree>
    <p:extLst>
      <p:ext uri="{BB962C8B-B14F-4D97-AF65-F5344CB8AC3E}">
        <p14:creationId xmlns:p14="http://schemas.microsoft.com/office/powerpoint/2010/main" val="823122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Sistem – definicije i osnovni pojmovi</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8769" y="1746298"/>
            <a:ext cx="7191447" cy="3016210"/>
          </a:xfrm>
          <a:prstGeom prst="rect">
            <a:avLst/>
          </a:prstGeom>
          <a:noFill/>
        </p:spPr>
        <p:txBody>
          <a:bodyPr wrap="square" rtlCol="0">
            <a:spAutoFit/>
          </a:bodyPr>
          <a:lstStyle/>
          <a:p>
            <a:r>
              <a:rPr lang="sr-Latn-RS" sz="1800" b="1" dirty="0" smtClean="0"/>
              <a:t>Sistem</a:t>
            </a:r>
          </a:p>
          <a:p>
            <a:endParaRPr lang="sr-Latn-RS" dirty="0" smtClean="0"/>
          </a:p>
          <a:p>
            <a:r>
              <a:rPr lang="sr-Latn-RS" b="1" dirty="0" smtClean="0"/>
              <a:t>Definicija</a:t>
            </a:r>
            <a:r>
              <a:rPr lang="sr-Latn-RS" dirty="0" smtClean="0"/>
              <a:t>: Sistem predstavlja preslikavanje skupa ulaza na skup izlaza</a:t>
            </a:r>
          </a:p>
          <a:p>
            <a:endParaRPr lang="sr-Latn-RS" dirty="0" smtClean="0"/>
          </a:p>
          <a:p>
            <a:r>
              <a:rPr lang="sr-Latn-RS" sz="1800" b="1" dirty="0" smtClean="0"/>
              <a:t>Osobine sistema:</a:t>
            </a:r>
          </a:p>
          <a:p>
            <a:pPr marL="285750" indent="-285750">
              <a:buFont typeface="Arial" panose="020B0604020202020204" pitchFamily="34" charset="0"/>
              <a:buChar char="•"/>
            </a:pPr>
            <a:r>
              <a:rPr lang="sr-Latn-RS" dirty="0" smtClean="0"/>
              <a:t>Sistem predstavlja skup komponenti koje su međusobno povezane na organizovan način</a:t>
            </a:r>
          </a:p>
          <a:p>
            <a:pPr marL="285750" indent="-285750">
              <a:buFont typeface="Arial" panose="020B0604020202020204" pitchFamily="34" charset="0"/>
              <a:buChar char="•"/>
            </a:pPr>
            <a:r>
              <a:rPr lang="sr-Latn-RS" dirty="0" smtClean="0"/>
              <a:t>Sistem se u osnovi menja ako se nova komponenta pridruži sistemu ili ako neka komponenta napusti sistem</a:t>
            </a:r>
          </a:p>
          <a:p>
            <a:pPr marL="285750" indent="-285750">
              <a:buFont typeface="Arial" panose="020B0604020202020204" pitchFamily="34" charset="0"/>
              <a:buChar char="•"/>
            </a:pPr>
            <a:r>
              <a:rPr lang="sr-Latn-RS" dirty="0" smtClean="0"/>
              <a:t>Sistem ima namenu</a:t>
            </a:r>
          </a:p>
          <a:p>
            <a:pPr marL="285750" indent="-285750">
              <a:buFont typeface="Arial" panose="020B0604020202020204" pitchFamily="34" charset="0"/>
              <a:buChar char="•"/>
            </a:pPr>
            <a:r>
              <a:rPr lang="sr-Latn-RS" dirty="0" smtClean="0"/>
              <a:t>Sistem ima stepen trajnosti</a:t>
            </a:r>
          </a:p>
          <a:p>
            <a:pPr marL="285750" indent="-285750">
              <a:buFont typeface="Arial" panose="020B0604020202020204" pitchFamily="34" charset="0"/>
              <a:buChar char="•"/>
            </a:pPr>
            <a:r>
              <a:rPr lang="sr-Latn-RS" dirty="0" smtClean="0"/>
              <a:t>Definisan je tako da bude od specifičnog interesa</a:t>
            </a:r>
          </a:p>
          <a:p>
            <a:endParaRPr lang="en-US" dirty="0"/>
          </a:p>
        </p:txBody>
      </p:sp>
    </p:spTree>
    <p:extLst>
      <p:ext uri="{BB962C8B-B14F-4D97-AF65-F5344CB8AC3E}">
        <p14:creationId xmlns:p14="http://schemas.microsoft.com/office/powerpoint/2010/main" val="858731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Tipovi događaja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20</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0" y="1655304"/>
            <a:ext cx="9144000" cy="1832892"/>
          </a:xfrm>
          <a:prstGeom prst="rect">
            <a:avLst/>
          </a:prstGeom>
        </p:spPr>
      </p:pic>
    </p:spTree>
    <p:extLst>
      <p:ext uri="{BB962C8B-B14F-4D97-AF65-F5344CB8AC3E}">
        <p14:creationId xmlns:p14="http://schemas.microsoft.com/office/powerpoint/2010/main" val="1032630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Važni termini u RT sistemima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3875" y="1313161"/>
            <a:ext cx="7561351" cy="2246769"/>
          </a:xfrm>
          <a:prstGeom prst="rect">
            <a:avLst/>
          </a:prstGeom>
        </p:spPr>
        <p:txBody>
          <a:bodyPr wrap="square">
            <a:spAutoFit/>
          </a:bodyPr>
          <a:lstStyle/>
          <a:p>
            <a:r>
              <a:rPr lang="sr-Latn-RS" b="1" dirty="0" smtClean="0"/>
              <a:t>Definicija determinističkog sistema</a:t>
            </a:r>
          </a:p>
          <a:p>
            <a:endParaRPr lang="sr-Latn-RS" dirty="0" smtClean="0"/>
          </a:p>
          <a:p>
            <a:r>
              <a:rPr lang="sr-Latn-RS" dirty="0" smtClean="0"/>
              <a:t>Sistem je deterministički ako je za svako moguće stanje i svaki skup ulaza moguće odrediti naredno stanje i jedinstven skup izlaza.</a:t>
            </a:r>
          </a:p>
          <a:p>
            <a:endParaRPr lang="sr-Latn-RS" dirty="0"/>
          </a:p>
          <a:p>
            <a:r>
              <a:rPr lang="sr-Latn-RS" b="1" dirty="0" smtClean="0"/>
              <a:t>Definicija faktora korišćenja CPU-a</a:t>
            </a:r>
          </a:p>
          <a:p>
            <a:endParaRPr lang="sr-Latn-RS" dirty="0"/>
          </a:p>
          <a:p>
            <a:r>
              <a:rPr lang="sr-Latn-RS" dirty="0" smtClean="0"/>
              <a:t>Korišćenje CPU-a ili faktor vreme učitavanja je relativna mera koliko se obavlja aktivnog (</a:t>
            </a:r>
            <a:r>
              <a:rPr lang="sr-Latn-RS" dirty="0"/>
              <a:t>nonidle</a:t>
            </a:r>
            <a:r>
              <a:rPr lang="sr-Latn-RS" dirty="0" smtClean="0"/>
              <a:t>) procesinga (obrade).</a:t>
            </a:r>
          </a:p>
          <a:p>
            <a:endParaRPr lang="sr-Latn-RS" dirty="0"/>
          </a:p>
        </p:txBody>
      </p:sp>
    </p:spTree>
    <p:extLst>
      <p:ext uri="{BB962C8B-B14F-4D97-AF65-F5344CB8AC3E}">
        <p14:creationId xmlns:p14="http://schemas.microsoft.com/office/powerpoint/2010/main" val="770112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22</a:t>
            </a:fld>
            <a:endParaRPr lang="en"/>
          </a:p>
        </p:txBody>
      </p:sp>
      <p:sp>
        <p:nvSpPr>
          <p:cNvPr id="306" name="Shape 306"/>
          <p:cNvSpPr txBox="1">
            <a:spLocks noGrp="1"/>
          </p:cNvSpPr>
          <p:nvPr>
            <p:ph type="ctrTitle" idx="4294967295"/>
          </p:nvPr>
        </p:nvSpPr>
        <p:spPr>
          <a:xfrm>
            <a:off x="1033300" y="1583350"/>
            <a:ext cx="6672600" cy="1159800"/>
          </a:xfrm>
          <a:prstGeom prst="rect">
            <a:avLst/>
          </a:prstGeom>
        </p:spPr>
        <p:txBody>
          <a:bodyPr lIns="91425" tIns="91425" rIns="91425" bIns="91425" anchor="ctr" anchorCtr="0">
            <a:noAutofit/>
          </a:bodyPr>
          <a:lstStyle/>
          <a:p>
            <a:pPr lvl="0" rtl="0">
              <a:spcBef>
                <a:spcPts val="0"/>
              </a:spcBef>
              <a:buNone/>
            </a:pPr>
            <a:r>
              <a:rPr lang="sr-Latn-RS" sz="6000" dirty="0" smtClean="0">
                <a:solidFill>
                  <a:srgbClr val="FF8700"/>
                </a:solidFill>
              </a:rPr>
              <a:t>HVALA NA PAŽNJI</a:t>
            </a:r>
            <a:r>
              <a:rPr lang="en" sz="6000" dirty="0" smtClean="0">
                <a:solidFill>
                  <a:srgbClr val="FF8700"/>
                </a:solidFill>
              </a:rPr>
              <a:t>!</a:t>
            </a:r>
            <a:endParaRPr lang="en" sz="6000" dirty="0">
              <a:solidFill>
                <a:srgbClr val="FF8700"/>
              </a:solidFill>
            </a:endParaRPr>
          </a:p>
        </p:txBody>
      </p:sp>
      <p:sp>
        <p:nvSpPr>
          <p:cNvPr id="307" name="Shape 307"/>
          <p:cNvSpPr txBox="1">
            <a:spLocks noGrp="1"/>
          </p:cNvSpPr>
          <p:nvPr>
            <p:ph type="subTitle" idx="4294967295"/>
          </p:nvPr>
        </p:nvSpPr>
        <p:spPr>
          <a:xfrm>
            <a:off x="1033300" y="2630575"/>
            <a:ext cx="7185000" cy="1159800"/>
          </a:xfrm>
          <a:prstGeom prst="rect">
            <a:avLst/>
          </a:prstGeom>
        </p:spPr>
        <p:txBody>
          <a:bodyPr lIns="91425" tIns="91425" rIns="91425" bIns="91425" anchor="t" anchorCtr="0">
            <a:noAutofit/>
          </a:bodyPr>
          <a:lstStyle/>
          <a:p>
            <a:pPr lvl="0" rtl="0">
              <a:spcBef>
                <a:spcPts val="0"/>
              </a:spcBef>
              <a:buNone/>
            </a:pPr>
            <a:r>
              <a:rPr lang="sr-Latn-RS" sz="2400" b="1" dirty="0" smtClean="0">
                <a:solidFill>
                  <a:srgbClr val="FFFFFF"/>
                </a:solidFill>
              </a:rPr>
              <a:t>Pitanja</a:t>
            </a:r>
            <a:r>
              <a:rPr lang="en" sz="2400" b="1" dirty="0" smtClean="0">
                <a:solidFill>
                  <a:srgbClr val="FFFFFF"/>
                </a:solidFill>
              </a:rPr>
              <a:t>?</a:t>
            </a:r>
            <a:endParaRPr lang="en" sz="2400" b="1"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Osnovni izgled sistema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21399" y="1494166"/>
            <a:ext cx="8101201" cy="2155167"/>
          </a:xfrm>
          <a:prstGeom prst="rect">
            <a:avLst/>
          </a:prstGeom>
        </p:spPr>
      </p:pic>
    </p:spTree>
    <p:extLst>
      <p:ext uri="{BB962C8B-B14F-4D97-AF65-F5344CB8AC3E}">
        <p14:creationId xmlns:p14="http://schemas.microsoft.com/office/powerpoint/2010/main" val="226928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Osnovni izgled RT sistema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85799" y="1285083"/>
            <a:ext cx="7172401" cy="2573334"/>
          </a:xfrm>
          <a:prstGeom prst="rect">
            <a:avLst/>
          </a:prstGeom>
        </p:spPr>
      </p:pic>
    </p:spTree>
    <p:extLst>
      <p:ext uri="{BB962C8B-B14F-4D97-AF65-F5344CB8AC3E}">
        <p14:creationId xmlns:p14="http://schemas.microsoft.com/office/powerpoint/2010/main" val="962238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85699" y="1442700"/>
            <a:ext cx="6372601" cy="2258100"/>
          </a:xfrm>
          <a:prstGeom prst="rect">
            <a:avLst/>
          </a:prstGeom>
        </p:spPr>
      </p:pic>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RT sistem prikazan kao sekvenca planiranih poslova koje treba da se obave</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18442" y="106613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6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Vreme odziva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498791"/>
            <a:ext cx="6046728" cy="1384995"/>
          </a:xfrm>
          <a:prstGeom prst="rect">
            <a:avLst/>
          </a:prstGeom>
        </p:spPr>
        <p:txBody>
          <a:bodyPr wrap="square">
            <a:spAutoFit/>
          </a:bodyPr>
          <a:lstStyle/>
          <a:p>
            <a:r>
              <a:rPr lang="sr-Latn-RS" dirty="0" smtClean="0">
                <a:latin typeface="TimesTen-Roman"/>
              </a:rPr>
              <a:t>Vreme između kojeg se predstavi skup ulaza sistemu, preko realizacije zahtevanog ponašanja, uključujući i interakciju sa povezanim izlazma se naziva vreme odziva sistema.</a:t>
            </a:r>
          </a:p>
          <a:p>
            <a:endParaRPr lang="sr-Latn-RS" dirty="0">
              <a:latin typeface="TimesTen-Roman"/>
            </a:endParaRPr>
          </a:p>
          <a:p>
            <a:r>
              <a:rPr lang="sr-Latn-RS" dirty="0" smtClean="0">
                <a:latin typeface="TimesTen-Roman"/>
              </a:rPr>
              <a:t>Brzina i preciznost vremena odziva zavisi od karakteristika i svrhe specifičnog sistema.</a:t>
            </a:r>
          </a:p>
        </p:txBody>
      </p:sp>
    </p:spTree>
    <p:extLst>
      <p:ext uri="{BB962C8B-B14F-4D97-AF65-F5344CB8AC3E}">
        <p14:creationId xmlns:p14="http://schemas.microsoft.com/office/powerpoint/2010/main" val="1928978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Sistem koji radi u realnom vremenu</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498791"/>
            <a:ext cx="6046728" cy="3323987"/>
          </a:xfrm>
          <a:prstGeom prst="rect">
            <a:avLst/>
          </a:prstGeom>
        </p:spPr>
        <p:txBody>
          <a:bodyPr wrap="square">
            <a:spAutoFit/>
          </a:bodyPr>
          <a:lstStyle/>
          <a:p>
            <a:pPr algn="just"/>
            <a:r>
              <a:rPr lang="sr-Latn-RS" b="1" dirty="0" smtClean="0"/>
              <a:t>Definicija 1. Sistem koji radi u realnom vremenu je računarski sistem koji mora zadovoljiti ograničenje po pitanju vremena odziva ili rizikovati ozbiljne posledice, uključujući i totalni prekid (otkaz) rada sistema.</a:t>
            </a:r>
          </a:p>
          <a:p>
            <a:endParaRPr lang="sr-Latn-RS" dirty="0"/>
          </a:p>
          <a:p>
            <a:r>
              <a:rPr lang="sr-Latn-RS" b="1" dirty="0" smtClean="0"/>
              <a:t>Otkazni sistem</a:t>
            </a:r>
            <a:endParaRPr lang="sr-Latn-RS" b="1" dirty="0"/>
          </a:p>
          <a:p>
            <a:endParaRPr lang="sr-Latn-RS" dirty="0" smtClean="0"/>
          </a:p>
          <a:p>
            <a:pPr algn="just"/>
            <a:r>
              <a:rPr lang="sr-Latn-RS" dirty="0" smtClean="0"/>
              <a:t>Otkazni sistem je sistem koji ne može zadvoljiti jedan ili više zahteva propisanih u specifikaciji zahteva sistema.	</a:t>
            </a:r>
          </a:p>
          <a:p>
            <a:pPr algn="just"/>
            <a:endParaRPr lang="sr-Latn-RS" dirty="0">
              <a:latin typeface="TimesTen-Roman"/>
            </a:endParaRPr>
          </a:p>
          <a:p>
            <a:pPr algn="just"/>
            <a:r>
              <a:rPr lang="sr-Latn-RS" b="1" dirty="0"/>
              <a:t>Definicija </a:t>
            </a:r>
            <a:r>
              <a:rPr lang="sr-Latn-RS" b="1" dirty="0" smtClean="0"/>
              <a:t>2. Sistem koji radi u realnom vremenu je onaj sistem kod kojeg je logička ispravnost zavisna od korektnosti izlaza i njihovog pravovremenog odziva</a:t>
            </a:r>
          </a:p>
          <a:p>
            <a:pPr algn="just"/>
            <a:endParaRPr lang="sr-Latn-RS" b="1" dirty="0"/>
          </a:p>
          <a:p>
            <a:pPr algn="just"/>
            <a:endParaRPr lang="sr-Latn-RS" dirty="0">
              <a:latin typeface="TimesTen-Roman"/>
            </a:endParaRPr>
          </a:p>
        </p:txBody>
      </p:sp>
    </p:spTree>
    <p:extLst>
      <p:ext uri="{BB962C8B-B14F-4D97-AF65-F5344CB8AC3E}">
        <p14:creationId xmlns:p14="http://schemas.microsoft.com/office/powerpoint/2010/main" val="634653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Sistem koji radi u realnom vremenu</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1272" y="1498791"/>
            <a:ext cx="6046728" cy="2862322"/>
          </a:xfrm>
          <a:prstGeom prst="rect">
            <a:avLst/>
          </a:prstGeom>
        </p:spPr>
        <p:txBody>
          <a:bodyPr wrap="square">
            <a:spAutoFit/>
          </a:bodyPr>
          <a:lstStyle/>
          <a:p>
            <a:pPr algn="just"/>
            <a:r>
              <a:rPr lang="sr-Latn-RS" dirty="0" smtClean="0"/>
              <a:t>RT sistemi mogu da se podele u dve grupe:</a:t>
            </a:r>
          </a:p>
          <a:p>
            <a:pPr algn="just"/>
            <a:r>
              <a:rPr lang="sr-Latn-RS" dirty="0" smtClean="0"/>
              <a:t>Reaktivni i ugrađeni (embedded) sistemi</a:t>
            </a:r>
          </a:p>
          <a:p>
            <a:pPr algn="just"/>
            <a:endParaRPr lang="sr-Latn-RS" dirty="0"/>
          </a:p>
          <a:p>
            <a:pPr algn="just"/>
            <a:r>
              <a:rPr lang="sr-Latn-RS" b="1" dirty="0" smtClean="0"/>
              <a:t>Reaktivni sistemi </a:t>
            </a:r>
            <a:r>
              <a:rPr lang="sr-Latn-RS" dirty="0" smtClean="0"/>
              <a:t>su oni kod kojih je planiranje zadataka zavisno od kont</a:t>
            </a:r>
            <a:r>
              <a:rPr lang="en-US" dirty="0" err="1" smtClean="0"/>
              <a:t>i</a:t>
            </a:r>
            <a:r>
              <a:rPr lang="sr-Latn-RS" dirty="0" smtClean="0"/>
              <a:t>nuirane interakcije sa okolinom</a:t>
            </a:r>
          </a:p>
          <a:p>
            <a:pPr algn="just"/>
            <a:r>
              <a:rPr lang="sr-Latn-RS" sz="1200" i="1" dirty="0" smtClean="0"/>
              <a:t>Primer: sistem za pucanje u borbenom avionu koji reaguje na komandu pilota</a:t>
            </a:r>
          </a:p>
          <a:p>
            <a:endParaRPr lang="sr-Latn-RS" dirty="0"/>
          </a:p>
          <a:p>
            <a:pPr algn="just"/>
            <a:r>
              <a:rPr lang="sr-Latn-RS" b="1" dirty="0" smtClean="0"/>
              <a:t>Ugrađeni</a:t>
            </a:r>
            <a:r>
              <a:rPr lang="en-US" b="1" dirty="0" smtClean="0"/>
              <a:t> (</a:t>
            </a:r>
            <a:r>
              <a:rPr lang="en-US" b="1" dirty="0" err="1" smtClean="0"/>
              <a:t>integrisani</a:t>
            </a:r>
            <a:r>
              <a:rPr lang="en-US" b="1" dirty="0" smtClean="0"/>
              <a:t>)</a:t>
            </a:r>
            <a:r>
              <a:rPr lang="sr-Latn-RS" b="1" dirty="0" smtClean="0"/>
              <a:t> sistem </a:t>
            </a:r>
            <a:r>
              <a:rPr lang="sr-Latn-RS" dirty="0" smtClean="0"/>
              <a:t>je po definiciji sistem koji sadrži jedan ili više računara (ili procesora) koji imaju centralnu ulogu u funkcionisanju sistema, ali ovakav sistema se ne zove eksplicitno kompjuter.</a:t>
            </a:r>
            <a:endParaRPr lang="sr-Latn-RS" dirty="0" smtClean="0">
              <a:latin typeface="TimesTen-Roman"/>
            </a:endParaRPr>
          </a:p>
          <a:p>
            <a:pPr algn="just"/>
            <a:endParaRPr lang="sr-Latn-RS" dirty="0" smtClean="0">
              <a:latin typeface="TimesTen-Roman"/>
            </a:endParaRPr>
          </a:p>
          <a:p>
            <a:r>
              <a:rPr lang="en-US" b="1" dirty="0"/>
              <a:t/>
            </a:r>
            <a:br>
              <a:rPr lang="en-US" b="1" dirty="0"/>
            </a:br>
            <a:endParaRPr lang="sr-Latn-RS" dirty="0">
              <a:latin typeface="TimesTen-Roman"/>
            </a:endParaRPr>
          </a:p>
        </p:txBody>
      </p:sp>
    </p:spTree>
    <p:extLst>
      <p:ext uri="{BB962C8B-B14F-4D97-AF65-F5344CB8AC3E}">
        <p14:creationId xmlns:p14="http://schemas.microsoft.com/office/powerpoint/2010/main" val="177793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011336" cy="749100"/>
          </a:xfrm>
          <a:prstGeom prst="rect">
            <a:avLst/>
          </a:prstGeom>
        </p:spPr>
        <p:txBody>
          <a:bodyPr lIns="91425" tIns="91425" rIns="91425" bIns="91425" anchor="ctr" anchorCtr="0">
            <a:noAutofit/>
          </a:bodyPr>
          <a:lstStyle/>
          <a:p>
            <a:pPr lvl="0"/>
            <a:r>
              <a:rPr lang="sr-Latn-RS" dirty="0" smtClean="0"/>
              <a:t>Ugrađeni sistem – primer automobila</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9675" y="272850"/>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691" y="1148316"/>
            <a:ext cx="5162726" cy="3381154"/>
          </a:xfrm>
          <a:prstGeom prst="rect">
            <a:avLst/>
          </a:prstGeom>
        </p:spPr>
      </p:pic>
    </p:spTree>
    <p:extLst>
      <p:ext uri="{BB962C8B-B14F-4D97-AF65-F5344CB8AC3E}">
        <p14:creationId xmlns:p14="http://schemas.microsoft.com/office/powerpoint/2010/main" val="3469604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1042</Words>
  <Application>Microsoft Office PowerPoint</Application>
  <PresentationFormat>On-screen Show (16:9)</PresentationFormat>
  <Paragraphs>131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Roboto</vt:lpstr>
      <vt:lpstr>Dosis</vt:lpstr>
      <vt:lpstr>TimesTen-Roman</vt:lpstr>
      <vt:lpstr>William template</vt:lpstr>
      <vt:lpstr>UPAVLJAČKI ALGORITMI U REALNOM VREMENU Osnovi sistema koji rade u realnom vremenu</vt:lpstr>
      <vt:lpstr>Sistem – definicije i osnovni pojmovi</vt:lpstr>
      <vt:lpstr>Osnovni izgled sistema</vt:lpstr>
      <vt:lpstr>Osnovni izgled RT sistema</vt:lpstr>
      <vt:lpstr>RT sistem prikazan kao sekvenca planiranih poslova koje treba da se obave</vt:lpstr>
      <vt:lpstr>Vreme odziva</vt:lpstr>
      <vt:lpstr>Sistem koji radi u realnom vremenu</vt:lpstr>
      <vt:lpstr>Sistem koji radi u realnom vremenu</vt:lpstr>
      <vt:lpstr>Ugrađeni sistem – primer automobila</vt:lpstr>
      <vt:lpstr>Ugrađeni sistem – primer voza</vt:lpstr>
      <vt:lpstr>Objašnjenje pojma – integrisani sistem</vt:lpstr>
      <vt:lpstr>Objašnjenje pojma – integrisani sistem</vt:lpstr>
      <vt:lpstr>Integrisani sistem – avion</vt:lpstr>
      <vt:lpstr>Integrisani sistem – nuklearni reaktor</vt:lpstr>
      <vt:lpstr>Integrisani sistem – sistem za rezervaciju</vt:lpstr>
      <vt:lpstr>RT sistemi – podela</vt:lpstr>
      <vt:lpstr>RT sistemi – smernice i elementi</vt:lpstr>
      <vt:lpstr>Primer vremena odziva – vrata lifta</vt:lpstr>
      <vt:lpstr>Važni termini u RT sistemima</vt:lpstr>
      <vt:lpstr>Tipovi događaja</vt:lpstr>
      <vt:lpstr>Važni termini u RT sistemima</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UPRAVLJAČKI ALGORITMI U REALNOM VREMENU Profesor: Boris Jakovljević Asistent: Stefana Jocić</dc:title>
  <cp:lastModifiedBy>Windows User</cp:lastModifiedBy>
  <cp:revision>141</cp:revision>
  <dcterms:modified xsi:type="dcterms:W3CDTF">2019-11-10T09:07:57Z</dcterms:modified>
</cp:coreProperties>
</file>