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8E06-CD8B-4133-9E02-7666DE509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8E11DF6-0E83-4518-B100-C5978D223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BA13DD-45D8-45A6-9E89-1C17DCE8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51108F-78AD-4111-9980-872DC3B1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D2F82D-B7AA-48B4-B87A-24A006FF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6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89B1C6-139B-47BA-B958-182935C5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A58007-A84B-4B9C-9EED-26BADE16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A18057-15F9-4805-8AB8-81CBDEC6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6B400F-CA49-4851-846D-21073ADC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1C4B36-425C-4FE9-B722-22A57C89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0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CAD748A-F986-4F56-B999-5E31BF047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25314A1-9739-4EE7-8616-3F51647ED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5B888F-805A-464E-B0FB-910D0B9B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C4B5AC-DC40-439F-A604-2F179842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0F6182-8C27-42D3-BF7A-8B8E4658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66A686-4550-4B4F-88FF-A2BB41C9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03C257-4D89-4A71-88C1-6877B202B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BD2855-63E0-4CCA-8102-AFBEB24C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00D8FB-D3A9-4420-A06A-0DAAF3C6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10E37D-F003-45A3-AFFD-6AFD61D6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0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082D96-2400-4E05-9A85-9AD59A0A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DC5E30-D655-4CBA-ABC1-20470D01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2CAD78-9E8D-4E0A-A60A-DE0D783C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52E2E3-BAA8-4F9B-99CC-76D6EA12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C0C41E-AA74-41C7-A3D4-7C4CCCD2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0FADBC-40C3-4EE9-8D77-15760ADC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D93D80-6474-4118-8A7A-EAF5D5288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BB6573-8335-4003-AD0F-82717D25D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589C96-2F5A-4354-A545-7B709897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19C3F2-920C-4FE5-B582-4088780E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0E0850-65AD-4E36-A793-21151121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5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778762-D59A-4823-A448-89B2E5E3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7CD1CA-A3A9-45CF-9C41-7E7EBFEE4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EC6BCA-7A49-443D-8D34-36DFAE969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2AC245-503D-44CD-9485-9A734733E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938F0C-BD31-4A73-8E83-81CDBC120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A213C21-C126-431C-9E94-CB8F22AC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36B540E-990E-4BF6-A7F3-C0BE7006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F8B04EC-0252-404C-9379-962C12B5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7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C4EBE-626E-4074-AD4A-551CC45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23B8C0-09A8-46A3-839C-D9D674D3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8092EA3-A251-46D3-BB8B-43C4A588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00D25D4-B396-4569-AD04-756C323A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7649236-29E9-493A-9F5B-F9F76A9D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D11D38-1A4F-4514-99E3-780C2D1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78FAB4-93AC-4957-8D3D-618F6756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7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663A37-11D9-40E5-A77A-2899FCA2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EE60B7-8B78-444E-A87E-AA071DF6C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3EA52-9B16-4E5F-9AE4-5EC3A99E7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E1047A-BC5B-4E5C-9CEF-EB1324CB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5CDB07-BD10-4BFC-9AEE-05C65997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049DF4-5EBE-4D13-BFAC-FE9AB8D0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0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5C2CC6-DD0E-4E38-B905-4C07A54D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71A150-EFB7-49B9-BF50-AC70BF3CF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0D340E-F353-4FB2-8533-22BFDE76D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421731A-B673-4F4D-A4C1-F9C209AF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FE43DB-AD4D-40A0-BC63-FBD63623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14435B-69EE-475D-BD39-D4C47EFF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65047D-8B04-4421-8D8B-3E67B2AA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46A5DE-1D21-48E9-88FE-8A3FEFF24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85FDE-DBE7-4A10-A677-89DFA19C1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AA11-463B-4726-8CDA-9241FDE1B93A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A8D911-0B48-4B48-BE50-ECC28862D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3A2000-81F7-401A-BDD7-94E3F90CB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1FC5-8BCE-4E5A-9545-4320DC72B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g"/><Relationship Id="rId7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C2FE96-4A51-48CC-821E-C8B407230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6427"/>
            <a:ext cx="9144000" cy="2387600"/>
          </a:xfrm>
        </p:spPr>
        <p:txBody>
          <a:bodyPr>
            <a:noAutofit/>
          </a:bodyPr>
          <a:lstStyle/>
          <a:p>
            <a:r>
              <a:rPr lang="en-US" sz="47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UPRAVLJAČKI ALGORITMI</a:t>
            </a:r>
            <a:br>
              <a:rPr lang="en-US" sz="47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7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REALNOM VREMENU</a:t>
            </a:r>
            <a:endParaRPr lang="en-US" sz="4700" dirty="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E29ACAD-C11B-4620-BB13-1944A0471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2605"/>
            <a:ext cx="9144000" cy="2387599"/>
          </a:xfrm>
        </p:spPr>
        <p:txBody>
          <a:bodyPr>
            <a:normAutofit/>
          </a:bodyPr>
          <a:lstStyle/>
          <a:p>
            <a:r>
              <a:rPr lang="en-US" sz="3000" b="1" dirty="0" err="1">
                <a:latin typeface="Garamond" panose="02020404030301010803" pitchFamily="18" charset="0"/>
              </a:rPr>
              <a:t>Konačni</a:t>
            </a:r>
            <a:r>
              <a:rPr lang="en-US" sz="3000" b="1" dirty="0">
                <a:latin typeface="Garamond" panose="02020404030301010803" pitchFamily="18" charset="0"/>
              </a:rPr>
              <a:t> </a:t>
            </a:r>
            <a:r>
              <a:rPr lang="en-US" sz="3000" b="1" dirty="0" err="1">
                <a:latin typeface="Garamond" panose="02020404030301010803" pitchFamily="18" charset="0"/>
              </a:rPr>
              <a:t>automati</a:t>
            </a:r>
            <a:r>
              <a:rPr lang="en-US" sz="3000" b="1" dirty="0">
                <a:latin typeface="Garamond" panose="02020404030301010803" pitchFamily="18" charset="0"/>
              </a:rPr>
              <a:t> </a:t>
            </a:r>
            <a:r>
              <a:rPr lang="en-US" sz="3000" b="1" dirty="0" err="1">
                <a:latin typeface="Garamond" panose="02020404030301010803" pitchFamily="18" charset="0"/>
              </a:rPr>
              <a:t>stanja</a:t>
            </a:r>
            <a:r>
              <a:rPr lang="en-US" sz="3000" b="1" dirty="0">
                <a:latin typeface="Garamond" panose="02020404030301010803" pitchFamily="18" charset="0"/>
              </a:rPr>
              <a:t/>
            </a:r>
            <a:br>
              <a:rPr lang="en-US" sz="3000" b="1" dirty="0">
                <a:latin typeface="Garamond" panose="02020404030301010803" pitchFamily="18" charset="0"/>
              </a:rPr>
            </a:br>
            <a:r>
              <a:rPr lang="en-US" sz="3000" b="1" dirty="0" err="1">
                <a:latin typeface="Garamond" panose="02020404030301010803" pitchFamily="18" charset="0"/>
              </a:rPr>
              <a:t>Opšti</a:t>
            </a:r>
            <a:r>
              <a:rPr lang="en-US" sz="3000" b="1" dirty="0">
                <a:latin typeface="Garamond" panose="02020404030301010803" pitchFamily="18" charset="0"/>
              </a:rPr>
              <a:t> </a:t>
            </a:r>
            <a:r>
              <a:rPr lang="en-US" sz="3000" b="1" dirty="0" err="1">
                <a:latin typeface="Garamond" panose="02020404030301010803" pitchFamily="18" charset="0"/>
              </a:rPr>
              <a:t>pojmovi</a:t>
            </a:r>
            <a:r>
              <a:rPr lang="en-US" sz="3000" b="1" dirty="0">
                <a:latin typeface="Garamond" panose="02020404030301010803" pitchFamily="18" charset="0"/>
              </a:rPr>
              <a:t> </a:t>
            </a:r>
            <a:r>
              <a:rPr lang="en-US" sz="3000" b="1" dirty="0" err="1">
                <a:latin typeface="Garamond" panose="02020404030301010803" pitchFamily="18" charset="0"/>
              </a:rPr>
              <a:t>i</a:t>
            </a:r>
            <a:r>
              <a:rPr lang="en-US" sz="3000" b="1" dirty="0">
                <a:latin typeface="Garamond" panose="02020404030301010803" pitchFamily="18" charset="0"/>
              </a:rPr>
              <a:t> </a:t>
            </a:r>
            <a:r>
              <a:rPr lang="en-US" sz="3000" b="1" dirty="0" err="1">
                <a:latin typeface="Garamond" panose="02020404030301010803" pitchFamily="18" charset="0"/>
              </a:rPr>
              <a:t>primeri</a:t>
            </a:r>
            <a:r>
              <a:rPr lang="en-US" sz="3000" b="1" dirty="0">
                <a:latin typeface="Garamond" panose="02020404030301010803" pitchFamily="18" charset="0"/>
              </a:rPr>
              <a:t> u </a:t>
            </a:r>
            <a:r>
              <a:rPr lang="en-US" sz="3000" b="1" dirty="0" err="1">
                <a:latin typeface="Garamond" panose="02020404030301010803" pitchFamily="18" charset="0"/>
              </a:rPr>
              <a:t>binarnom</a:t>
            </a:r>
            <a:r>
              <a:rPr lang="en-US" sz="3000" b="1" dirty="0">
                <a:latin typeface="Garamond" panose="02020404030301010803" pitchFamily="18" charset="0"/>
              </a:rPr>
              <a:t> </a:t>
            </a:r>
            <a:r>
              <a:rPr lang="en-US" sz="3000" b="1" dirty="0" err="1">
                <a:latin typeface="Garamond" panose="02020404030301010803" pitchFamily="18" charset="0"/>
              </a:rPr>
              <a:t>okruženju</a:t>
            </a: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0" y="142619"/>
            <a:ext cx="2500506" cy="234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2765" y="8140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1026" name="Picture 2" descr="https://eacea.ec.europa.eu/sites/eacea-site/files/logosbeneficaireserasmusleft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53" y="5469146"/>
            <a:ext cx="5728770" cy="12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Primeri</a:t>
            </a:r>
            <a:r>
              <a:rPr lang="en-US" b="1" dirty="0">
                <a:latin typeface="Garamond" panose="02020404030301010803" pitchFamily="18" charset="0"/>
              </a:rPr>
              <a:t> u </a:t>
            </a:r>
            <a:r>
              <a:rPr lang="en-US" b="1" dirty="0" err="1">
                <a:latin typeface="Garamond" panose="02020404030301010803" pitchFamily="18" charset="0"/>
              </a:rPr>
              <a:t>binarnom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alfabetu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69" name="Oval 68"/>
          <p:cNvSpPr/>
          <p:nvPr/>
        </p:nvSpPr>
        <p:spPr>
          <a:xfrm>
            <a:off x="2779545" y="3060418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037525" y="32657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257487" y="1825625"/>
            <a:ext cx="509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Primer 4</a:t>
            </a:r>
            <a:r>
              <a:rPr lang="sr-Latn-RS" dirty="0" smtClean="0"/>
              <a:t>: Da li binarni string sadrži sekvencu 110110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3445940" y="2675882"/>
            <a:ext cx="1079478" cy="940100"/>
            <a:chOff x="2807804" y="1779477"/>
            <a:chExt cx="1857912" cy="940100"/>
          </a:xfrm>
        </p:grpSpPr>
        <p:sp>
          <p:nvSpPr>
            <p:cNvPr id="73" name="Arc 72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Arrow 73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292845" y="2545705"/>
            <a:ext cx="914400" cy="986408"/>
            <a:chOff x="1137320" y="1700808"/>
            <a:chExt cx="914400" cy="986408"/>
          </a:xfrm>
        </p:grpSpPr>
        <p:sp>
          <p:nvSpPr>
            <p:cNvPr id="76" name="Arc 75"/>
            <p:cNvSpPr/>
            <p:nvPr/>
          </p:nvSpPr>
          <p:spPr>
            <a:xfrm>
              <a:off x="1137320" y="1772816"/>
              <a:ext cx="914400" cy="914400"/>
            </a:xfrm>
            <a:prstGeom prst="arc">
              <a:avLst>
                <a:gd name="adj1" fmla="val 489297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Arrow 76"/>
            <p:cNvSpPr/>
            <p:nvPr/>
          </p:nvSpPr>
          <p:spPr>
            <a:xfrm>
              <a:off x="1403648" y="1700808"/>
              <a:ext cx="306034" cy="17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113471" y="24727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sp>
        <p:nvSpPr>
          <p:cNvPr id="79" name="Right Arrow 78"/>
          <p:cNvSpPr/>
          <p:nvPr/>
        </p:nvSpPr>
        <p:spPr>
          <a:xfrm>
            <a:off x="2257487" y="3636482"/>
            <a:ext cx="504056" cy="205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 flipV="1">
            <a:off x="7631084" y="4088548"/>
            <a:ext cx="1179131" cy="545389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81" name="Arc 80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Arrow 81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769655" y="23296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3049575" y="3697833"/>
            <a:ext cx="4398120" cy="2664296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85" name="Arc 84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6420297" y="35445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8973483" y="5388277"/>
            <a:ext cx="2397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Test string</a:t>
            </a:r>
            <a:br>
              <a:rPr lang="sr-Latn-RS" sz="3600" b="1" dirty="0" smtClean="0"/>
            </a:br>
            <a:r>
              <a:rPr lang="sr-Latn-RS" sz="3600" b="1" dirty="0" smtClean="0"/>
              <a:t>101100100</a:t>
            </a:r>
            <a:endParaRPr lang="en-US" sz="3600" b="1" dirty="0"/>
          </a:p>
        </p:txBody>
      </p:sp>
      <p:sp>
        <p:nvSpPr>
          <p:cNvPr id="89" name="Oval 88"/>
          <p:cNvSpPr/>
          <p:nvPr/>
        </p:nvSpPr>
        <p:spPr>
          <a:xfrm>
            <a:off x="4246708" y="3049761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849775" y="2617713"/>
            <a:ext cx="1079478" cy="940100"/>
            <a:chOff x="2807804" y="1779477"/>
            <a:chExt cx="1857912" cy="940100"/>
          </a:xfrm>
        </p:grpSpPr>
        <p:sp>
          <p:nvSpPr>
            <p:cNvPr id="91" name="Arc 90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ight Arrow 91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Oval 92"/>
          <p:cNvSpPr/>
          <p:nvPr/>
        </p:nvSpPr>
        <p:spPr>
          <a:xfrm>
            <a:off x="5650543" y="2991592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6371265" y="2617713"/>
            <a:ext cx="1079478" cy="940100"/>
            <a:chOff x="2807804" y="1779477"/>
            <a:chExt cx="1857912" cy="940100"/>
          </a:xfrm>
        </p:grpSpPr>
        <p:sp>
          <p:nvSpPr>
            <p:cNvPr id="95" name="Arc 94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Arrow 95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Oval 96"/>
          <p:cNvSpPr/>
          <p:nvPr/>
        </p:nvSpPr>
        <p:spPr>
          <a:xfrm>
            <a:off x="7172033" y="2991592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7955441" y="2689721"/>
            <a:ext cx="1079478" cy="940100"/>
            <a:chOff x="2807804" y="1779477"/>
            <a:chExt cx="1857912" cy="940100"/>
          </a:xfrm>
        </p:grpSpPr>
        <p:sp>
          <p:nvSpPr>
            <p:cNvPr id="99" name="Arc 98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Arrow 99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Oval 100"/>
          <p:cNvSpPr/>
          <p:nvPr/>
        </p:nvSpPr>
        <p:spPr>
          <a:xfrm>
            <a:off x="8756209" y="3063600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9098889" y="3985865"/>
            <a:ext cx="1079478" cy="940100"/>
            <a:chOff x="2807804" y="1779477"/>
            <a:chExt cx="1857912" cy="940100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103" name="Arc 102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Oval 104"/>
          <p:cNvSpPr/>
          <p:nvPr/>
        </p:nvSpPr>
        <p:spPr>
          <a:xfrm>
            <a:off x="8612193" y="4428570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4561743" y="3265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5917845" y="31937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11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7338387" y="319377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110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8850555" y="326578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1101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8594191" y="4624645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11011</a:t>
            </a:r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6938007" y="4417913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6915322" y="463393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110110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209815" y="22576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6721983" y="2320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8306159" y="23296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9876681" y="40485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8090135" y="44179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3409615" y="3765845"/>
            <a:ext cx="1179131" cy="940100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119" name="Arc 118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ight Arrow 119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3868666" y="36165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6095615" y="3337793"/>
            <a:ext cx="914400" cy="633419"/>
            <a:chOff x="1137320" y="1700808"/>
            <a:chExt cx="914400" cy="986408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123" name="Arc 122"/>
            <p:cNvSpPr/>
            <p:nvPr/>
          </p:nvSpPr>
          <p:spPr>
            <a:xfrm>
              <a:off x="1137320" y="1772816"/>
              <a:ext cx="914400" cy="914400"/>
            </a:xfrm>
            <a:prstGeom prst="arc">
              <a:avLst>
                <a:gd name="adj1" fmla="val 489297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ight Arrow 123"/>
            <p:cNvSpPr/>
            <p:nvPr/>
          </p:nvSpPr>
          <p:spPr>
            <a:xfrm>
              <a:off x="1403648" y="1700808"/>
              <a:ext cx="306034" cy="17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5124153" y="4984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3121583" y="3769841"/>
            <a:ext cx="6161979" cy="1314439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127" name="Arc 126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Arrow 127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6073911" y="39765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cxnSp>
        <p:nvCxnSpPr>
          <p:cNvPr id="130" name="Curved Connector 129"/>
          <p:cNvCxnSpPr>
            <a:stCxn id="93" idx="0"/>
          </p:cNvCxnSpPr>
          <p:nvPr/>
        </p:nvCxnSpPr>
        <p:spPr>
          <a:xfrm rot="5400000" flipH="1" flipV="1">
            <a:off x="7487116" y="451184"/>
            <a:ext cx="1126882" cy="3953934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reeform 130"/>
          <p:cNvSpPr/>
          <p:nvPr/>
        </p:nvSpPr>
        <p:spPr>
          <a:xfrm>
            <a:off x="9162074" y="1882514"/>
            <a:ext cx="1346047" cy="3327487"/>
          </a:xfrm>
          <a:custGeom>
            <a:avLst/>
            <a:gdLst>
              <a:gd name="connsiteX0" fmla="*/ 887105 w 1346047"/>
              <a:gd name="connsiteY0" fmla="*/ 0 h 3043451"/>
              <a:gd name="connsiteX1" fmla="*/ 1323833 w 1346047"/>
              <a:gd name="connsiteY1" fmla="*/ 2279176 h 3043451"/>
              <a:gd name="connsiteX2" fmla="*/ 272955 w 1346047"/>
              <a:gd name="connsiteY2" fmla="*/ 2852382 h 3043451"/>
              <a:gd name="connsiteX3" fmla="*/ 0 w 1346047"/>
              <a:gd name="connsiteY3" fmla="*/ 3043451 h 304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6047" h="3043451">
                <a:moveTo>
                  <a:pt x="887105" y="0"/>
                </a:moveTo>
                <a:cubicBezTo>
                  <a:pt x="1156648" y="901889"/>
                  <a:pt x="1426191" y="1803779"/>
                  <a:pt x="1323833" y="2279176"/>
                </a:cubicBezTo>
                <a:cubicBezTo>
                  <a:pt x="1221475" y="2754573"/>
                  <a:pt x="493594" y="2725003"/>
                  <a:pt x="272955" y="2852382"/>
                </a:cubicBezTo>
                <a:cubicBezTo>
                  <a:pt x="52316" y="2979761"/>
                  <a:pt x="0" y="3043451"/>
                  <a:pt x="0" y="304345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Left Arrow 131"/>
          <p:cNvSpPr/>
          <p:nvPr/>
        </p:nvSpPr>
        <p:spPr>
          <a:xfrm>
            <a:off x="9789214" y="1825625"/>
            <a:ext cx="38915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6848614" y="4273897"/>
            <a:ext cx="1025497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550721" y="527271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0,1</a:t>
            </a:r>
            <a:endParaRPr lang="en-US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7226039" y="5065985"/>
            <a:ext cx="914400" cy="633419"/>
            <a:chOff x="1137320" y="1700808"/>
            <a:chExt cx="914400" cy="986408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136" name="Arc 135"/>
            <p:cNvSpPr/>
            <p:nvPr/>
          </p:nvSpPr>
          <p:spPr>
            <a:xfrm>
              <a:off x="1137320" y="1772816"/>
              <a:ext cx="914400" cy="914400"/>
            </a:xfrm>
            <a:prstGeom prst="arc">
              <a:avLst>
                <a:gd name="adj1" fmla="val 489297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Arrow 136"/>
            <p:cNvSpPr/>
            <p:nvPr/>
          </p:nvSpPr>
          <p:spPr>
            <a:xfrm>
              <a:off x="1403648" y="1700808"/>
              <a:ext cx="306034" cy="17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0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Primeri</a:t>
            </a:r>
            <a:r>
              <a:rPr lang="en-US" b="1" dirty="0">
                <a:latin typeface="Garamond" panose="02020404030301010803" pitchFamily="18" charset="0"/>
              </a:rPr>
              <a:t> u </a:t>
            </a:r>
            <a:r>
              <a:rPr lang="en-US" b="1" dirty="0" err="1">
                <a:latin typeface="Garamond" panose="02020404030301010803" pitchFamily="18" charset="0"/>
              </a:rPr>
              <a:t>binarnom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alfabetu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138" name="Oval 137"/>
          <p:cNvSpPr/>
          <p:nvPr/>
        </p:nvSpPr>
        <p:spPr>
          <a:xfrm>
            <a:off x="2396071" y="2925481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2654051" y="31308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e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1874013" y="1690688"/>
            <a:ext cx="509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Primer 4</a:t>
            </a:r>
            <a:r>
              <a:rPr lang="sr-Latn-RS" dirty="0" smtClean="0"/>
              <a:t>: Da li binarni string sadrži sekvencu 110110</a:t>
            </a:r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3062466" y="2540945"/>
            <a:ext cx="1079478" cy="940100"/>
            <a:chOff x="2807804" y="1779477"/>
            <a:chExt cx="1857912" cy="940100"/>
          </a:xfrm>
        </p:grpSpPr>
        <p:sp>
          <p:nvSpPr>
            <p:cNvPr id="142" name="Arc 141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ight Arrow 142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909371" y="2410768"/>
            <a:ext cx="914400" cy="986408"/>
            <a:chOff x="1137320" y="1700808"/>
            <a:chExt cx="914400" cy="986408"/>
          </a:xfrm>
        </p:grpSpPr>
        <p:sp>
          <p:nvSpPr>
            <p:cNvPr id="145" name="Arc 144"/>
            <p:cNvSpPr/>
            <p:nvPr/>
          </p:nvSpPr>
          <p:spPr>
            <a:xfrm>
              <a:off x="1137320" y="1772816"/>
              <a:ext cx="914400" cy="914400"/>
            </a:xfrm>
            <a:prstGeom prst="arc">
              <a:avLst>
                <a:gd name="adj1" fmla="val 489297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ight Arrow 145"/>
            <p:cNvSpPr/>
            <p:nvPr/>
          </p:nvSpPr>
          <p:spPr>
            <a:xfrm>
              <a:off x="1403648" y="1700808"/>
              <a:ext cx="306034" cy="17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1729997" y="23378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sp>
        <p:nvSpPr>
          <p:cNvPr id="148" name="Right Arrow 147"/>
          <p:cNvSpPr/>
          <p:nvPr/>
        </p:nvSpPr>
        <p:spPr>
          <a:xfrm>
            <a:off x="1874013" y="3501545"/>
            <a:ext cx="504056" cy="205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/>
        </p:nvGrpSpPr>
        <p:grpSpPr>
          <a:xfrm flipV="1">
            <a:off x="7247610" y="3953611"/>
            <a:ext cx="1179131" cy="545389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150" name="Arc 149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ight Arrow 150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3386181" y="2194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grpSp>
        <p:nvGrpSpPr>
          <p:cNvPr id="153" name="Group 152"/>
          <p:cNvGrpSpPr/>
          <p:nvPr/>
        </p:nvGrpSpPr>
        <p:grpSpPr>
          <a:xfrm>
            <a:off x="2666101" y="3562896"/>
            <a:ext cx="4398120" cy="2664296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154" name="Arc 153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ight Arrow 154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6036823" y="3409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9254305" y="5531888"/>
            <a:ext cx="2397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Test string</a:t>
            </a:r>
            <a:br>
              <a:rPr lang="sr-Latn-RS" sz="3600" b="1" dirty="0" smtClean="0"/>
            </a:br>
            <a:r>
              <a:rPr lang="sr-Latn-RS" sz="3600" b="1" dirty="0" smtClean="0"/>
              <a:t>101100100</a:t>
            </a:r>
            <a:endParaRPr lang="en-US" sz="3600" b="1" dirty="0"/>
          </a:p>
        </p:txBody>
      </p:sp>
      <p:sp>
        <p:nvSpPr>
          <p:cNvPr id="158" name="Oval 157"/>
          <p:cNvSpPr/>
          <p:nvPr/>
        </p:nvSpPr>
        <p:spPr>
          <a:xfrm>
            <a:off x="3863234" y="2914824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>
            <a:off x="4466301" y="2482776"/>
            <a:ext cx="1079478" cy="940100"/>
            <a:chOff x="2807804" y="1779477"/>
            <a:chExt cx="1857912" cy="940100"/>
          </a:xfrm>
        </p:grpSpPr>
        <p:sp>
          <p:nvSpPr>
            <p:cNvPr id="160" name="Arc 159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ight Arrow 160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Oval 161"/>
          <p:cNvSpPr/>
          <p:nvPr/>
        </p:nvSpPr>
        <p:spPr>
          <a:xfrm>
            <a:off x="5267069" y="2856655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5987791" y="2482776"/>
            <a:ext cx="1079478" cy="940100"/>
            <a:chOff x="2807804" y="1779477"/>
            <a:chExt cx="1857912" cy="940100"/>
          </a:xfrm>
        </p:grpSpPr>
        <p:sp>
          <p:nvSpPr>
            <p:cNvPr id="164" name="Arc 163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ight Arrow 164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Oval 165"/>
          <p:cNvSpPr/>
          <p:nvPr/>
        </p:nvSpPr>
        <p:spPr>
          <a:xfrm>
            <a:off x="6788559" y="2856655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/>
          <p:cNvGrpSpPr/>
          <p:nvPr/>
        </p:nvGrpSpPr>
        <p:grpSpPr>
          <a:xfrm>
            <a:off x="7571967" y="2554784"/>
            <a:ext cx="1079478" cy="940100"/>
            <a:chOff x="2807804" y="1779477"/>
            <a:chExt cx="1857912" cy="940100"/>
          </a:xfrm>
        </p:grpSpPr>
        <p:sp>
          <p:nvSpPr>
            <p:cNvPr id="168" name="Arc 167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ight Arrow 168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Oval 169"/>
          <p:cNvSpPr/>
          <p:nvPr/>
        </p:nvSpPr>
        <p:spPr>
          <a:xfrm>
            <a:off x="8372735" y="2928663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/>
          <p:cNvGrpSpPr/>
          <p:nvPr/>
        </p:nvGrpSpPr>
        <p:grpSpPr>
          <a:xfrm>
            <a:off x="8715415" y="3850928"/>
            <a:ext cx="1079478" cy="940100"/>
            <a:chOff x="2807804" y="1779477"/>
            <a:chExt cx="1857912" cy="940100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172" name="Arc 171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ight Arrow 172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Oval 173"/>
          <p:cNvSpPr/>
          <p:nvPr/>
        </p:nvSpPr>
        <p:spPr>
          <a:xfrm>
            <a:off x="8228719" y="4293633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174"/>
          <p:cNvSpPr txBox="1"/>
          <p:nvPr/>
        </p:nvSpPr>
        <p:spPr>
          <a:xfrm>
            <a:off x="4178269" y="3130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5534371" y="3058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11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6954913" y="30588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110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8467081" y="31308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1101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8210717" y="448970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11011</a:t>
            </a:r>
            <a:endParaRPr lang="en-US" dirty="0"/>
          </a:p>
        </p:txBody>
      </p:sp>
      <p:sp>
        <p:nvSpPr>
          <p:cNvPr id="180" name="Oval 179"/>
          <p:cNvSpPr/>
          <p:nvPr/>
        </p:nvSpPr>
        <p:spPr>
          <a:xfrm>
            <a:off x="6554533" y="4282976"/>
            <a:ext cx="846094" cy="781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6531848" y="44990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110110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4826341" y="21227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6338509" y="21854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7922685" y="2194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9493207" y="3913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7706661" y="428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3026141" y="3630908"/>
            <a:ext cx="1179131" cy="940100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188" name="Arc 187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ight Arrow 188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3485192" y="34815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grpSp>
        <p:nvGrpSpPr>
          <p:cNvPr id="191" name="Group 190"/>
          <p:cNvGrpSpPr/>
          <p:nvPr/>
        </p:nvGrpSpPr>
        <p:grpSpPr>
          <a:xfrm>
            <a:off x="5712141" y="3202856"/>
            <a:ext cx="914400" cy="633419"/>
            <a:chOff x="1137320" y="1700808"/>
            <a:chExt cx="914400" cy="986408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192" name="Arc 191"/>
            <p:cNvSpPr/>
            <p:nvPr/>
          </p:nvSpPr>
          <p:spPr>
            <a:xfrm>
              <a:off x="1137320" y="1772816"/>
              <a:ext cx="914400" cy="914400"/>
            </a:xfrm>
            <a:prstGeom prst="arc">
              <a:avLst>
                <a:gd name="adj1" fmla="val 489297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ight Arrow 192"/>
            <p:cNvSpPr/>
            <p:nvPr/>
          </p:nvSpPr>
          <p:spPr>
            <a:xfrm>
              <a:off x="1403648" y="1700808"/>
              <a:ext cx="306034" cy="17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4740679" y="48497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grpSp>
        <p:nvGrpSpPr>
          <p:cNvPr id="195" name="Group 194"/>
          <p:cNvGrpSpPr/>
          <p:nvPr/>
        </p:nvGrpSpPr>
        <p:grpSpPr>
          <a:xfrm>
            <a:off x="2738109" y="3634904"/>
            <a:ext cx="6161979" cy="1314439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196" name="Arc 195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ight Arrow 196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690437" y="3841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cxnSp>
        <p:nvCxnSpPr>
          <p:cNvPr id="199" name="Curved Connector 198"/>
          <p:cNvCxnSpPr>
            <a:stCxn id="162" idx="0"/>
          </p:cNvCxnSpPr>
          <p:nvPr/>
        </p:nvCxnSpPr>
        <p:spPr>
          <a:xfrm rot="5400000" flipH="1" flipV="1">
            <a:off x="7103642" y="316247"/>
            <a:ext cx="1126882" cy="3953934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Freeform 199"/>
          <p:cNvSpPr/>
          <p:nvPr/>
        </p:nvSpPr>
        <p:spPr>
          <a:xfrm>
            <a:off x="8778600" y="1747577"/>
            <a:ext cx="1346047" cy="3327487"/>
          </a:xfrm>
          <a:custGeom>
            <a:avLst/>
            <a:gdLst>
              <a:gd name="connsiteX0" fmla="*/ 887105 w 1346047"/>
              <a:gd name="connsiteY0" fmla="*/ 0 h 3043451"/>
              <a:gd name="connsiteX1" fmla="*/ 1323833 w 1346047"/>
              <a:gd name="connsiteY1" fmla="*/ 2279176 h 3043451"/>
              <a:gd name="connsiteX2" fmla="*/ 272955 w 1346047"/>
              <a:gd name="connsiteY2" fmla="*/ 2852382 h 3043451"/>
              <a:gd name="connsiteX3" fmla="*/ 0 w 1346047"/>
              <a:gd name="connsiteY3" fmla="*/ 3043451 h 304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6047" h="3043451">
                <a:moveTo>
                  <a:pt x="887105" y="0"/>
                </a:moveTo>
                <a:cubicBezTo>
                  <a:pt x="1156648" y="901889"/>
                  <a:pt x="1426191" y="1803779"/>
                  <a:pt x="1323833" y="2279176"/>
                </a:cubicBezTo>
                <a:cubicBezTo>
                  <a:pt x="1221475" y="2754573"/>
                  <a:pt x="493594" y="2725003"/>
                  <a:pt x="272955" y="2852382"/>
                </a:cubicBezTo>
                <a:cubicBezTo>
                  <a:pt x="52316" y="2979761"/>
                  <a:pt x="0" y="3043451"/>
                  <a:pt x="0" y="304345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Left Arrow 200"/>
          <p:cNvSpPr/>
          <p:nvPr/>
        </p:nvSpPr>
        <p:spPr>
          <a:xfrm>
            <a:off x="9405740" y="1690688"/>
            <a:ext cx="38915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465140" y="4138960"/>
            <a:ext cx="1025497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7167247" y="51377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0,1</a:t>
            </a:r>
            <a:endParaRPr lang="en-US" dirty="0"/>
          </a:p>
        </p:txBody>
      </p:sp>
      <p:grpSp>
        <p:nvGrpSpPr>
          <p:cNvPr id="204" name="Group 203"/>
          <p:cNvGrpSpPr/>
          <p:nvPr/>
        </p:nvGrpSpPr>
        <p:grpSpPr>
          <a:xfrm>
            <a:off x="6842565" y="4931048"/>
            <a:ext cx="914400" cy="633419"/>
            <a:chOff x="1137320" y="1700808"/>
            <a:chExt cx="914400" cy="986408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205" name="Arc 204"/>
            <p:cNvSpPr/>
            <p:nvPr/>
          </p:nvSpPr>
          <p:spPr>
            <a:xfrm>
              <a:off x="1137320" y="1772816"/>
              <a:ext cx="914400" cy="914400"/>
            </a:xfrm>
            <a:prstGeom prst="arc">
              <a:avLst>
                <a:gd name="adj1" fmla="val 489297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ight Arrow 205"/>
            <p:cNvSpPr/>
            <p:nvPr/>
          </p:nvSpPr>
          <p:spPr>
            <a:xfrm>
              <a:off x="1403648" y="1700808"/>
              <a:ext cx="306034" cy="17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53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8859"/>
            <a:ext cx="10515600" cy="897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>
                <a:latin typeface="Garamond" panose="02020404030301010803" pitchFamily="18" charset="0"/>
              </a:rPr>
              <a:t>Hvala</a:t>
            </a:r>
            <a:r>
              <a:rPr lang="en-US" sz="4800" dirty="0" smtClean="0">
                <a:latin typeface="Garamond" panose="02020404030301010803" pitchFamily="18" charset="0"/>
              </a:rPr>
              <a:t> </a:t>
            </a:r>
            <a:r>
              <a:rPr lang="en-US" sz="4800" dirty="0" err="1" smtClean="0">
                <a:latin typeface="Garamond" panose="02020404030301010803" pitchFamily="18" charset="0"/>
              </a:rPr>
              <a:t>na</a:t>
            </a:r>
            <a:r>
              <a:rPr lang="en-US" sz="4800" dirty="0" smtClean="0">
                <a:latin typeface="Garamond" panose="02020404030301010803" pitchFamily="18" charset="0"/>
              </a:rPr>
              <a:t> pa</a:t>
            </a:r>
            <a:r>
              <a:rPr lang="sr-Latn-RS" sz="4800" smtClean="0">
                <a:latin typeface="Garamond" panose="02020404030301010803" pitchFamily="18" charset="0"/>
              </a:rPr>
              <a:t>žnji</a:t>
            </a:r>
            <a:r>
              <a:rPr lang="en-US" sz="4800" smtClean="0">
                <a:latin typeface="Garamond" panose="02020404030301010803" pitchFamily="18" charset="0"/>
              </a:rPr>
              <a:t>!</a:t>
            </a:r>
            <a:endParaRPr lang="en-US" sz="48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7" name="Picture 2" descr="https://eacea.ec.europa.eu/sites/eacea-site/files/logosbeneficaireserasmusleft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53" y="5469146"/>
            <a:ext cx="5728770" cy="12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82D8BF9-3DCE-496F-847F-32784C73466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3" y="3484934"/>
            <a:ext cx="1188720" cy="1188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A88EF19-99CB-4DBC-8B7B-725C8553E45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09" y="3447607"/>
            <a:ext cx="1188720" cy="1188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2AC23E7-A671-4730-B2AD-AC52DA72271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r="16898" b="21859"/>
          <a:stretch/>
        </p:blipFill>
        <p:spPr>
          <a:xfrm>
            <a:off x="5401535" y="3356167"/>
            <a:ext cx="1265814" cy="1371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37FF7EE-90AD-4545-A8A0-E8BB8D8F705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81" y="3553504"/>
            <a:ext cx="1371600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29678" y="2696214"/>
            <a:ext cx="2862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dagio_slab"/>
              </a:rPr>
              <a:t>Faculty of </a:t>
            </a:r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Physics</a:t>
            </a:r>
          </a:p>
          <a:p>
            <a:r>
              <a:rPr lang="en-US" sz="1400" b="0" i="0" dirty="0" smtClean="0">
                <a:solidFill>
                  <a:srgbClr val="000000"/>
                </a:solidFill>
                <a:effectLst/>
                <a:latin typeface="adagio_slab"/>
              </a:rPr>
              <a:t>Warsaw University of Technology</a:t>
            </a:r>
            <a:endParaRPr lang="en-US" sz="1400" b="0" i="0" dirty="0">
              <a:solidFill>
                <a:srgbClr val="000000"/>
              </a:solidFill>
              <a:effectLst/>
              <a:latin typeface="adagio_slab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33622" y="2757049"/>
            <a:ext cx="1835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Zagreb University of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Applied Sciences</a:t>
            </a:r>
            <a:endParaRPr lang="en-US" sz="1400" b="0" i="0" dirty="0">
              <a:solidFill>
                <a:srgbClr val="000000"/>
              </a:solidFill>
              <a:effectLst/>
              <a:latin typeface="adagio_slab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5834" y="2722218"/>
            <a:ext cx="1802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Faculty of Technical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Sciences</a:t>
            </a:r>
            <a:endParaRPr lang="en-US" sz="1400" b="0" i="0" dirty="0">
              <a:solidFill>
                <a:srgbClr val="000000"/>
              </a:solidFill>
              <a:effectLst/>
              <a:latin typeface="adagio_slab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9463" y="2530827"/>
            <a:ext cx="27430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dagio_slab"/>
              </a:rPr>
              <a:t>Ss</a:t>
            </a:r>
            <a:r>
              <a:rPr lang="en-US" sz="1400" dirty="0" smtClean="0">
                <a:latin typeface="adagio_slab"/>
              </a:rPr>
              <a:t>. Cyril </a:t>
            </a:r>
            <a:r>
              <a:rPr lang="en-US" sz="1400" dirty="0">
                <a:latin typeface="adagio_slab"/>
              </a:rPr>
              <a:t>and </a:t>
            </a:r>
            <a:r>
              <a:rPr lang="en-US" sz="1400" dirty="0" smtClean="0">
                <a:latin typeface="adagio_slab"/>
              </a:rPr>
              <a:t>Methodius</a:t>
            </a:r>
          </a:p>
          <a:p>
            <a:r>
              <a:rPr lang="en-US" sz="1400" dirty="0" smtClean="0">
                <a:latin typeface="adagio_slab"/>
              </a:rPr>
              <a:t>University</a:t>
            </a:r>
          </a:p>
          <a:p>
            <a:r>
              <a:rPr lang="en-US" sz="1400" dirty="0">
                <a:latin typeface="adagio_slab"/>
              </a:rPr>
              <a:t>Faculty of Electrical </a:t>
            </a:r>
            <a:r>
              <a:rPr lang="en-US" sz="1400" dirty="0" smtClean="0">
                <a:latin typeface="adagio_slab"/>
              </a:rPr>
              <a:t>Engineering</a:t>
            </a:r>
          </a:p>
          <a:p>
            <a:r>
              <a:rPr lang="en-US" sz="1400" dirty="0" smtClean="0">
                <a:latin typeface="adagio_slab"/>
              </a:rPr>
              <a:t>and </a:t>
            </a:r>
            <a:r>
              <a:rPr lang="en-US" sz="1400" dirty="0">
                <a:latin typeface="adagio_slab"/>
              </a:rPr>
              <a:t>Information Technologies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66912" y="2480770"/>
            <a:ext cx="19711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School of Electrical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Engineering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dagio_slab"/>
              </a:rPr>
              <a:t>University of Belgrade</a:t>
            </a:r>
            <a:endParaRPr lang="en-US" sz="1400" dirty="0">
              <a:solidFill>
                <a:srgbClr val="000000"/>
              </a:solidFill>
              <a:latin typeface="adagio_slab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05" y="3447607"/>
            <a:ext cx="1247536" cy="11513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pic>
        <p:nvPicPr>
          <p:cNvPr id="26" name="Picture 2" descr="https://eacea.ec.europa.eu/sites/eacea-site/files/logosbeneficaireserasmusleft_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653" y="5469146"/>
            <a:ext cx="5728770" cy="12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Definicija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i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osnovni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pojmovi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sr-Latn-RS" b="1" dirty="0"/>
              <a:t>PRISTUP IZ TEORIJE RAČUNARA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„Kada se govori o arhitekturi računara, onda se pri modelovanju procesora koriste automati konačnih stanja. “ - </a:t>
            </a:r>
            <a:r>
              <a:rPr lang="en-US" dirty="0" err="1"/>
              <a:t>Shai</a:t>
            </a:r>
            <a:r>
              <a:rPr lang="en-US" dirty="0"/>
              <a:t> Simonson</a:t>
            </a:r>
            <a:r>
              <a:rPr lang="sr-Latn-RS" dirty="0"/>
              <a:t>, Stonehill College, Easton, Massachusetts, USA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Ideja automata konačnih stanja potiče iz teorije računara.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Turingova mašina je najopštiji oblik (kada se izuzmu svi detalji) opisivanja toga šta je u suštini programski jezik.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Najniži nivo apstrakcije problema je konačni automat.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34028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Definicija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i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osnovni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pojmovi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endParaRPr lang="sr-Latn-RS" dirty="0"/>
          </a:p>
          <a:p>
            <a:pPr algn="just"/>
            <a:r>
              <a:rPr lang="sr-Latn-RS" dirty="0"/>
              <a:t>Uopšteno automat stanja predstavlja mehanizam apstrakcije algoritma ili problema u obliku da rešenje problema obavlja određenu funkciju za svako moguće stanje koje poseduje.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U LabView-u automat stanja predstavlja jednu od najčešćih i na</a:t>
            </a:r>
            <a:r>
              <a:rPr lang="en-US" dirty="0"/>
              <a:t>j</a:t>
            </a:r>
            <a:r>
              <a:rPr lang="sr-Latn-RS" dirty="0"/>
              <a:t>pogodnijih arhitektura za brzo dizajniranje aplikacija koje uključuje ko</a:t>
            </a:r>
            <a:r>
              <a:rPr lang="en-US" dirty="0"/>
              <a:t>m</a:t>
            </a:r>
            <a:r>
              <a:rPr lang="sr-Latn-RS" dirty="0"/>
              <a:t>pleksno donošenje odluka na osnovu dijagrama stanja ili grafova toka.</a:t>
            </a:r>
          </a:p>
          <a:p>
            <a:pPr algn="just"/>
            <a:endParaRPr lang="sr-Latn-RS" dirty="0"/>
          </a:p>
          <a:p>
            <a:pPr algn="just"/>
            <a:r>
              <a:rPr lang="sr-Latn-RS" dirty="0"/>
              <a:t>Osnovni elementi automata stanja su STANJA i PRELAZI.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11959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Pristup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problemima</a:t>
            </a:r>
            <a:r>
              <a:rPr lang="en-US" b="1" dirty="0">
                <a:latin typeface="Garamond" panose="02020404030301010803" pitchFamily="18" charset="0"/>
              </a:rPr>
              <a:t> u </a:t>
            </a:r>
            <a:r>
              <a:rPr lang="en-US" b="1" dirty="0" err="1">
                <a:latin typeface="Garamond" panose="02020404030301010803" pitchFamily="18" charset="0"/>
              </a:rPr>
              <a:t>teoriji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računara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7" name="Oval 6"/>
          <p:cNvSpPr/>
          <p:nvPr/>
        </p:nvSpPr>
        <p:spPr>
          <a:xfrm>
            <a:off x="3829269" y="2626792"/>
            <a:ext cx="4696901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1951" y="3928675"/>
            <a:ext cx="1384228" cy="760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13603" y="1690688"/>
            <a:ext cx="5616623" cy="4608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89667" y="3058840"/>
            <a:ext cx="2594833" cy="2194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48984" y="3964952"/>
            <a:ext cx="5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FSM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91957" y="3237266"/>
            <a:ext cx="169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Context free</a:t>
            </a:r>
            <a:br>
              <a:rPr lang="sr-Latn-RS" dirty="0" smtClean="0"/>
            </a:br>
            <a:r>
              <a:rPr lang="sr-Latn-RS" dirty="0" smtClean="0"/>
              <a:t> languages (CF</a:t>
            </a:r>
            <a:r>
              <a:rPr lang="en-US" dirty="0" smtClean="0"/>
              <a:t>L</a:t>
            </a:r>
            <a:r>
              <a:rPr lang="sr-Latn-R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6729" y="3778920"/>
            <a:ext cx="166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Turingova </a:t>
            </a:r>
            <a:br>
              <a:rPr lang="sr-Latn-RS" sz="2400" dirty="0" smtClean="0"/>
            </a:br>
            <a:r>
              <a:rPr lang="sr-Latn-RS" sz="2400" dirty="0" smtClean="0"/>
              <a:t>mašina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88176" y="2050728"/>
            <a:ext cx="18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Nerešivi problemi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06091" y="6443216"/>
            <a:ext cx="379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Primene dizajna kompajler</a:t>
            </a:r>
            <a:r>
              <a:rPr lang="en-US" dirty="0" smtClean="0"/>
              <a:t>a</a:t>
            </a:r>
            <a:r>
              <a:rPr lang="sr-Latn-RS" dirty="0" smtClean="0"/>
              <a:t> su u CF</a:t>
            </a:r>
            <a:r>
              <a:rPr lang="en-US" dirty="0" smtClean="0"/>
              <a:t>L</a:t>
            </a:r>
            <a:r>
              <a:rPr lang="sr-Latn-RS" dirty="0" smtClean="0"/>
              <a:t>-u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Tipovi</a:t>
            </a:r>
            <a:r>
              <a:rPr lang="en-US" b="1" dirty="0">
                <a:latin typeface="Garamond" panose="02020404030301010803" pitchFamily="18" charset="0"/>
              </a:rPr>
              <a:t> automata </a:t>
            </a:r>
            <a:r>
              <a:rPr lang="en-US" b="1" dirty="0" err="1">
                <a:latin typeface="Garamond" panose="02020404030301010803" pitchFamily="18" charset="0"/>
              </a:rPr>
              <a:t>stanja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AB674E-E0FD-49B9-93BE-1C07741B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sr-Latn-RS" dirty="0"/>
          </a:p>
          <a:p>
            <a:pPr marL="342900" indent="-342900" algn="just"/>
            <a:r>
              <a:rPr lang="sr-Latn-RS" dirty="0"/>
              <a:t>Deterministički i nedeterministički</a:t>
            </a:r>
          </a:p>
          <a:p>
            <a:pPr algn="just"/>
            <a:endParaRPr lang="sr-Latn-RS" dirty="0"/>
          </a:p>
          <a:p>
            <a:pPr marL="342900" indent="-342900" algn="just"/>
            <a:r>
              <a:rPr lang="sr-Latn-RS" dirty="0"/>
              <a:t>Komplemen</a:t>
            </a:r>
            <a:r>
              <a:rPr lang="en-US" dirty="0"/>
              <a:t>t</a:t>
            </a:r>
            <a:r>
              <a:rPr lang="sr-Latn-RS" dirty="0"/>
              <a:t>arni automati stanja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</p:spTree>
    <p:extLst>
      <p:ext uri="{BB962C8B-B14F-4D97-AF65-F5344CB8AC3E}">
        <p14:creationId xmlns:p14="http://schemas.microsoft.com/office/powerpoint/2010/main" val="17813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Primeri</a:t>
            </a:r>
            <a:r>
              <a:rPr lang="en-US" b="1" dirty="0">
                <a:latin typeface="Garamond" panose="02020404030301010803" pitchFamily="18" charset="0"/>
              </a:rPr>
              <a:t> u </a:t>
            </a:r>
            <a:r>
              <a:rPr lang="en-US" b="1" dirty="0" err="1">
                <a:latin typeface="Garamond" panose="02020404030301010803" pitchFamily="18" charset="0"/>
              </a:rPr>
              <a:t>binarnom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alfabetu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7" name="Oval 6"/>
          <p:cNvSpPr/>
          <p:nvPr/>
        </p:nvSpPr>
        <p:spPr>
          <a:xfrm>
            <a:off x="4044443" y="3371460"/>
            <a:ext cx="1422158" cy="1141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36863" y="3650576"/>
            <a:ext cx="769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Paran </a:t>
            </a:r>
            <a:br>
              <a:rPr lang="sr-Latn-RS" dirty="0" smtClean="0"/>
            </a:br>
            <a:r>
              <a:rPr lang="sr-Latn-RS" dirty="0" smtClean="0"/>
              <a:t>broj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90337" y="2208675"/>
            <a:ext cx="485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Primer 1</a:t>
            </a:r>
            <a:r>
              <a:rPr lang="sr-Latn-RS" dirty="0" smtClean="0"/>
              <a:t>: Pronaći paran broj 0 u binarnom stringu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906761" y="3445451"/>
            <a:ext cx="1422158" cy="1141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96590" y="3691037"/>
            <a:ext cx="101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neparan </a:t>
            </a:r>
            <a:br>
              <a:rPr lang="sr-Latn-RS" dirty="0" smtClean="0"/>
            </a:br>
            <a:r>
              <a:rPr lang="sr-Latn-RS" dirty="0" smtClean="0"/>
              <a:t>broj 0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50577" y="3072771"/>
            <a:ext cx="1857912" cy="940100"/>
            <a:chOff x="2807804" y="1779477"/>
            <a:chExt cx="1857912" cy="940100"/>
          </a:xfrm>
        </p:grpSpPr>
        <p:sp>
          <p:nvSpPr>
            <p:cNvPr id="13" name="Arc 12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29011" y="26314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50577" y="4364919"/>
            <a:ext cx="1857912" cy="940100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17" name="Arc 16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29011" y="42969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544089" y="2856747"/>
            <a:ext cx="914400" cy="986408"/>
            <a:chOff x="1137320" y="1700808"/>
            <a:chExt cx="914400" cy="986408"/>
          </a:xfrm>
        </p:grpSpPr>
        <p:sp>
          <p:nvSpPr>
            <p:cNvPr id="21" name="Arc 20"/>
            <p:cNvSpPr/>
            <p:nvPr/>
          </p:nvSpPr>
          <p:spPr>
            <a:xfrm>
              <a:off x="1137320" y="1772816"/>
              <a:ext cx="914400" cy="914400"/>
            </a:xfrm>
            <a:prstGeom prst="arc">
              <a:avLst>
                <a:gd name="adj1" fmla="val 489297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403648" y="1700808"/>
              <a:ext cx="306034" cy="17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14873" y="4080883"/>
            <a:ext cx="914400" cy="986408"/>
            <a:chOff x="1137320" y="1700808"/>
            <a:chExt cx="914400" cy="986408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24" name="Arc 23"/>
            <p:cNvSpPr/>
            <p:nvPr/>
          </p:nvSpPr>
          <p:spPr>
            <a:xfrm>
              <a:off x="1137320" y="1772816"/>
              <a:ext cx="914400" cy="914400"/>
            </a:xfrm>
            <a:prstGeom prst="arc">
              <a:avLst>
                <a:gd name="adj1" fmla="val 489297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403648" y="1700808"/>
              <a:ext cx="306034" cy="17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64715" y="27838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693307" y="4791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908811" y="3216787"/>
            <a:ext cx="1701806" cy="1462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378369" y="3947524"/>
            <a:ext cx="504056" cy="205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359836" y="4610091"/>
            <a:ext cx="2397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Test string</a:t>
            </a:r>
            <a:br>
              <a:rPr lang="sr-Latn-RS" sz="3600" b="1" dirty="0" smtClean="0"/>
            </a:br>
            <a:r>
              <a:rPr lang="sr-Latn-RS" sz="3600" b="1" dirty="0" smtClean="0"/>
              <a:t>11100100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24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Primeri</a:t>
            </a:r>
            <a:r>
              <a:rPr lang="en-US" b="1" dirty="0">
                <a:latin typeface="Garamond" panose="02020404030301010803" pitchFamily="18" charset="0"/>
              </a:rPr>
              <a:t> u </a:t>
            </a:r>
            <a:r>
              <a:rPr lang="en-US" b="1" dirty="0" err="1">
                <a:latin typeface="Garamond" panose="02020404030301010803" pitchFamily="18" charset="0"/>
              </a:rPr>
              <a:t>binarnom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alfabetu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31" name="Oval 30"/>
          <p:cNvSpPr/>
          <p:nvPr/>
        </p:nvSpPr>
        <p:spPr>
          <a:xfrm>
            <a:off x="3605775" y="2503128"/>
            <a:ext cx="1422158" cy="1141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98195" y="278224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P0P1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63637" y="1537783"/>
            <a:ext cx="609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Primer 2</a:t>
            </a:r>
            <a:r>
              <a:rPr lang="sr-Latn-RS" dirty="0" smtClean="0"/>
              <a:t>: Pronaći paran broj 0 i paran broj 1 u binarnom stringu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468093" y="2577119"/>
            <a:ext cx="1422158" cy="1141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757922" y="2822705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P0N1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811909" y="2204439"/>
            <a:ext cx="1857912" cy="940100"/>
            <a:chOff x="2807804" y="1779477"/>
            <a:chExt cx="1857912" cy="940100"/>
          </a:xfrm>
        </p:grpSpPr>
        <p:sp>
          <p:nvSpPr>
            <p:cNvPr id="37" name="Arc 36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324077" y="4130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811909" y="3496587"/>
            <a:ext cx="1857912" cy="940100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41" name="Arc 40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358095" y="4130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590343" y="2329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531989" y="47061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470143" y="2348455"/>
            <a:ext cx="1701806" cy="14624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605775" y="4870100"/>
            <a:ext cx="1422158" cy="1141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898195" y="514921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</a:t>
            </a:r>
            <a:r>
              <a:rPr lang="sr-Latn-RS" dirty="0" smtClean="0"/>
              <a:t>0P1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468093" y="4944091"/>
            <a:ext cx="1422158" cy="1141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757922" y="518967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N</a:t>
            </a:r>
            <a:r>
              <a:rPr lang="sr-Latn-RS" dirty="0" smtClean="0"/>
              <a:t>0N1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811909" y="4571411"/>
            <a:ext cx="1857912" cy="940100"/>
            <a:chOff x="2807804" y="1779477"/>
            <a:chExt cx="1857912" cy="940100"/>
          </a:xfrm>
        </p:grpSpPr>
        <p:sp>
          <p:nvSpPr>
            <p:cNvPr id="52" name="Arc 51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883917" y="4130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590343" y="5795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603997" y="34192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836245" y="4139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0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5903348" y="4063359"/>
            <a:ext cx="1857912" cy="940100"/>
            <a:chOff x="2807804" y="1779477"/>
            <a:chExt cx="1857912" cy="940100"/>
          </a:xfrm>
          <a:scene3d>
            <a:camera prst="orthographicFront">
              <a:rot lat="5" lon="0" rev="5400000"/>
            </a:camera>
            <a:lightRig rig="threePt" dir="t"/>
          </a:scene3d>
        </p:grpSpPr>
        <p:sp>
          <p:nvSpPr>
            <p:cNvPr id="59" name="Arc 58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54397" y="4067355"/>
            <a:ext cx="1857912" cy="940100"/>
            <a:chOff x="2807804" y="1779477"/>
            <a:chExt cx="1857912" cy="940100"/>
          </a:xfrm>
          <a:scene3d>
            <a:camera prst="orthographicFront">
              <a:rot lat="10800000" lon="10800000" rev="5400000"/>
            </a:camera>
            <a:lightRig rig="threePt" dir="t"/>
          </a:scene3d>
        </p:grpSpPr>
        <p:sp>
          <p:nvSpPr>
            <p:cNvPr id="62" name="Arc 61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011709" y="4063359"/>
            <a:ext cx="1857912" cy="940100"/>
            <a:chOff x="2807804" y="1779477"/>
            <a:chExt cx="1857912" cy="940100"/>
          </a:xfrm>
          <a:scene3d>
            <a:camera prst="orthographicFront">
              <a:rot lat="5" lon="0" rev="5400000"/>
            </a:camera>
            <a:lightRig rig="threePt" dir="t"/>
          </a:scene3d>
        </p:grpSpPr>
        <p:sp>
          <p:nvSpPr>
            <p:cNvPr id="65" name="Arc 64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62758" y="4067355"/>
            <a:ext cx="1857912" cy="940100"/>
            <a:chOff x="2807804" y="1779477"/>
            <a:chExt cx="1857912" cy="940100"/>
          </a:xfrm>
          <a:scene3d>
            <a:camera prst="orthographicFront">
              <a:rot lat="10800000" lon="10800000" rev="5400000"/>
            </a:camera>
            <a:lightRig rig="threePt" dir="t"/>
          </a:scene3d>
        </p:grpSpPr>
        <p:sp>
          <p:nvSpPr>
            <p:cNvPr id="68" name="Arc 67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ight Arrow 69"/>
          <p:cNvSpPr/>
          <p:nvPr/>
        </p:nvSpPr>
        <p:spPr>
          <a:xfrm>
            <a:off x="2867693" y="2915227"/>
            <a:ext cx="504056" cy="205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196285" y="5219483"/>
            <a:ext cx="2397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Test string</a:t>
            </a:r>
            <a:br>
              <a:rPr lang="sr-Latn-RS" sz="3600" b="1" dirty="0" smtClean="0"/>
            </a:br>
            <a:r>
              <a:rPr lang="sr-Latn-RS" sz="3600" b="1" dirty="0" smtClean="0"/>
              <a:t>11100100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752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 animBg="1"/>
      <p:bldP spid="35" grpId="0"/>
      <p:bldP spid="39" grpId="0"/>
      <p:bldP spid="43" grpId="0"/>
      <p:bldP spid="44" grpId="0"/>
      <p:bldP spid="45" grpId="0"/>
      <p:bldP spid="46" grpId="0" animBg="1"/>
      <p:bldP spid="47" grpId="0" animBg="1"/>
      <p:bldP spid="48" grpId="0"/>
      <p:bldP spid="49" grpId="0" animBg="1"/>
      <p:bldP spid="50" grpId="0"/>
      <p:bldP spid="54" grpId="0"/>
      <p:bldP spid="55" grpId="0"/>
      <p:bldP spid="56" grpId="0"/>
      <p:bldP spid="57" grpId="0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A2CE2-C908-4F21-9243-03179C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4" y="1080104"/>
            <a:ext cx="8981536" cy="61058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Garamond" panose="02020404030301010803" pitchFamily="18" charset="0"/>
              </a:rPr>
              <a:t>Primeri</a:t>
            </a:r>
            <a:r>
              <a:rPr lang="en-US" b="1" dirty="0">
                <a:latin typeface="Garamond" panose="02020404030301010803" pitchFamily="18" charset="0"/>
              </a:rPr>
              <a:t> u </a:t>
            </a:r>
            <a:r>
              <a:rPr lang="en-US" b="1" dirty="0" err="1">
                <a:latin typeface="Garamond" panose="02020404030301010803" pitchFamily="18" charset="0"/>
              </a:rPr>
              <a:t>binarnom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alfabetu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326556-F4F3-45A7-A261-C1B358F8A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5" y="145476"/>
            <a:ext cx="1593316" cy="1491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764" y="244666"/>
            <a:ext cx="949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Innovative Teaching Approaches in development of Software Designed Instrumentation and its application in real-time systems</a:t>
            </a:r>
          </a:p>
        </p:txBody>
      </p:sp>
      <p:sp>
        <p:nvSpPr>
          <p:cNvPr id="31" name="Oval 30"/>
          <p:cNvSpPr/>
          <p:nvPr/>
        </p:nvSpPr>
        <p:spPr>
          <a:xfrm>
            <a:off x="2461483" y="3060418"/>
            <a:ext cx="1422158" cy="1141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65849" y="33698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25771" y="1825625"/>
            <a:ext cx="444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Primer 3</a:t>
            </a:r>
            <a:r>
              <a:rPr lang="sr-Latn-RS" dirty="0" smtClean="0"/>
              <a:t>: Pronaći binarne brojeve deljive sa 4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400157" y="3062401"/>
            <a:ext cx="1422158" cy="1141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13630" y="3379995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Viđena</a:t>
            </a:r>
            <a:br>
              <a:rPr lang="sr-Latn-RS" dirty="0" smtClean="0"/>
            </a:br>
            <a:r>
              <a:rPr lang="sr-Latn-RS" dirty="0" smtClean="0"/>
              <a:t> jedna 0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667617" y="2761729"/>
            <a:ext cx="1857912" cy="940100"/>
            <a:chOff x="2807804" y="1779477"/>
            <a:chExt cx="1857912" cy="940100"/>
          </a:xfrm>
        </p:grpSpPr>
        <p:sp>
          <p:nvSpPr>
            <p:cNvPr id="37" name="Arc 36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46051" y="23923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961129" y="2545705"/>
            <a:ext cx="914400" cy="986408"/>
            <a:chOff x="1137320" y="1700808"/>
            <a:chExt cx="914400" cy="986408"/>
          </a:xfrm>
        </p:grpSpPr>
        <p:sp>
          <p:nvSpPr>
            <p:cNvPr id="41" name="Arc 40"/>
            <p:cNvSpPr/>
            <p:nvPr/>
          </p:nvSpPr>
          <p:spPr>
            <a:xfrm>
              <a:off x="1137320" y="1772816"/>
              <a:ext cx="914400" cy="914400"/>
            </a:xfrm>
            <a:prstGeom prst="arc">
              <a:avLst>
                <a:gd name="adj1" fmla="val 489297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1403648" y="1700808"/>
              <a:ext cx="306034" cy="17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81755" y="24727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702635" y="41205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0</a:t>
            </a:r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>
            <a:off x="1925771" y="3636482"/>
            <a:ext cx="504056" cy="205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356187" y="3062401"/>
            <a:ext cx="1422158" cy="1141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646016" y="3307987"/>
            <a:ext cx="84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Viđene</a:t>
            </a:r>
            <a:br>
              <a:rPr lang="sr-Latn-RS" dirty="0" smtClean="0"/>
            </a:br>
            <a:r>
              <a:rPr lang="sr-Latn-RS" dirty="0" smtClean="0"/>
              <a:t>2 nule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6700003" y="2689721"/>
            <a:ext cx="1857912" cy="940100"/>
            <a:chOff x="2807804" y="1779477"/>
            <a:chExt cx="1857912" cy="940100"/>
          </a:xfrm>
        </p:grpSpPr>
        <p:sp>
          <p:nvSpPr>
            <p:cNvPr id="49" name="Arc 48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653963" y="3841849"/>
            <a:ext cx="1857912" cy="940100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52" name="Arc 51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364299" y="3697833"/>
            <a:ext cx="914400" cy="986408"/>
            <a:chOff x="1137320" y="1700808"/>
            <a:chExt cx="914400" cy="986408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55" name="Arc 54"/>
            <p:cNvSpPr/>
            <p:nvPr/>
          </p:nvSpPr>
          <p:spPr>
            <a:xfrm>
              <a:off x="1137320" y="1772816"/>
              <a:ext cx="914400" cy="914400"/>
            </a:xfrm>
            <a:prstGeom prst="arc">
              <a:avLst>
                <a:gd name="adj1" fmla="val 489297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1403648" y="1700808"/>
              <a:ext cx="306034" cy="1746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446051" y="3760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456733" y="23923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0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2962518" y="3994249"/>
            <a:ext cx="5804013" cy="1431776"/>
            <a:chOff x="2807804" y="1779477"/>
            <a:chExt cx="1857912" cy="940100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sp>
          <p:nvSpPr>
            <p:cNvPr id="60" name="Arc 59"/>
            <p:cNvSpPr/>
            <p:nvPr/>
          </p:nvSpPr>
          <p:spPr>
            <a:xfrm>
              <a:off x="2807804" y="1855481"/>
              <a:ext cx="1857912" cy="864096"/>
            </a:xfrm>
            <a:prstGeom prst="arc">
              <a:avLst>
                <a:gd name="adj1" fmla="val 1077320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3491880" y="1779477"/>
              <a:ext cx="504056" cy="2053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72557" y="4192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250389" y="2956729"/>
            <a:ext cx="1668270" cy="1389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664064" y="4345905"/>
            <a:ext cx="227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Kada nam je nebitan 0</a:t>
            </a:r>
            <a:br>
              <a:rPr lang="sr-Latn-RS" dirty="0" smtClean="0"/>
            </a:br>
            <a:r>
              <a:rPr lang="sr-Latn-RS" dirty="0" smtClean="0"/>
              <a:t> string i prazan string</a:t>
            </a:r>
            <a:endParaRPr lang="en-US" dirty="0"/>
          </a:p>
        </p:txBody>
      </p:sp>
      <p:sp>
        <p:nvSpPr>
          <p:cNvPr id="65" name="Left Arrow 64"/>
          <p:cNvSpPr/>
          <p:nvPr/>
        </p:nvSpPr>
        <p:spPr>
          <a:xfrm>
            <a:off x="9783644" y="3019085"/>
            <a:ext cx="495055" cy="24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257121" y="2041649"/>
            <a:ext cx="2093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Kada nam je </a:t>
            </a:r>
            <a:r>
              <a:rPr lang="sr-Latn-RS" dirty="0" smtClean="0"/>
              <a:t>bitan </a:t>
            </a:r>
            <a:r>
              <a:rPr lang="sr-Latn-RS" dirty="0"/>
              <a:t>0 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string </a:t>
            </a:r>
            <a:r>
              <a:rPr lang="sr-Latn-RS" dirty="0"/>
              <a:t>i prazan string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966331" y="5642049"/>
            <a:ext cx="2397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Test string</a:t>
            </a:r>
            <a:br>
              <a:rPr lang="sr-Latn-RS" sz="3600" b="1" dirty="0" smtClean="0"/>
            </a:br>
            <a:r>
              <a:rPr lang="sr-Latn-RS" sz="3600" b="1" dirty="0" smtClean="0"/>
              <a:t>101100100</a:t>
            </a:r>
            <a:endParaRPr lang="en-US" sz="3600" b="1" dirty="0"/>
          </a:p>
        </p:txBody>
      </p:sp>
      <p:sp>
        <p:nvSpPr>
          <p:cNvPr id="68" name="Right Arrow 67"/>
          <p:cNvSpPr/>
          <p:nvPr/>
        </p:nvSpPr>
        <p:spPr>
          <a:xfrm>
            <a:off x="1928386" y="3639115"/>
            <a:ext cx="504056" cy="205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8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 animBg="1"/>
      <p:bldP spid="64" grpId="0"/>
      <p:bldP spid="65" grpId="0" animBg="1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561</Words>
  <Application>Microsoft Office PowerPoint</Application>
  <PresentationFormat>Widescreen</PresentationFormat>
  <Paragraphs>138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adagio_slab</vt:lpstr>
      <vt:lpstr>Arial</vt:lpstr>
      <vt:lpstr>Calibri</vt:lpstr>
      <vt:lpstr>Calibri Light</vt:lpstr>
      <vt:lpstr>Garamond</vt:lpstr>
      <vt:lpstr>Times New Roman</vt:lpstr>
      <vt:lpstr>Office Theme</vt:lpstr>
      <vt:lpstr>UPRAVLJAČKI ALGORITMI U REALNOM VREMENU</vt:lpstr>
      <vt:lpstr>PowerPoint Presentation</vt:lpstr>
      <vt:lpstr>Definicija i osnovni pojmovi</vt:lpstr>
      <vt:lpstr>Definicija i osnovni pojmovi</vt:lpstr>
      <vt:lpstr>Pristup problemima u teoriji računara</vt:lpstr>
      <vt:lpstr>Tipovi automata stanja</vt:lpstr>
      <vt:lpstr>Primeri u binarnom alfabetu</vt:lpstr>
      <vt:lpstr>Primeri u binarnom alfabetu</vt:lpstr>
      <vt:lpstr>Primeri u binarnom alfabetu</vt:lpstr>
      <vt:lpstr>Primeri u binarnom alfabetu</vt:lpstr>
      <vt:lpstr>Primeri u binarnom alfabetu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Balkan Open Competition in  Software-designed Instrumentation</dc:title>
  <dc:creator>Stefana Jocic</dc:creator>
  <cp:lastModifiedBy>Windows User</cp:lastModifiedBy>
  <cp:revision>27</cp:revision>
  <dcterms:created xsi:type="dcterms:W3CDTF">2018-11-07T10:58:35Z</dcterms:created>
  <dcterms:modified xsi:type="dcterms:W3CDTF">2019-01-30T21:43:13Z</dcterms:modified>
</cp:coreProperties>
</file>