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56" r:id="rId2"/>
    <p:sldId id="290" r:id="rId3"/>
    <p:sldId id="336" r:id="rId4"/>
    <p:sldId id="337" r:id="rId5"/>
    <p:sldId id="338" r:id="rId6"/>
    <p:sldId id="339" r:id="rId7"/>
    <p:sldId id="279" r:id="rId8"/>
  </p:sldIdLst>
  <p:sldSz cx="9144000" cy="5143500" type="screen16x9"/>
  <p:notesSz cx="6858000" cy="9144000"/>
  <p:embeddedFontLst>
    <p:embeddedFont>
      <p:font typeface="Roboto" panose="02000000000000000000" pitchFamily="2" charset="0"/>
      <p:regular r:id="rId10"/>
      <p:bold r:id="rId11"/>
    </p:embeddedFont>
    <p:embeddedFont>
      <p:font typeface="Dosis" panose="02010503020202060003" pitchFamily="2"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4AB393-E513-4BFF-AE83-0CFA9583AAE6}">
  <a:tblStyle styleId="{D44AB393-E513-4BFF-AE83-0CFA9583AAE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395289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401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931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65893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062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5533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75486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042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222222"/>
        </a:solidFill>
        <a:effectLst/>
      </p:bgPr>
    </p:bg>
    <p:spTree>
      <p:nvGrpSpPr>
        <p:cNvPr id="1" name="Shape 9"/>
        <p:cNvGrpSpPr/>
        <p:nvPr/>
      </p:nvGrpSpPr>
      <p:grpSpPr>
        <a:xfrm>
          <a:off x="0" y="0"/>
          <a:ext cx="0" cy="0"/>
          <a:chOff x="0" y="0"/>
          <a:chExt cx="0" cy="0"/>
        </a:xfrm>
      </p:grpSpPr>
      <p:sp>
        <p:nvSpPr>
          <p:cNvPr id="10" name="Shape 10"/>
          <p:cNvSpPr/>
          <p:nvPr/>
        </p:nvSpPr>
        <p:spPr>
          <a:xfrm>
            <a:off x="-11025" y="-11025"/>
            <a:ext cx="9144000" cy="5143500"/>
          </a:xfrm>
          <a:prstGeom prst="rect">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8700">
              <a:alpha val="85380"/>
            </a:srgbClr>
          </a:solidFill>
          <a:ln>
            <a:noFill/>
          </a:ln>
        </p:spPr>
      </p:sp>
      <p:sp>
        <p:nvSpPr>
          <p:cNvPr id="12" name="Shape 12"/>
          <p:cNvSpPr/>
          <p:nvPr/>
        </p:nvSpPr>
        <p:spPr>
          <a:xfrm flipH="1">
            <a:off x="-418950" y="4394400"/>
            <a:ext cx="8172300" cy="749100"/>
          </a:xfrm>
          <a:prstGeom prst="parallelogram">
            <a:avLst>
              <a:gd name="adj" fmla="val 51542"/>
            </a:avLst>
          </a:prstGeom>
          <a:solidFill>
            <a:srgbClr val="FFFFFF">
              <a:alpha val="17690"/>
            </a:srgbClr>
          </a:solidFill>
          <a:ln>
            <a:noFill/>
          </a:ln>
        </p:spPr>
        <p:txBody>
          <a:bodyPr lIns="91425" tIns="91425" rIns="91425" bIns="91425" anchor="ctr" anchorCtr="0">
            <a:noAutofit/>
          </a:bodyPr>
          <a:lstStyle/>
          <a:p>
            <a:pPr lvl="0">
              <a:spcBef>
                <a:spcPts val="0"/>
              </a:spcBef>
              <a:buNone/>
            </a:pPr>
            <a:endParaRPr>
              <a:solidFill>
                <a:srgbClr val="434343"/>
              </a:solidFill>
            </a:endParaRPr>
          </a:p>
        </p:txBody>
      </p:sp>
      <p:sp>
        <p:nvSpPr>
          <p:cNvPr id="13" name="Shape 13"/>
          <p:cNvSpPr/>
          <p:nvPr/>
        </p:nvSpPr>
        <p:spPr>
          <a:xfrm flipH="1">
            <a:off x="1028474" y="4166400"/>
            <a:ext cx="8369700" cy="228000"/>
          </a:xfrm>
          <a:prstGeom prst="parallelogram">
            <a:avLst>
              <a:gd name="adj" fmla="val 5154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1028475" y="0"/>
            <a:ext cx="5238600" cy="4020000"/>
          </a:xfrm>
          <a:prstGeom prst="rect">
            <a:avLst/>
          </a:prstGeom>
        </p:spPr>
        <p:txBody>
          <a:bodyPr lIns="91425" tIns="91425" rIns="91425" bIns="91425" anchor="b"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Shape 42"/>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7" name="Shape 47"/>
          <p:cNvSpPr txBox="1">
            <a:spLocks noGrp="1"/>
          </p:cNvSpPr>
          <p:nvPr>
            <p:ph type="title"/>
          </p:nvPr>
        </p:nvSpPr>
        <p:spPr>
          <a:xfrm>
            <a:off x="1101386" y="272850"/>
            <a:ext cx="7574400" cy="749100"/>
          </a:xfrm>
          <a:prstGeom prst="rect">
            <a:avLst/>
          </a:prstGeom>
        </p:spPr>
        <p:txBody>
          <a:bodyPr lIns="91425" tIns="91425" rIns="91425" bIns="91425" anchor="ctr" anchorCtr="0"/>
          <a:lstStyle>
            <a:lvl1pPr lvl="0">
              <a:spcBef>
                <a:spcPts val="0"/>
              </a:spcBef>
              <a:buSzPct val="100000"/>
              <a:defRPr sz="2400" b="0"/>
            </a:lvl1pPr>
            <a:lvl2pPr lvl="1">
              <a:spcBef>
                <a:spcPts val="0"/>
              </a:spcBef>
              <a:buSzPct val="100000"/>
              <a:defRPr sz="2400" b="0"/>
            </a:lvl2pPr>
            <a:lvl3pPr lvl="2">
              <a:spcBef>
                <a:spcPts val="0"/>
              </a:spcBef>
              <a:buSzPct val="100000"/>
              <a:defRPr sz="2400" b="0"/>
            </a:lvl3pPr>
            <a:lvl4pPr lvl="3">
              <a:spcBef>
                <a:spcPts val="0"/>
              </a:spcBef>
              <a:buSzPct val="100000"/>
              <a:defRPr sz="2400" b="0"/>
            </a:lvl4pPr>
            <a:lvl5pPr lvl="4">
              <a:spcBef>
                <a:spcPts val="0"/>
              </a:spcBef>
              <a:buSzPct val="100000"/>
              <a:defRPr sz="2400" b="0"/>
            </a:lvl5pPr>
            <a:lvl6pPr lvl="5">
              <a:spcBef>
                <a:spcPts val="0"/>
              </a:spcBef>
              <a:buSzPct val="100000"/>
              <a:defRPr sz="2400" b="0"/>
            </a:lvl6pPr>
            <a:lvl7pPr lvl="6">
              <a:spcBef>
                <a:spcPts val="0"/>
              </a:spcBef>
              <a:buSzPct val="100000"/>
              <a:defRPr sz="2400" b="0"/>
            </a:lvl7pPr>
            <a:lvl8pPr lvl="7">
              <a:spcBef>
                <a:spcPts val="0"/>
              </a:spcBef>
              <a:buSzPct val="100000"/>
              <a:defRPr sz="2400" b="0"/>
            </a:lvl8pPr>
            <a:lvl9pPr lvl="8">
              <a:spcBef>
                <a:spcPts val="0"/>
              </a:spcBef>
              <a:buSzPct val="100000"/>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95"/>
        <p:cNvGrpSpPr/>
        <p:nvPr/>
      </p:nvGrpSpPr>
      <p:grpSpPr>
        <a:xfrm>
          <a:off x="0" y="0"/>
          <a:ext cx="0" cy="0"/>
          <a:chOff x="0" y="0"/>
          <a:chExt cx="0" cy="0"/>
        </a:xfrm>
      </p:grpSpPr>
      <p:sp>
        <p:nvSpPr>
          <p:cNvPr id="96" name="Shape 96"/>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333333"/>
          </a:solidFill>
          <a:ln>
            <a:noFill/>
          </a:ln>
        </p:spPr>
      </p:sp>
      <p:sp>
        <p:nvSpPr>
          <p:cNvPr id="97" name="Shape 97"/>
          <p:cNvSpPr/>
          <p:nvPr/>
        </p:nvSpPr>
        <p:spPr>
          <a:xfrm flipH="1">
            <a:off x="-903537" y="-17561"/>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100" name="Shape 10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04900" y="276075"/>
            <a:ext cx="6724500" cy="749100"/>
          </a:xfrm>
          <a:prstGeom prst="rect">
            <a:avLst/>
          </a:prstGeom>
          <a:noFill/>
          <a:ln>
            <a:noFill/>
          </a:ln>
        </p:spPr>
        <p:txBody>
          <a:bodyPr lIns="91425" tIns="91425" rIns="91425" bIns="91425" anchor="ctr" anchorCtr="0"/>
          <a:lstStyle>
            <a:lvl1pPr lvl="0">
              <a:spcBef>
                <a:spcPts val="0"/>
              </a:spcBef>
              <a:buClr>
                <a:srgbClr val="FFFFFF"/>
              </a:buClr>
              <a:buSzPct val="100000"/>
              <a:buFont typeface="Dosis"/>
              <a:buNone/>
              <a:defRPr sz="2400">
                <a:solidFill>
                  <a:srgbClr val="FFFFFF"/>
                </a:solidFill>
                <a:latin typeface="Dosis"/>
                <a:ea typeface="Dosis"/>
                <a:cs typeface="Dosis"/>
                <a:sym typeface="Dosis"/>
              </a:defRPr>
            </a:lvl1pPr>
            <a:lvl2pPr lvl="1">
              <a:spcBef>
                <a:spcPts val="0"/>
              </a:spcBef>
              <a:buClr>
                <a:srgbClr val="FFFFFF"/>
              </a:buClr>
              <a:buSzPct val="100000"/>
              <a:buFont typeface="Dosis"/>
              <a:buNone/>
              <a:defRPr sz="2400">
                <a:solidFill>
                  <a:srgbClr val="FFFFFF"/>
                </a:solidFill>
                <a:latin typeface="Dosis"/>
                <a:ea typeface="Dosis"/>
                <a:cs typeface="Dosis"/>
                <a:sym typeface="Dosis"/>
              </a:defRPr>
            </a:lvl2pPr>
            <a:lvl3pPr lvl="2">
              <a:spcBef>
                <a:spcPts val="0"/>
              </a:spcBef>
              <a:buClr>
                <a:srgbClr val="FFFFFF"/>
              </a:buClr>
              <a:buSzPct val="100000"/>
              <a:buFont typeface="Dosis"/>
              <a:buNone/>
              <a:defRPr sz="2400">
                <a:solidFill>
                  <a:srgbClr val="FFFFFF"/>
                </a:solidFill>
                <a:latin typeface="Dosis"/>
                <a:ea typeface="Dosis"/>
                <a:cs typeface="Dosis"/>
                <a:sym typeface="Dosis"/>
              </a:defRPr>
            </a:lvl3pPr>
            <a:lvl4pPr lvl="3">
              <a:spcBef>
                <a:spcPts val="0"/>
              </a:spcBef>
              <a:buClr>
                <a:srgbClr val="FFFFFF"/>
              </a:buClr>
              <a:buSzPct val="100000"/>
              <a:buFont typeface="Dosis"/>
              <a:buNone/>
              <a:defRPr sz="2400">
                <a:solidFill>
                  <a:srgbClr val="FFFFFF"/>
                </a:solidFill>
                <a:latin typeface="Dosis"/>
                <a:ea typeface="Dosis"/>
                <a:cs typeface="Dosis"/>
                <a:sym typeface="Dosis"/>
              </a:defRPr>
            </a:lvl4pPr>
            <a:lvl5pPr lvl="4">
              <a:spcBef>
                <a:spcPts val="0"/>
              </a:spcBef>
              <a:buClr>
                <a:srgbClr val="FFFFFF"/>
              </a:buClr>
              <a:buSzPct val="100000"/>
              <a:buFont typeface="Dosis"/>
              <a:buNone/>
              <a:defRPr sz="2400">
                <a:solidFill>
                  <a:srgbClr val="FFFFFF"/>
                </a:solidFill>
                <a:latin typeface="Dosis"/>
                <a:ea typeface="Dosis"/>
                <a:cs typeface="Dosis"/>
                <a:sym typeface="Dosis"/>
              </a:defRPr>
            </a:lvl5pPr>
            <a:lvl6pPr lvl="5">
              <a:spcBef>
                <a:spcPts val="0"/>
              </a:spcBef>
              <a:buClr>
                <a:srgbClr val="FFFFFF"/>
              </a:buClr>
              <a:buSzPct val="100000"/>
              <a:buFont typeface="Dosis"/>
              <a:buNone/>
              <a:defRPr sz="2400">
                <a:solidFill>
                  <a:srgbClr val="FFFFFF"/>
                </a:solidFill>
                <a:latin typeface="Dosis"/>
                <a:ea typeface="Dosis"/>
                <a:cs typeface="Dosis"/>
                <a:sym typeface="Dosis"/>
              </a:defRPr>
            </a:lvl6pPr>
            <a:lvl7pPr lvl="6">
              <a:spcBef>
                <a:spcPts val="0"/>
              </a:spcBef>
              <a:buClr>
                <a:srgbClr val="FFFFFF"/>
              </a:buClr>
              <a:buSzPct val="100000"/>
              <a:buFont typeface="Dosis"/>
              <a:buNone/>
              <a:defRPr sz="2400">
                <a:solidFill>
                  <a:srgbClr val="FFFFFF"/>
                </a:solidFill>
                <a:latin typeface="Dosis"/>
                <a:ea typeface="Dosis"/>
                <a:cs typeface="Dosis"/>
                <a:sym typeface="Dosis"/>
              </a:defRPr>
            </a:lvl7pPr>
            <a:lvl8pPr lvl="7">
              <a:spcBef>
                <a:spcPts val="0"/>
              </a:spcBef>
              <a:buClr>
                <a:srgbClr val="FFFFFF"/>
              </a:buClr>
              <a:buSzPct val="100000"/>
              <a:buFont typeface="Dosis"/>
              <a:buNone/>
              <a:defRPr sz="2400">
                <a:solidFill>
                  <a:srgbClr val="FFFFFF"/>
                </a:solidFill>
                <a:latin typeface="Dosis"/>
                <a:ea typeface="Dosis"/>
                <a:cs typeface="Dosis"/>
                <a:sym typeface="Dosis"/>
              </a:defRPr>
            </a:lvl8pPr>
            <a:lvl9pPr lvl="8">
              <a:spcBef>
                <a:spcPts val="0"/>
              </a:spcBef>
              <a:buClr>
                <a:srgbClr val="FFFFFF"/>
              </a:buClr>
              <a:buSzPct val="100000"/>
              <a:buFont typeface="Dosis"/>
              <a:buNone/>
              <a:defRPr sz="2400">
                <a:solidFill>
                  <a:srgbClr val="FFFFFF"/>
                </a:solidFill>
                <a:latin typeface="Dosis"/>
                <a:ea typeface="Dosis"/>
                <a:cs typeface="Dosis"/>
                <a:sym typeface="Dosis"/>
              </a:defRPr>
            </a:lvl9pPr>
          </a:lstStyle>
          <a:p>
            <a:endParaRPr/>
          </a:p>
        </p:txBody>
      </p:sp>
      <p:sp>
        <p:nvSpPr>
          <p:cNvPr id="7" name="Shape 7"/>
          <p:cNvSpPr txBox="1">
            <a:spLocks noGrp="1"/>
          </p:cNvSpPr>
          <p:nvPr>
            <p:ph type="body" idx="1"/>
          </p:nvPr>
        </p:nvSpPr>
        <p:spPr>
          <a:xfrm>
            <a:off x="1104900" y="1200150"/>
            <a:ext cx="7581900" cy="3725700"/>
          </a:xfrm>
          <a:prstGeom prst="rect">
            <a:avLst/>
          </a:prstGeom>
          <a:noFill/>
          <a:ln>
            <a:noFill/>
          </a:ln>
        </p:spPr>
        <p:txBody>
          <a:bodyPr lIns="91425" tIns="91425" rIns="91425" bIns="91425" anchor="t" anchorCtr="0"/>
          <a:lstStyle>
            <a:lvl1pPr lvl="0">
              <a:spcBef>
                <a:spcPts val="600"/>
              </a:spcBef>
              <a:buClr>
                <a:srgbClr val="FF8700"/>
              </a:buClr>
              <a:buSzPct val="100000"/>
              <a:buFont typeface="Roboto"/>
              <a:buChar char="▸"/>
              <a:defRPr sz="3000">
                <a:solidFill>
                  <a:srgbClr val="222222"/>
                </a:solidFill>
                <a:latin typeface="Roboto"/>
                <a:ea typeface="Roboto"/>
                <a:cs typeface="Roboto"/>
                <a:sym typeface="Roboto"/>
              </a:defRPr>
            </a:lvl1pPr>
            <a:lvl2pPr lvl="1">
              <a:spcBef>
                <a:spcPts val="480"/>
              </a:spcBef>
              <a:buClr>
                <a:srgbClr val="FF8700"/>
              </a:buClr>
              <a:buSzPct val="100000"/>
              <a:buFont typeface="Roboto"/>
              <a:buChar char="▹"/>
              <a:defRPr sz="2400">
                <a:solidFill>
                  <a:srgbClr val="222222"/>
                </a:solidFill>
                <a:latin typeface="Roboto"/>
                <a:ea typeface="Roboto"/>
                <a:cs typeface="Roboto"/>
                <a:sym typeface="Roboto"/>
              </a:defRPr>
            </a:lvl2pPr>
            <a:lvl3pPr lvl="2">
              <a:spcBef>
                <a:spcPts val="480"/>
              </a:spcBef>
              <a:buClr>
                <a:srgbClr val="FF8700"/>
              </a:buClr>
              <a:buSzPct val="100000"/>
              <a:buFont typeface="Roboto"/>
              <a:buChar char="▹"/>
              <a:defRPr sz="2400">
                <a:solidFill>
                  <a:srgbClr val="222222"/>
                </a:solidFill>
                <a:latin typeface="Roboto"/>
                <a:ea typeface="Roboto"/>
                <a:cs typeface="Roboto"/>
                <a:sym typeface="Roboto"/>
              </a:defRPr>
            </a:lvl3pPr>
            <a:lvl4pPr lvl="3">
              <a:spcBef>
                <a:spcPts val="360"/>
              </a:spcBef>
              <a:buClr>
                <a:srgbClr val="FF8700"/>
              </a:buClr>
              <a:buSzPct val="100000"/>
              <a:buFont typeface="Roboto"/>
              <a:buChar char="▹"/>
              <a:defRPr sz="1800">
                <a:solidFill>
                  <a:srgbClr val="222222"/>
                </a:solidFill>
                <a:latin typeface="Roboto"/>
                <a:ea typeface="Roboto"/>
                <a:cs typeface="Roboto"/>
                <a:sym typeface="Roboto"/>
              </a:defRPr>
            </a:lvl4pPr>
            <a:lvl5pPr lvl="4">
              <a:spcBef>
                <a:spcPts val="360"/>
              </a:spcBef>
              <a:buClr>
                <a:srgbClr val="FF8700"/>
              </a:buClr>
              <a:buSzPct val="100000"/>
              <a:buFont typeface="Roboto"/>
              <a:buChar char="▹"/>
              <a:defRPr sz="1800">
                <a:solidFill>
                  <a:srgbClr val="222222"/>
                </a:solidFill>
                <a:latin typeface="Roboto"/>
                <a:ea typeface="Roboto"/>
                <a:cs typeface="Roboto"/>
                <a:sym typeface="Roboto"/>
              </a:defRPr>
            </a:lvl5pPr>
            <a:lvl6pPr lvl="5">
              <a:spcBef>
                <a:spcPts val="360"/>
              </a:spcBef>
              <a:buClr>
                <a:srgbClr val="FF8700"/>
              </a:buClr>
              <a:buSzPct val="100000"/>
              <a:buFont typeface="Roboto"/>
              <a:buChar char="▹"/>
              <a:defRPr sz="1800">
                <a:solidFill>
                  <a:srgbClr val="222222"/>
                </a:solidFill>
                <a:latin typeface="Roboto"/>
                <a:ea typeface="Roboto"/>
                <a:cs typeface="Roboto"/>
                <a:sym typeface="Roboto"/>
              </a:defRPr>
            </a:lvl6pPr>
            <a:lvl7pPr lvl="6">
              <a:spcBef>
                <a:spcPts val="360"/>
              </a:spcBef>
              <a:buClr>
                <a:srgbClr val="FF8700"/>
              </a:buClr>
              <a:buSzPct val="100000"/>
              <a:buFont typeface="Roboto"/>
              <a:buChar char="▹"/>
              <a:defRPr sz="1800">
                <a:solidFill>
                  <a:srgbClr val="222222"/>
                </a:solidFill>
                <a:latin typeface="Roboto"/>
                <a:ea typeface="Roboto"/>
                <a:cs typeface="Roboto"/>
                <a:sym typeface="Roboto"/>
              </a:defRPr>
            </a:lvl7pPr>
            <a:lvl8pPr lvl="7">
              <a:spcBef>
                <a:spcPts val="360"/>
              </a:spcBef>
              <a:buClr>
                <a:srgbClr val="FF8700"/>
              </a:buClr>
              <a:buSzPct val="100000"/>
              <a:buFont typeface="Roboto"/>
              <a:buChar char="▹"/>
              <a:defRPr sz="1800">
                <a:solidFill>
                  <a:srgbClr val="222222"/>
                </a:solidFill>
                <a:latin typeface="Roboto"/>
                <a:ea typeface="Roboto"/>
                <a:cs typeface="Roboto"/>
                <a:sym typeface="Roboto"/>
              </a:defRPr>
            </a:lvl8pPr>
            <a:lvl9pPr lvl="8">
              <a:spcBef>
                <a:spcPts val="360"/>
              </a:spcBef>
              <a:buClr>
                <a:srgbClr val="FF8700"/>
              </a:buClr>
              <a:buSzPct val="100000"/>
              <a:buFont typeface="Roboto"/>
              <a:buChar char="▹"/>
              <a:defRPr sz="1800">
                <a:solidFill>
                  <a:srgbClr val="22222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0" y="0"/>
            <a:ext cx="594900" cy="731700"/>
          </a:xfrm>
          <a:prstGeom prst="rect">
            <a:avLst/>
          </a:prstGeom>
          <a:noFill/>
          <a:ln>
            <a:noFill/>
          </a:ln>
        </p:spPr>
        <p:txBody>
          <a:bodyPr lIns="91425" tIns="91425" rIns="91425" bIns="91425" anchor="ctr" anchorCtr="0">
            <a:noAutofit/>
          </a:bodyPr>
          <a:lstStyle/>
          <a:p>
            <a:pPr lvl="0" algn="ctr">
              <a:spcBef>
                <a:spcPts val="0"/>
              </a:spcBef>
              <a:buNone/>
            </a:pPr>
            <a:fld id="{00000000-1234-1234-1234-123412341234}" type="slidenum">
              <a:rPr lang="en" sz="1300" b="1">
                <a:solidFill>
                  <a:srgbClr val="FFFFFF"/>
                </a:solidFill>
                <a:latin typeface="Roboto"/>
                <a:ea typeface="Roboto"/>
                <a:cs typeface="Roboto"/>
                <a:sym typeface="Roboto"/>
              </a:rPr>
              <a:t>‹#›</a:t>
            </a:fld>
            <a:endParaRPr lang="en" sz="1300" b="1">
              <a:solidFill>
                <a:srgbClr val="FFFFFF"/>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8"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28475" y="0"/>
            <a:ext cx="5238600" cy="4020000"/>
          </a:xfrm>
          <a:prstGeom prst="rect">
            <a:avLst/>
          </a:prstGeom>
        </p:spPr>
        <p:txBody>
          <a:bodyPr lIns="91425" tIns="91425" rIns="91425" bIns="91425" anchor="b" anchorCtr="0">
            <a:noAutofit/>
          </a:bodyPr>
          <a:lstStyle/>
          <a:p>
            <a:pPr lvl="0">
              <a:spcBef>
                <a:spcPts val="0"/>
              </a:spcBef>
              <a:buNone/>
            </a:pPr>
            <a:r>
              <a:rPr lang="en-US" sz="4000" dirty="0" smtClean="0"/>
              <a:t>UPRAVLJA</a:t>
            </a:r>
            <a:r>
              <a:rPr lang="sr-Latn-RS" sz="4000" dirty="0" smtClean="0"/>
              <a:t>ČKI ALGORITIMI U REALNOM VREMENU</a:t>
            </a:r>
            <a:br>
              <a:rPr lang="sr-Latn-RS" sz="4000" dirty="0" smtClean="0"/>
            </a:br>
            <a:r>
              <a:rPr lang="en-US" sz="2800" dirty="0" err="1" smtClean="0"/>
              <a:t>Lokalne</a:t>
            </a:r>
            <a:r>
              <a:rPr lang="en-US" sz="2800" dirty="0" smtClean="0"/>
              <a:t> </a:t>
            </a:r>
            <a:r>
              <a:rPr lang="en-US" sz="2800" dirty="0" err="1" smtClean="0"/>
              <a:t>i</a:t>
            </a:r>
            <a:r>
              <a:rPr lang="en-US" sz="2800" dirty="0" smtClean="0"/>
              <a:t> </a:t>
            </a:r>
            <a:r>
              <a:rPr lang="en-US" sz="2800" dirty="0" err="1" smtClean="0"/>
              <a:t>globalne</a:t>
            </a:r>
            <a:r>
              <a:rPr lang="en-US" sz="2800" dirty="0" smtClean="0"/>
              <a:t> </a:t>
            </a:r>
            <a:r>
              <a:rPr lang="sr-Latn-RS" sz="2800" dirty="0" smtClean="0"/>
              <a:t>promenljive</a:t>
            </a:r>
            <a:endParaRPr lang="en" sz="2800" dirty="0"/>
          </a:p>
        </p:txBody>
      </p:sp>
      <p:pic>
        <p:nvPicPr>
          <p:cNvPr id="4" name="Picture 2" descr="D:\ZA FAKS Danka\GRID_logo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1835" y="323217"/>
            <a:ext cx="1166177" cy="12737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stretch>
            <a:fillRect/>
          </a:stretch>
        </p:blipFill>
        <p:spPr>
          <a:xfrm>
            <a:off x="74029" y="4469591"/>
            <a:ext cx="2869893" cy="589179"/>
          </a:xfrm>
          <a:prstGeom prst="rect">
            <a:avLst/>
          </a:prstGeom>
        </p:spPr>
      </p:pic>
      <p:sp>
        <p:nvSpPr>
          <p:cNvPr id="9" name="TextBox 8"/>
          <p:cNvSpPr txBox="1"/>
          <p:nvPr/>
        </p:nvSpPr>
        <p:spPr>
          <a:xfrm>
            <a:off x="3714201" y="4428342"/>
            <a:ext cx="5355771" cy="76944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just"/>
            <a:r>
              <a:rPr lang="en-US" sz="1100" dirty="0" smtClean="0">
                <a:solidFill>
                  <a:schemeClr val="bg1"/>
                </a:solidFill>
              </a:rPr>
              <a:t>The </a:t>
            </a:r>
            <a:r>
              <a:rPr lang="en-US" sz="1100" dirty="0">
                <a:solidFill>
                  <a:schemeClr val="bg1"/>
                </a:solidFill>
              </a:rPr>
              <a:t>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en-US" dirty="0" err="1" smtClean="0"/>
              <a:t>Lokalne</a:t>
            </a:r>
            <a:r>
              <a:rPr lang="en-US" dirty="0" smtClean="0"/>
              <a:t> </a:t>
            </a:r>
            <a:r>
              <a:rPr lang="en-US" dirty="0" err="1" smtClean="0"/>
              <a:t>promenljive</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1903" y="1202297"/>
            <a:ext cx="7088319" cy="1384995"/>
          </a:xfrm>
          <a:prstGeom prst="rect">
            <a:avLst/>
          </a:prstGeom>
        </p:spPr>
        <p:txBody>
          <a:bodyPr wrap="square">
            <a:spAutoFit/>
          </a:bodyPr>
          <a:lstStyle/>
          <a:p>
            <a:pPr marL="285750" indent="-285750">
              <a:buFont typeface="Arial" panose="020B0604020202020204" pitchFamily="34" charset="0"/>
              <a:buChar char="•"/>
            </a:pPr>
            <a:r>
              <a:rPr lang="en-US" dirty="0" err="1" smtClean="0"/>
              <a:t>Lokalna</a:t>
            </a:r>
            <a:r>
              <a:rPr lang="en-US" dirty="0" smtClean="0"/>
              <a:t> </a:t>
            </a:r>
            <a:r>
              <a:rPr lang="en-US" dirty="0" err="1" smtClean="0"/>
              <a:t>promenljiva</a:t>
            </a:r>
            <a:r>
              <a:rPr lang="en-US" dirty="0" smtClean="0"/>
              <a:t> </a:t>
            </a:r>
            <a:r>
              <a:rPr lang="en-US" dirty="0" err="1" smtClean="0"/>
              <a:t>mo</a:t>
            </a:r>
            <a:r>
              <a:rPr lang="sr-Latn-RS" dirty="0" smtClean="0"/>
              <a:t>že čitati i pisati u kontrole ili indikatore na front panelu VI-a</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Koristi se da omogći komunikaciju između struktura u okviru jednog VI-a</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Potrebno je postaviti lokanu promenljivu na blok dijagram, izabrati promenljivu sa kojom se povezuje i izabrati da li se ta promenljiva čita ili piše</a:t>
            </a:r>
            <a:endParaRPr lang="en-US" dirty="0" smtClean="0"/>
          </a:p>
        </p:txBody>
      </p:sp>
    </p:spTree>
    <p:extLst>
      <p:ext uri="{BB962C8B-B14F-4D97-AF65-F5344CB8AC3E}">
        <p14:creationId xmlns:p14="http://schemas.microsoft.com/office/powerpoint/2010/main" val="858731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smtClean="0"/>
              <a:t>Globalne </a:t>
            </a:r>
            <a:r>
              <a:rPr lang="en-US" dirty="0" err="1" smtClean="0"/>
              <a:t>promenljive</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1903" y="1202297"/>
            <a:ext cx="7088319" cy="1169551"/>
          </a:xfrm>
          <a:prstGeom prst="rect">
            <a:avLst/>
          </a:prstGeom>
        </p:spPr>
        <p:txBody>
          <a:bodyPr wrap="square">
            <a:spAutoFit/>
          </a:bodyPr>
          <a:lstStyle/>
          <a:p>
            <a:pPr marL="285750" indent="-285750">
              <a:buFont typeface="Arial" panose="020B0604020202020204" pitchFamily="34" charset="0"/>
              <a:buChar char="•"/>
            </a:pPr>
            <a:r>
              <a:rPr lang="sr-Latn-RS" dirty="0" smtClean="0"/>
              <a:t>Globalna </a:t>
            </a:r>
            <a:r>
              <a:rPr lang="en-US" dirty="0" err="1" smtClean="0"/>
              <a:t>promenljiva</a:t>
            </a:r>
            <a:r>
              <a:rPr lang="en-US" dirty="0" smtClean="0"/>
              <a:t> </a:t>
            </a:r>
            <a:r>
              <a:rPr lang="sr-Latn-RS" dirty="0" smtClean="0"/>
              <a:t>služi da se pristupi podacima i da se proslede podaci između više Vi-a</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Globalna promenljiva je ustvari VI koji ima svoj front panel, ali nema i svoj blok dijagram</a:t>
            </a:r>
          </a:p>
        </p:txBody>
      </p:sp>
    </p:spTree>
    <p:extLst>
      <p:ext uri="{BB962C8B-B14F-4D97-AF65-F5344CB8AC3E}">
        <p14:creationId xmlns:p14="http://schemas.microsoft.com/office/powerpoint/2010/main" val="209914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smtClean="0"/>
              <a:t>Problem sa </a:t>
            </a:r>
            <a:r>
              <a:rPr lang="en-US" dirty="0" err="1" smtClean="0"/>
              <a:t>promenljiv</a:t>
            </a:r>
            <a:r>
              <a:rPr lang="sr-Latn-RS" dirty="0" smtClean="0"/>
              <a:t>ima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1903" y="1202297"/>
            <a:ext cx="7088319" cy="2677656"/>
          </a:xfrm>
          <a:prstGeom prst="rect">
            <a:avLst/>
          </a:prstGeom>
        </p:spPr>
        <p:txBody>
          <a:bodyPr wrap="square">
            <a:spAutoFit/>
          </a:bodyPr>
          <a:lstStyle/>
          <a:p>
            <a:pPr marL="285750" indent="-285750">
              <a:buFont typeface="Arial" panose="020B0604020202020204" pitchFamily="34" charset="0"/>
              <a:buChar char="•"/>
            </a:pPr>
            <a:r>
              <a:rPr lang="sr-Latn-RS" dirty="0" smtClean="0"/>
              <a:t>I lokalne i globalne promenljive moraju biti inicijalizovane (mora se u njih prvo upisati da bi bilo čitano iz njih)</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Promenljiva će sadržati podrazumevanu vrednost za dati tip podataka ukoliko se ne inicijalizuje</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Mora se voditi računa o </a:t>
            </a:r>
            <a:r>
              <a:rPr lang="sr-Latn-RS" i="1" dirty="0" smtClean="0"/>
              <a:t>race uslovima – </a:t>
            </a:r>
            <a:r>
              <a:rPr lang="sr-Latn-RS" dirty="0" smtClean="0"/>
              <a:t>ako je promenljiva pročitana pre nego što je u nju upisana smislena vrednost</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Svaka kopija bilo lokalne, bilo globalne promenljive stvara novi bufer u memoriji – ovo je OK za skalare, ali nije dobro za nizove (npr. 3D matrica double vrednosti)</a:t>
            </a:r>
          </a:p>
          <a:p>
            <a:endParaRPr lang="sr-Latn-RS" dirty="0"/>
          </a:p>
        </p:txBody>
      </p:sp>
    </p:spTree>
    <p:extLst>
      <p:ext uri="{BB962C8B-B14F-4D97-AF65-F5344CB8AC3E}">
        <p14:creationId xmlns:p14="http://schemas.microsoft.com/office/powerpoint/2010/main" val="977916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smtClean="0"/>
              <a:t>Problem sa </a:t>
            </a:r>
            <a:r>
              <a:rPr lang="en-US" dirty="0" err="1" smtClean="0"/>
              <a:t>promenljiv</a:t>
            </a:r>
            <a:r>
              <a:rPr lang="sr-Latn-RS" dirty="0" smtClean="0"/>
              <a:t>ima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1903" y="1202297"/>
            <a:ext cx="7088319" cy="954107"/>
          </a:xfrm>
          <a:prstGeom prst="rect">
            <a:avLst/>
          </a:prstGeom>
        </p:spPr>
        <p:txBody>
          <a:bodyPr wrap="square">
            <a:spAutoFit/>
          </a:bodyPr>
          <a:lstStyle/>
          <a:p>
            <a:pPr marL="285750" indent="-285750">
              <a:buFont typeface="Arial" panose="020B0604020202020204" pitchFamily="34" charset="0"/>
              <a:buChar char="•"/>
            </a:pPr>
            <a:r>
              <a:rPr lang="sr-Latn-RS" dirty="0" smtClean="0"/>
              <a:t>Redosled izvršavanja čitanja/pisanja promenljive mora biti garantovan</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smtClean="0"/>
              <a:t>Ne treba pisati u istu promenljivu iz koje se čita</a:t>
            </a:r>
          </a:p>
          <a:p>
            <a:endParaRPr lang="sr-Latn-RS" dirty="0"/>
          </a:p>
        </p:txBody>
      </p:sp>
      <p:pic>
        <p:nvPicPr>
          <p:cNvPr id="3" name="Picture 2"/>
          <p:cNvPicPr>
            <a:picLocks noChangeAspect="1"/>
          </p:cNvPicPr>
          <p:nvPr/>
        </p:nvPicPr>
        <p:blipFill>
          <a:blip r:embed="rId4"/>
          <a:stretch>
            <a:fillRect/>
          </a:stretch>
        </p:blipFill>
        <p:spPr>
          <a:xfrm>
            <a:off x="2952796" y="2100661"/>
            <a:ext cx="2036298" cy="1832668"/>
          </a:xfrm>
          <a:prstGeom prst="rect">
            <a:avLst/>
          </a:prstGeom>
        </p:spPr>
      </p:pic>
    </p:spTree>
    <p:extLst>
      <p:ext uri="{BB962C8B-B14F-4D97-AF65-F5344CB8AC3E}">
        <p14:creationId xmlns:p14="http://schemas.microsoft.com/office/powerpoint/2010/main" val="219684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smtClean="0"/>
              <a:t>Funkcionalne globalne promenljive (FGV)</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1903" y="1202297"/>
            <a:ext cx="7088319" cy="2246769"/>
          </a:xfrm>
          <a:prstGeom prst="rect">
            <a:avLst/>
          </a:prstGeom>
        </p:spPr>
        <p:txBody>
          <a:bodyPr wrap="square">
            <a:spAutoFit/>
          </a:bodyPr>
          <a:lstStyle/>
          <a:p>
            <a:pPr marL="285750" indent="-285750">
              <a:buFont typeface="Arial" panose="020B0604020202020204" pitchFamily="34" charset="0"/>
              <a:buChar char="•"/>
            </a:pPr>
            <a:r>
              <a:rPr lang="sr-Latn-RS" dirty="0" smtClean="0"/>
              <a:t>FGV predstavljaju VI-eve koji koriste petlje sa neinicijalizovanim shift registrima da bi čuvali globalne podatke</a:t>
            </a:r>
          </a:p>
          <a:p>
            <a:pPr marL="285750" indent="-285750">
              <a:buFont typeface="Arial" panose="020B0604020202020204" pitchFamily="34" charset="0"/>
              <a:buChar char="•"/>
            </a:pPr>
            <a:endParaRPr lang="sr-Latn-RS" dirty="0" smtClean="0"/>
          </a:p>
          <a:p>
            <a:pPr marL="285750" indent="-285750">
              <a:buFont typeface="Arial" panose="020B0604020202020204" pitchFamily="34" charset="0"/>
              <a:buChar char="•"/>
            </a:pPr>
            <a:r>
              <a:rPr lang="sr-Latn-RS" dirty="0" smtClean="0"/>
              <a:t>Podaci se čuvaju čak i kada se VI ne izvršava, sve dok se FGV VI ne izbriše iz memorije</a:t>
            </a:r>
          </a:p>
          <a:p>
            <a:pPr marL="285750" indent="-285750">
              <a:buFont typeface="Arial" panose="020B0604020202020204" pitchFamily="34" charset="0"/>
              <a:buChar char="•"/>
            </a:pPr>
            <a:endParaRPr lang="sr-Latn-RS" dirty="0" smtClean="0"/>
          </a:p>
          <a:p>
            <a:pPr marL="285750" indent="-285750">
              <a:buFont typeface="Arial" panose="020B0604020202020204" pitchFamily="34" charset="0"/>
              <a:buChar char="•"/>
            </a:pPr>
            <a:r>
              <a:rPr lang="sr-Latn-RS" dirty="0" smtClean="0"/>
              <a:t>FGV-u može da se pristupi iz više VI-eva</a:t>
            </a:r>
          </a:p>
          <a:p>
            <a:pPr marL="285750" indent="-285750">
              <a:buFont typeface="Arial" panose="020B0604020202020204" pitchFamily="34" charset="0"/>
              <a:buChar char="•"/>
            </a:pPr>
            <a:endParaRPr lang="sr-Latn-RS" dirty="0" smtClean="0"/>
          </a:p>
          <a:p>
            <a:pPr marL="285750" indent="-285750">
              <a:buFont typeface="Arial" panose="020B0604020202020204" pitchFamily="34" charset="0"/>
              <a:buChar char="•"/>
            </a:pPr>
            <a:r>
              <a:rPr lang="sr-Latn-RS" dirty="0" smtClean="0"/>
              <a:t>Može da obezbedi mnogo više funkcionalnosti od čitanja ili pisanja</a:t>
            </a:r>
          </a:p>
          <a:p>
            <a:pPr marL="285750" indent="-285750">
              <a:buFont typeface="Arial" panose="020B0604020202020204" pitchFamily="34" charset="0"/>
              <a:buChar char="•"/>
            </a:pPr>
            <a:endParaRPr lang="sr-Latn-RS" dirty="0"/>
          </a:p>
        </p:txBody>
      </p:sp>
    </p:spTree>
    <p:extLst>
      <p:ext uri="{BB962C8B-B14F-4D97-AF65-F5344CB8AC3E}">
        <p14:creationId xmlns:p14="http://schemas.microsoft.com/office/powerpoint/2010/main" val="148666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sp>
        <p:nvSpPr>
          <p:cNvPr id="306" name="Shape 306"/>
          <p:cNvSpPr txBox="1">
            <a:spLocks noGrp="1"/>
          </p:cNvSpPr>
          <p:nvPr>
            <p:ph type="ctrTitle" idx="4294967295"/>
          </p:nvPr>
        </p:nvSpPr>
        <p:spPr>
          <a:xfrm>
            <a:off x="1033300" y="1583350"/>
            <a:ext cx="6672600" cy="1159800"/>
          </a:xfrm>
          <a:prstGeom prst="rect">
            <a:avLst/>
          </a:prstGeom>
        </p:spPr>
        <p:txBody>
          <a:bodyPr lIns="91425" tIns="91425" rIns="91425" bIns="91425" anchor="ctr" anchorCtr="0">
            <a:noAutofit/>
          </a:bodyPr>
          <a:lstStyle/>
          <a:p>
            <a:pPr lvl="0" rtl="0">
              <a:spcBef>
                <a:spcPts val="0"/>
              </a:spcBef>
              <a:buNone/>
            </a:pPr>
            <a:r>
              <a:rPr lang="sr-Latn-RS" sz="6000" dirty="0" smtClean="0">
                <a:solidFill>
                  <a:srgbClr val="FF8700"/>
                </a:solidFill>
              </a:rPr>
              <a:t>HVALA NA PAŽNJI</a:t>
            </a:r>
            <a:r>
              <a:rPr lang="en" sz="6000" dirty="0" smtClean="0">
                <a:solidFill>
                  <a:srgbClr val="FF8700"/>
                </a:solidFill>
              </a:rPr>
              <a:t>!</a:t>
            </a:r>
            <a:endParaRPr lang="en" sz="6000" dirty="0">
              <a:solidFill>
                <a:srgbClr val="FF8700"/>
              </a:solidFill>
            </a:endParaRPr>
          </a:p>
        </p:txBody>
      </p:sp>
      <p:sp>
        <p:nvSpPr>
          <p:cNvPr id="307" name="Shape 307"/>
          <p:cNvSpPr txBox="1">
            <a:spLocks noGrp="1"/>
          </p:cNvSpPr>
          <p:nvPr>
            <p:ph type="subTitle" idx="4294967295"/>
          </p:nvPr>
        </p:nvSpPr>
        <p:spPr>
          <a:xfrm>
            <a:off x="1033300" y="2630575"/>
            <a:ext cx="7185000" cy="1159800"/>
          </a:xfrm>
          <a:prstGeom prst="rect">
            <a:avLst/>
          </a:prstGeom>
        </p:spPr>
        <p:txBody>
          <a:bodyPr lIns="91425" tIns="91425" rIns="91425" bIns="91425" anchor="t" anchorCtr="0">
            <a:noAutofit/>
          </a:bodyPr>
          <a:lstStyle/>
          <a:p>
            <a:pPr lvl="0" rtl="0">
              <a:spcBef>
                <a:spcPts val="0"/>
              </a:spcBef>
              <a:buNone/>
            </a:pPr>
            <a:r>
              <a:rPr lang="sr-Latn-RS" sz="2400" b="1" dirty="0" smtClean="0">
                <a:solidFill>
                  <a:srgbClr val="FFFFFF"/>
                </a:solidFill>
              </a:rPr>
              <a:t>Pitanja</a:t>
            </a:r>
            <a:r>
              <a:rPr lang="en" sz="2400" b="1" dirty="0" smtClean="0">
                <a:solidFill>
                  <a:srgbClr val="FFFFFF"/>
                </a:solidFill>
              </a:rPr>
              <a:t>?</a:t>
            </a:r>
            <a:endParaRPr lang="en" sz="2400" b="1" dirty="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lliam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3073</TotalTime>
  <Words>326</Words>
  <Application>Microsoft Office PowerPoint</Application>
  <PresentationFormat>On-screen Show (16:9)</PresentationFormat>
  <Paragraphs>40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Roboto</vt:lpstr>
      <vt:lpstr>Dosis</vt:lpstr>
      <vt:lpstr>William template</vt:lpstr>
      <vt:lpstr>UPRAVLJAČKI ALGORITIMI U REALNOM VREMENU Lokalne i globalne promenljive</vt:lpstr>
      <vt:lpstr>Lokalne promenljive</vt:lpstr>
      <vt:lpstr>Globalne promenljive</vt:lpstr>
      <vt:lpstr>Problem sa promenljivima</vt:lpstr>
      <vt:lpstr>Problem sa promenljivima</vt:lpstr>
      <vt:lpstr>Funkcionalne globalne promenljive (FGV)</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UPRAVLJAČKI ALGORITMI U REALNOM VREMENU Profesor: Boris Jakovljević Asistent: Stefana Jocić</dc:title>
  <dc:creator>Boris</dc:creator>
  <cp:lastModifiedBy>Windows User</cp:lastModifiedBy>
  <cp:revision>150</cp:revision>
  <cp:lastPrinted>2016-11-07T10:43:49Z</cp:lastPrinted>
  <dcterms:modified xsi:type="dcterms:W3CDTF">2019-11-10T09:10:38Z</dcterms:modified>
</cp:coreProperties>
</file>