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87" r:id="rId3"/>
    <p:sldId id="289" r:id="rId4"/>
    <p:sldId id="304" r:id="rId5"/>
    <p:sldId id="307" r:id="rId6"/>
    <p:sldId id="288" r:id="rId7"/>
    <p:sldId id="305" r:id="rId8"/>
    <p:sldId id="306" r:id="rId9"/>
    <p:sldId id="308" r:id="rId10"/>
    <p:sldId id="309" r:id="rId11"/>
    <p:sldId id="310" r:id="rId12"/>
    <p:sldId id="302" r:id="rId13"/>
    <p:sldId id="279" r:id="rId14"/>
  </p:sldIdLst>
  <p:sldSz cx="9144000" cy="5143500" type="screen16x9"/>
  <p:notesSz cx="7315200" cy="9601200"/>
  <p:embeddedFontLst>
    <p:embeddedFont>
      <p:font typeface="Dosis" panose="02010503020202060003" pitchFamily="2" charset="0"/>
      <p:regular r:id="rId16"/>
    </p:embeddedFont>
    <p:embeddedFont>
      <p:font typeface="Roboto" panose="020000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4AB393-E513-4BFF-AE83-0CFA9583AAE6}">
  <a:tblStyle styleId="{D44AB393-E513-4BFF-AE83-0CFA9583AAE6}"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70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395289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81401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97417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77351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236083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880428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72158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44296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79593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15322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29414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88527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220528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1115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500"/>
          </a:xfrm>
          <a:prstGeom prst="rect">
            <a:avLst/>
          </a:prstGeom>
          <a:solidFill>
            <a:srgbClr val="222222">
              <a:alpha val="64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086350" y="-38100"/>
            <a:ext cx="4114800" cy="5219700"/>
          </a:xfrm>
          <a:custGeom>
            <a:avLst/>
            <a:gdLst/>
            <a:ahLst/>
            <a:cxnLst/>
            <a:rect l="0" t="0" r="0" b="0"/>
            <a:pathLst>
              <a:path w="164592" h="208788" extrusionOk="0">
                <a:moveTo>
                  <a:pt x="0" y="1524"/>
                </a:moveTo>
                <a:lnTo>
                  <a:pt x="107442" y="208788"/>
                </a:lnTo>
                <a:lnTo>
                  <a:pt x="164592" y="208788"/>
                </a:lnTo>
                <a:lnTo>
                  <a:pt x="164592" y="0"/>
                </a:lnTo>
                <a:close/>
              </a:path>
            </a:pathLst>
          </a:custGeom>
          <a:solidFill>
            <a:srgbClr val="FF8700">
              <a:alpha val="85380"/>
            </a:srgbClr>
          </a:solidFill>
          <a:ln>
            <a:noFill/>
          </a:ln>
        </p:spPr>
      </p:sp>
      <p:sp>
        <p:nvSpPr>
          <p:cNvPr id="12" name="Shape 12"/>
          <p:cNvSpPr/>
          <p:nvPr/>
        </p:nvSpPr>
        <p:spPr>
          <a:xfrm flipH="1">
            <a:off x="-418950" y="4394400"/>
            <a:ext cx="8172300" cy="749100"/>
          </a:xfrm>
          <a:prstGeom prst="parallelogram">
            <a:avLst>
              <a:gd name="adj" fmla="val 51542"/>
            </a:avLst>
          </a:prstGeom>
          <a:solidFill>
            <a:srgbClr val="FFFFFF">
              <a:alpha val="17690"/>
            </a:srgb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13"/>
          <p:cNvSpPr/>
          <p:nvPr/>
        </p:nvSpPr>
        <p:spPr>
          <a:xfrm flipH="1">
            <a:off x="1028474" y="4166400"/>
            <a:ext cx="8369700" cy="228000"/>
          </a:xfrm>
          <a:prstGeom prst="parallelogram">
            <a:avLst>
              <a:gd name="adj" fmla="val 51542"/>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1028475" y="0"/>
            <a:ext cx="5238600" cy="4020000"/>
          </a:xfrm>
          <a:prstGeom prst="rect">
            <a:avLst/>
          </a:prstGeom>
        </p:spPr>
        <p:txBody>
          <a:bodyPr lIns="91425" tIns="91425" rIns="91425" bIns="91425" anchor="b" anchorCtr="0"/>
          <a:lstStyle>
            <a:lvl1pPr lvl="0">
              <a:spcBef>
                <a:spcPts val="0"/>
              </a:spcBef>
              <a:buSzPct val="100000"/>
              <a:defRPr sz="5200"/>
            </a:lvl1pPr>
            <a:lvl2pPr lvl="1">
              <a:spcBef>
                <a:spcPts val="0"/>
              </a:spcBef>
              <a:buSzPct val="100000"/>
              <a:defRPr sz="5200"/>
            </a:lvl2pPr>
            <a:lvl3pPr lvl="2">
              <a:spcBef>
                <a:spcPts val="0"/>
              </a:spcBef>
              <a:buSzPct val="100000"/>
              <a:defRPr sz="5200"/>
            </a:lvl3pPr>
            <a:lvl4pPr lvl="3">
              <a:spcBef>
                <a:spcPts val="0"/>
              </a:spcBef>
              <a:buSzPct val="100000"/>
              <a:defRPr sz="5200"/>
            </a:lvl4pPr>
            <a:lvl5pPr lvl="4">
              <a:spcBef>
                <a:spcPts val="0"/>
              </a:spcBef>
              <a:buSzPct val="100000"/>
              <a:defRPr sz="5200"/>
            </a:lvl5pPr>
            <a:lvl6pPr lvl="5">
              <a:spcBef>
                <a:spcPts val="0"/>
              </a:spcBef>
              <a:buSzPct val="100000"/>
              <a:defRPr sz="5200"/>
            </a:lvl6pPr>
            <a:lvl7pPr lvl="6">
              <a:spcBef>
                <a:spcPts val="0"/>
              </a:spcBef>
              <a:buSzPct val="100000"/>
              <a:defRPr sz="5200"/>
            </a:lvl7pPr>
            <a:lvl8pPr lvl="7">
              <a:spcBef>
                <a:spcPts val="0"/>
              </a:spcBef>
              <a:buSzPct val="100000"/>
              <a:defRPr sz="5200"/>
            </a:lvl8pPr>
            <a:lvl9pPr lvl="8">
              <a:spcBef>
                <a:spcPts val="0"/>
              </a:spcBef>
              <a:buSzPct val="100000"/>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F3F3F3"/>
          </a:solidFill>
          <a:ln>
            <a:noFill/>
          </a:ln>
        </p:spPr>
      </p:sp>
      <p:sp>
        <p:nvSpPr>
          <p:cNvPr id="42" name="Shape 42"/>
          <p:cNvSpPr/>
          <p:nvPr/>
        </p:nvSpPr>
        <p:spPr>
          <a:xfrm flipH="1">
            <a:off x="-903537" y="-17561"/>
            <a:ext cx="17592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flipH="1">
            <a:off x="472133" y="-9525"/>
            <a:ext cx="518400" cy="749100"/>
          </a:xfrm>
          <a:prstGeom prst="parallelogram">
            <a:avLst>
              <a:gd name="adj" fmla="val 75009"/>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flipH="1">
            <a:off x="742953" y="272850"/>
            <a:ext cx="7505700" cy="749100"/>
          </a:xfrm>
          <a:prstGeom prst="parallelogram">
            <a:avLst>
              <a:gd name="adj" fmla="val 51542"/>
            </a:avLst>
          </a:prstGeom>
          <a:solidFill>
            <a:srgbClr val="222222"/>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flipH="1">
            <a:off x="7861618" y="272850"/>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47" name="Shape 47"/>
          <p:cNvSpPr txBox="1">
            <a:spLocks noGrp="1"/>
          </p:cNvSpPr>
          <p:nvPr>
            <p:ph type="title"/>
          </p:nvPr>
        </p:nvSpPr>
        <p:spPr>
          <a:xfrm>
            <a:off x="1101386" y="272850"/>
            <a:ext cx="7574400" cy="749100"/>
          </a:xfrm>
          <a:prstGeom prst="rect">
            <a:avLst/>
          </a:prstGeom>
        </p:spPr>
        <p:txBody>
          <a:bodyPr lIns="91425" tIns="91425" rIns="91425" bIns="91425" anchor="ctr" anchorCtr="0"/>
          <a:lstStyle>
            <a:lvl1pPr lvl="0">
              <a:spcBef>
                <a:spcPts val="0"/>
              </a:spcBef>
              <a:buSzPct val="100000"/>
              <a:defRPr sz="2400" b="0"/>
            </a:lvl1pPr>
            <a:lvl2pPr lvl="1">
              <a:spcBef>
                <a:spcPts val="0"/>
              </a:spcBef>
              <a:buSzPct val="100000"/>
              <a:defRPr sz="2400" b="0"/>
            </a:lvl2pPr>
            <a:lvl3pPr lvl="2">
              <a:spcBef>
                <a:spcPts val="0"/>
              </a:spcBef>
              <a:buSzPct val="100000"/>
              <a:defRPr sz="2400" b="0"/>
            </a:lvl3pPr>
            <a:lvl4pPr lvl="3">
              <a:spcBef>
                <a:spcPts val="0"/>
              </a:spcBef>
              <a:buSzPct val="100000"/>
              <a:defRPr sz="2400" b="0"/>
            </a:lvl4pPr>
            <a:lvl5pPr lvl="4">
              <a:spcBef>
                <a:spcPts val="0"/>
              </a:spcBef>
              <a:buSzPct val="100000"/>
              <a:defRPr sz="2400" b="0"/>
            </a:lvl5pPr>
            <a:lvl6pPr lvl="5">
              <a:spcBef>
                <a:spcPts val="0"/>
              </a:spcBef>
              <a:buSzPct val="100000"/>
              <a:defRPr sz="2400" b="0"/>
            </a:lvl6pPr>
            <a:lvl7pPr lvl="6">
              <a:spcBef>
                <a:spcPts val="0"/>
              </a:spcBef>
              <a:buSzPct val="100000"/>
              <a:defRPr sz="2400" b="0"/>
            </a:lvl7pPr>
            <a:lvl8pPr lvl="7">
              <a:spcBef>
                <a:spcPts val="0"/>
              </a:spcBef>
              <a:buSzPct val="100000"/>
              <a:defRPr sz="2400" b="0"/>
            </a:lvl8pPr>
            <a:lvl9pPr lvl="8">
              <a:spcBef>
                <a:spcPts val="0"/>
              </a:spcBef>
              <a:buSzPct val="100000"/>
              <a:defRPr sz="2400" b="0"/>
            </a:lvl9pPr>
          </a:lstStyle>
          <a:p>
            <a:endParaRPr/>
          </a:p>
        </p:txBody>
      </p:sp>
      <p:sp>
        <p:nvSpPr>
          <p:cNvPr id="48" name="Shape 48"/>
          <p:cNvSpPr txBox="1">
            <a:spLocks noGrp="1"/>
          </p:cNvSpPr>
          <p:nvPr>
            <p:ph type="body" idx="1"/>
          </p:nvPr>
        </p:nvSpPr>
        <p:spPr>
          <a:xfrm>
            <a:off x="1101375"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49" name="Shape 49"/>
          <p:cNvSpPr txBox="1">
            <a:spLocks noGrp="1"/>
          </p:cNvSpPr>
          <p:nvPr>
            <p:ph type="body" idx="2"/>
          </p:nvPr>
        </p:nvSpPr>
        <p:spPr>
          <a:xfrm>
            <a:off x="5004949" y="1311550"/>
            <a:ext cx="3681900" cy="3537900"/>
          </a:xfrm>
          <a:prstGeom prst="rect">
            <a:avLst/>
          </a:prstGeom>
        </p:spPr>
        <p:txBody>
          <a:bodyPr lIns="91425" tIns="91425" rIns="91425" bIns="91425" anchor="t" anchorCtr="0"/>
          <a:lstStyle>
            <a:lvl1pPr lvl="0">
              <a:spcBef>
                <a:spcPts val="0"/>
              </a:spcBef>
              <a:buSzPct val="100000"/>
              <a:defRPr sz="2600"/>
            </a:lvl1pPr>
            <a:lvl2pPr lvl="1">
              <a:spcBef>
                <a:spcPts val="0"/>
              </a:spcBef>
              <a:buSzPct val="100000"/>
              <a:defRPr sz="2600"/>
            </a:lvl2pPr>
            <a:lvl3pPr lvl="2">
              <a:spcBef>
                <a:spcPts val="0"/>
              </a:spcBef>
              <a:buSzPct val="100000"/>
              <a:defRPr sz="2600"/>
            </a:lvl3pPr>
            <a:lvl4pPr lvl="3">
              <a:spcBef>
                <a:spcPts val="0"/>
              </a:spcBef>
              <a:buSzPct val="100000"/>
              <a:defRPr sz="2600"/>
            </a:lvl4pPr>
            <a:lvl5pPr lvl="4">
              <a:spcBef>
                <a:spcPts val="0"/>
              </a:spcBef>
              <a:buSzPct val="100000"/>
              <a:defRPr sz="2600"/>
            </a:lvl5pPr>
            <a:lvl6pPr lvl="5">
              <a:spcBef>
                <a:spcPts val="0"/>
              </a:spcBef>
              <a:buSzPct val="100000"/>
              <a:defRPr sz="2600"/>
            </a:lvl6pPr>
            <a:lvl7pPr lvl="6">
              <a:spcBef>
                <a:spcPts val="0"/>
              </a:spcBef>
              <a:buSzPct val="100000"/>
              <a:defRPr sz="2600"/>
            </a:lvl7pPr>
            <a:lvl8pPr lvl="7">
              <a:spcBef>
                <a:spcPts val="0"/>
              </a:spcBef>
              <a:buSzPct val="100000"/>
              <a:defRPr sz="2600"/>
            </a:lvl8pPr>
            <a:lvl9pPr lvl="8">
              <a:spcBef>
                <a:spcPts val="0"/>
              </a:spcBef>
              <a:buSzPct val="100000"/>
              <a:defRPr sz="2600"/>
            </a:lvl9pPr>
          </a:lstStyle>
          <a:p>
            <a:endParaRPr/>
          </a:p>
        </p:txBody>
      </p:sp>
      <p:sp>
        <p:nvSpPr>
          <p:cNvPr id="50" name="Shape 5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inverted">
    <p:bg>
      <p:bgPr>
        <a:solidFill>
          <a:srgbClr val="222222"/>
        </a:solidFill>
        <a:effectLst/>
      </p:bgPr>
    </p:bg>
    <p:spTree>
      <p:nvGrpSpPr>
        <p:cNvPr id="1" name="Shape 95"/>
        <p:cNvGrpSpPr/>
        <p:nvPr/>
      </p:nvGrpSpPr>
      <p:grpSpPr>
        <a:xfrm>
          <a:off x="0" y="0"/>
          <a:ext cx="0" cy="0"/>
          <a:chOff x="0" y="0"/>
          <a:chExt cx="0" cy="0"/>
        </a:xfrm>
      </p:grpSpPr>
      <p:sp>
        <p:nvSpPr>
          <p:cNvPr id="96" name="Shape 96"/>
          <p:cNvSpPr/>
          <p:nvPr/>
        </p:nvSpPr>
        <p:spPr>
          <a:xfrm>
            <a:off x="-55075" y="-38100"/>
            <a:ext cx="3312625" cy="5214650"/>
          </a:xfrm>
          <a:custGeom>
            <a:avLst/>
            <a:gdLst/>
            <a:ahLst/>
            <a:cxnLst/>
            <a:rect l="0" t="0" r="0" b="0"/>
            <a:pathLst>
              <a:path w="132505" h="208586" extrusionOk="0">
                <a:moveTo>
                  <a:pt x="132505" y="207264"/>
                </a:moveTo>
                <a:lnTo>
                  <a:pt x="25063" y="0"/>
                </a:lnTo>
                <a:lnTo>
                  <a:pt x="0" y="202"/>
                </a:lnTo>
                <a:lnTo>
                  <a:pt x="1322" y="208586"/>
                </a:lnTo>
                <a:close/>
              </a:path>
            </a:pathLst>
          </a:custGeom>
          <a:solidFill>
            <a:srgbClr val="333333"/>
          </a:solidFill>
          <a:ln>
            <a:noFill/>
          </a:ln>
        </p:spPr>
      </p:sp>
      <p:sp>
        <p:nvSpPr>
          <p:cNvPr id="97" name="Shape 97"/>
          <p:cNvSpPr/>
          <p:nvPr/>
        </p:nvSpPr>
        <p:spPr>
          <a:xfrm flipH="1">
            <a:off x="-903537" y="-17561"/>
            <a:ext cx="1759200" cy="7491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flipH="1">
            <a:off x="472133" y="-9525"/>
            <a:ext cx="518400" cy="749100"/>
          </a:xfrm>
          <a:prstGeom prst="parallelogram">
            <a:avLst>
              <a:gd name="adj" fmla="val 7500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flipH="1">
            <a:off x="990374" y="4925850"/>
            <a:ext cx="8369700" cy="228000"/>
          </a:xfrm>
          <a:prstGeom prst="parallelogram">
            <a:avLst>
              <a:gd name="adj" fmla="val 51542"/>
            </a:avLst>
          </a:prstGeom>
          <a:solidFill>
            <a:srgbClr val="FF8700"/>
          </a:solidFill>
          <a:ln>
            <a:noFill/>
          </a:ln>
        </p:spPr>
        <p:txBody>
          <a:bodyPr lIns="91425" tIns="91425" rIns="91425" bIns="91425" anchor="ctr" anchorCtr="0">
            <a:noAutofit/>
          </a:bodyPr>
          <a:lstStyle/>
          <a:p>
            <a:pPr lvl="0">
              <a:spcBef>
                <a:spcPts val="0"/>
              </a:spcBef>
              <a:buNone/>
            </a:pPr>
            <a:endParaRPr/>
          </a:p>
        </p:txBody>
      </p:sp>
      <p:sp>
        <p:nvSpPr>
          <p:cNvPr id="100" name="Shape 100"/>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500" cy="749100"/>
          </a:xfrm>
          <a:prstGeom prst="rect">
            <a:avLst/>
          </a:prstGeom>
          <a:noFill/>
          <a:ln>
            <a:noFill/>
          </a:ln>
        </p:spPr>
        <p:txBody>
          <a:bodyPr lIns="91425" tIns="91425" rIns="91425" bIns="91425" anchor="ctr" anchorCtr="0"/>
          <a:lstStyle>
            <a:lvl1pPr lvl="0">
              <a:spcBef>
                <a:spcPts val="0"/>
              </a:spcBef>
              <a:buClr>
                <a:srgbClr val="FFFFFF"/>
              </a:buClr>
              <a:buSzPct val="100000"/>
              <a:buFont typeface="Dosis"/>
              <a:buNone/>
              <a:defRPr sz="2400">
                <a:solidFill>
                  <a:srgbClr val="FFFFFF"/>
                </a:solidFill>
                <a:latin typeface="Dosis"/>
                <a:ea typeface="Dosis"/>
                <a:cs typeface="Dosis"/>
                <a:sym typeface="Dosis"/>
              </a:defRPr>
            </a:lvl1pPr>
            <a:lvl2pPr lvl="1">
              <a:spcBef>
                <a:spcPts val="0"/>
              </a:spcBef>
              <a:buClr>
                <a:srgbClr val="FFFFFF"/>
              </a:buClr>
              <a:buSzPct val="100000"/>
              <a:buFont typeface="Dosis"/>
              <a:buNone/>
              <a:defRPr sz="2400">
                <a:solidFill>
                  <a:srgbClr val="FFFFFF"/>
                </a:solidFill>
                <a:latin typeface="Dosis"/>
                <a:ea typeface="Dosis"/>
                <a:cs typeface="Dosis"/>
                <a:sym typeface="Dosis"/>
              </a:defRPr>
            </a:lvl2pPr>
            <a:lvl3pPr lvl="2">
              <a:spcBef>
                <a:spcPts val="0"/>
              </a:spcBef>
              <a:buClr>
                <a:srgbClr val="FFFFFF"/>
              </a:buClr>
              <a:buSzPct val="100000"/>
              <a:buFont typeface="Dosis"/>
              <a:buNone/>
              <a:defRPr sz="2400">
                <a:solidFill>
                  <a:srgbClr val="FFFFFF"/>
                </a:solidFill>
                <a:latin typeface="Dosis"/>
                <a:ea typeface="Dosis"/>
                <a:cs typeface="Dosis"/>
                <a:sym typeface="Dosis"/>
              </a:defRPr>
            </a:lvl3pPr>
            <a:lvl4pPr lvl="3">
              <a:spcBef>
                <a:spcPts val="0"/>
              </a:spcBef>
              <a:buClr>
                <a:srgbClr val="FFFFFF"/>
              </a:buClr>
              <a:buSzPct val="100000"/>
              <a:buFont typeface="Dosis"/>
              <a:buNone/>
              <a:defRPr sz="2400">
                <a:solidFill>
                  <a:srgbClr val="FFFFFF"/>
                </a:solidFill>
                <a:latin typeface="Dosis"/>
                <a:ea typeface="Dosis"/>
                <a:cs typeface="Dosis"/>
                <a:sym typeface="Dosis"/>
              </a:defRPr>
            </a:lvl4pPr>
            <a:lvl5pPr lvl="4">
              <a:spcBef>
                <a:spcPts val="0"/>
              </a:spcBef>
              <a:buClr>
                <a:srgbClr val="FFFFFF"/>
              </a:buClr>
              <a:buSzPct val="100000"/>
              <a:buFont typeface="Dosis"/>
              <a:buNone/>
              <a:defRPr sz="2400">
                <a:solidFill>
                  <a:srgbClr val="FFFFFF"/>
                </a:solidFill>
                <a:latin typeface="Dosis"/>
                <a:ea typeface="Dosis"/>
                <a:cs typeface="Dosis"/>
                <a:sym typeface="Dosis"/>
              </a:defRPr>
            </a:lvl5pPr>
            <a:lvl6pPr lvl="5">
              <a:spcBef>
                <a:spcPts val="0"/>
              </a:spcBef>
              <a:buClr>
                <a:srgbClr val="FFFFFF"/>
              </a:buClr>
              <a:buSzPct val="100000"/>
              <a:buFont typeface="Dosis"/>
              <a:buNone/>
              <a:defRPr sz="2400">
                <a:solidFill>
                  <a:srgbClr val="FFFFFF"/>
                </a:solidFill>
                <a:latin typeface="Dosis"/>
                <a:ea typeface="Dosis"/>
                <a:cs typeface="Dosis"/>
                <a:sym typeface="Dosis"/>
              </a:defRPr>
            </a:lvl6pPr>
            <a:lvl7pPr lvl="6">
              <a:spcBef>
                <a:spcPts val="0"/>
              </a:spcBef>
              <a:buClr>
                <a:srgbClr val="FFFFFF"/>
              </a:buClr>
              <a:buSzPct val="100000"/>
              <a:buFont typeface="Dosis"/>
              <a:buNone/>
              <a:defRPr sz="2400">
                <a:solidFill>
                  <a:srgbClr val="FFFFFF"/>
                </a:solidFill>
                <a:latin typeface="Dosis"/>
                <a:ea typeface="Dosis"/>
                <a:cs typeface="Dosis"/>
                <a:sym typeface="Dosis"/>
              </a:defRPr>
            </a:lvl7pPr>
            <a:lvl8pPr lvl="7">
              <a:spcBef>
                <a:spcPts val="0"/>
              </a:spcBef>
              <a:buClr>
                <a:srgbClr val="FFFFFF"/>
              </a:buClr>
              <a:buSzPct val="100000"/>
              <a:buFont typeface="Dosis"/>
              <a:buNone/>
              <a:defRPr sz="2400">
                <a:solidFill>
                  <a:srgbClr val="FFFFFF"/>
                </a:solidFill>
                <a:latin typeface="Dosis"/>
                <a:ea typeface="Dosis"/>
                <a:cs typeface="Dosis"/>
                <a:sym typeface="Dosis"/>
              </a:defRPr>
            </a:lvl8pPr>
            <a:lvl9pPr lvl="8">
              <a:spcBef>
                <a:spcPts val="0"/>
              </a:spcBef>
              <a:buClr>
                <a:srgbClr val="FFFFFF"/>
              </a:buClr>
              <a:buSzPct val="100000"/>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900" cy="3725700"/>
          </a:xfrm>
          <a:prstGeom prst="rect">
            <a:avLst/>
          </a:prstGeom>
          <a:noFill/>
          <a:ln>
            <a:noFill/>
          </a:ln>
        </p:spPr>
        <p:txBody>
          <a:bodyPr lIns="91425" tIns="91425" rIns="91425" bIns="91425" anchor="t" anchorCtr="0"/>
          <a:lstStyle>
            <a:lvl1pPr lvl="0">
              <a:spcBef>
                <a:spcPts val="600"/>
              </a:spcBef>
              <a:buClr>
                <a:srgbClr val="FF8700"/>
              </a:buClr>
              <a:buSzPct val="100000"/>
              <a:buFont typeface="Roboto"/>
              <a:buChar char="▸"/>
              <a:defRPr sz="3000">
                <a:solidFill>
                  <a:srgbClr val="222222"/>
                </a:solidFill>
                <a:latin typeface="Roboto"/>
                <a:ea typeface="Roboto"/>
                <a:cs typeface="Roboto"/>
                <a:sym typeface="Roboto"/>
              </a:defRPr>
            </a:lvl1pPr>
            <a:lvl2pPr lvl="1">
              <a:spcBef>
                <a:spcPts val="480"/>
              </a:spcBef>
              <a:buClr>
                <a:srgbClr val="FF8700"/>
              </a:buClr>
              <a:buSzPct val="100000"/>
              <a:buFont typeface="Roboto"/>
              <a:buChar char="▹"/>
              <a:defRPr sz="2400">
                <a:solidFill>
                  <a:srgbClr val="222222"/>
                </a:solidFill>
                <a:latin typeface="Roboto"/>
                <a:ea typeface="Roboto"/>
                <a:cs typeface="Roboto"/>
                <a:sym typeface="Roboto"/>
              </a:defRPr>
            </a:lvl2pPr>
            <a:lvl3pPr lvl="2">
              <a:spcBef>
                <a:spcPts val="480"/>
              </a:spcBef>
              <a:buClr>
                <a:srgbClr val="FF8700"/>
              </a:buClr>
              <a:buSzPct val="100000"/>
              <a:buFont typeface="Roboto"/>
              <a:buChar char="▹"/>
              <a:defRPr sz="2400">
                <a:solidFill>
                  <a:srgbClr val="222222"/>
                </a:solidFill>
                <a:latin typeface="Roboto"/>
                <a:ea typeface="Roboto"/>
                <a:cs typeface="Roboto"/>
                <a:sym typeface="Roboto"/>
              </a:defRPr>
            </a:lvl3pPr>
            <a:lvl4pPr lvl="3">
              <a:spcBef>
                <a:spcPts val="360"/>
              </a:spcBef>
              <a:buClr>
                <a:srgbClr val="FF8700"/>
              </a:buClr>
              <a:buSzPct val="100000"/>
              <a:buFont typeface="Roboto"/>
              <a:buChar char="▹"/>
              <a:defRPr sz="1800">
                <a:solidFill>
                  <a:srgbClr val="222222"/>
                </a:solidFill>
                <a:latin typeface="Roboto"/>
                <a:ea typeface="Roboto"/>
                <a:cs typeface="Roboto"/>
                <a:sym typeface="Roboto"/>
              </a:defRPr>
            </a:lvl4pPr>
            <a:lvl5pPr lvl="4">
              <a:spcBef>
                <a:spcPts val="360"/>
              </a:spcBef>
              <a:buClr>
                <a:srgbClr val="FF8700"/>
              </a:buClr>
              <a:buSzPct val="100000"/>
              <a:buFont typeface="Roboto"/>
              <a:buChar char="▹"/>
              <a:defRPr sz="1800">
                <a:solidFill>
                  <a:srgbClr val="222222"/>
                </a:solidFill>
                <a:latin typeface="Roboto"/>
                <a:ea typeface="Roboto"/>
                <a:cs typeface="Roboto"/>
                <a:sym typeface="Roboto"/>
              </a:defRPr>
            </a:lvl5pPr>
            <a:lvl6pPr lvl="5">
              <a:spcBef>
                <a:spcPts val="360"/>
              </a:spcBef>
              <a:buClr>
                <a:srgbClr val="FF8700"/>
              </a:buClr>
              <a:buSzPct val="100000"/>
              <a:buFont typeface="Roboto"/>
              <a:buChar char="▹"/>
              <a:defRPr sz="1800">
                <a:solidFill>
                  <a:srgbClr val="222222"/>
                </a:solidFill>
                <a:latin typeface="Roboto"/>
                <a:ea typeface="Roboto"/>
                <a:cs typeface="Roboto"/>
                <a:sym typeface="Roboto"/>
              </a:defRPr>
            </a:lvl6pPr>
            <a:lvl7pPr lvl="6">
              <a:spcBef>
                <a:spcPts val="360"/>
              </a:spcBef>
              <a:buClr>
                <a:srgbClr val="FF8700"/>
              </a:buClr>
              <a:buSzPct val="100000"/>
              <a:buFont typeface="Roboto"/>
              <a:buChar char="▹"/>
              <a:defRPr sz="1800">
                <a:solidFill>
                  <a:srgbClr val="222222"/>
                </a:solidFill>
                <a:latin typeface="Roboto"/>
                <a:ea typeface="Roboto"/>
                <a:cs typeface="Roboto"/>
                <a:sym typeface="Roboto"/>
              </a:defRPr>
            </a:lvl7pPr>
            <a:lvl8pPr lvl="7">
              <a:spcBef>
                <a:spcPts val="360"/>
              </a:spcBef>
              <a:buClr>
                <a:srgbClr val="FF8700"/>
              </a:buClr>
              <a:buSzPct val="100000"/>
              <a:buFont typeface="Roboto"/>
              <a:buChar char="▹"/>
              <a:defRPr sz="1800">
                <a:solidFill>
                  <a:srgbClr val="222222"/>
                </a:solidFill>
                <a:latin typeface="Roboto"/>
                <a:ea typeface="Roboto"/>
                <a:cs typeface="Roboto"/>
                <a:sym typeface="Roboto"/>
              </a:defRPr>
            </a:lvl8pPr>
            <a:lvl9pPr lvl="8">
              <a:spcBef>
                <a:spcPts val="360"/>
              </a:spcBef>
              <a:buClr>
                <a:srgbClr val="FF8700"/>
              </a:buClr>
              <a:buSzPct val="100000"/>
              <a:buFont typeface="Roboto"/>
              <a:buChar char="▹"/>
              <a:defRPr sz="1800">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lvl="0" algn="ctr">
              <a:spcBef>
                <a:spcPts val="0"/>
              </a:spcBef>
              <a:buNone/>
            </a:pPr>
            <a:fld id="{00000000-1234-1234-1234-123412341234}" type="slidenum">
              <a:rPr lang="en" sz="1300" b="1">
                <a:solidFill>
                  <a:srgbClr val="FFFFFF"/>
                </a:solidFill>
                <a:latin typeface="Roboto"/>
                <a:ea typeface="Roboto"/>
                <a:cs typeface="Roboto"/>
                <a:sym typeface="Roboto"/>
              </a:rPr>
              <a:t>‹#›</a:t>
            </a:fld>
            <a:endParaRPr lang="en" sz="1300" b="1">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1028475" y="0"/>
            <a:ext cx="5238600" cy="4020000"/>
          </a:xfrm>
          <a:prstGeom prst="rect">
            <a:avLst/>
          </a:prstGeom>
        </p:spPr>
        <p:txBody>
          <a:bodyPr lIns="91425" tIns="91425" rIns="91425" bIns="91425" anchor="b" anchorCtr="0">
            <a:noAutofit/>
          </a:bodyPr>
          <a:lstStyle/>
          <a:p>
            <a:pPr lvl="0">
              <a:spcBef>
                <a:spcPts val="0"/>
              </a:spcBef>
              <a:buNone/>
            </a:pPr>
            <a:r>
              <a:rPr lang="en-US" sz="4000" dirty="0" smtClean="0"/>
              <a:t>ARHITEKTURA NI RIO PLATFORME</a:t>
            </a:r>
            <a:r>
              <a:rPr lang="sr-Latn-RS" sz="4000" dirty="0" smtClean="0"/>
              <a:t/>
            </a:r>
            <a:br>
              <a:rPr lang="sr-Latn-RS" sz="4000" dirty="0" smtClean="0"/>
            </a:br>
            <a:r>
              <a:rPr lang="sr-Latn-RS" sz="2800" dirty="0" smtClean="0"/>
              <a:t>Upravljački algoritmi u realnom vremenu</a:t>
            </a:r>
            <a:endParaRPr lang="en" sz="2800" dirty="0"/>
          </a:p>
        </p:txBody>
      </p:sp>
      <p:pic>
        <p:nvPicPr>
          <p:cNvPr id="4" name="Picture 2" descr="D:\ZA FAKS Danka\GRID_logo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1835" y="323217"/>
            <a:ext cx="1166177" cy="12737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79303" y="4448247"/>
            <a:ext cx="2869893" cy="589179"/>
          </a:xfrm>
          <a:prstGeom prst="rect">
            <a:avLst/>
          </a:prstGeom>
        </p:spPr>
      </p:pic>
      <p:sp>
        <p:nvSpPr>
          <p:cNvPr id="6" name="TextBox 5"/>
          <p:cNvSpPr txBox="1"/>
          <p:nvPr/>
        </p:nvSpPr>
        <p:spPr>
          <a:xfrm>
            <a:off x="3719475" y="4406998"/>
            <a:ext cx="5355771" cy="769441"/>
          </a:xfrm>
          <a:prstGeom prst="rect">
            <a:avLst/>
          </a:prstGeom>
          <a:noFill/>
        </p:spPr>
        <p:txBody>
          <a:bodyPr wrap="square" rtlCol="0">
            <a:spAutoFit/>
          </a:bodyPr>
          <a:lstStyle/>
          <a:p>
            <a:pPr algn="just"/>
            <a:r>
              <a:rPr lang="en-US" sz="1100" dirty="0" smtClean="0">
                <a:solidFill>
                  <a:schemeClr val="bg1"/>
                </a:solidFill>
              </a:rPr>
              <a:t>The </a:t>
            </a:r>
            <a:r>
              <a:rPr lang="en-US" sz="1100" dirty="0">
                <a:solidFill>
                  <a:schemeClr val="bg1"/>
                </a:solidFill>
              </a:rPr>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Pojam arhitekture</a:t>
            </a:r>
            <a:endParaRPr lang="en" dirty="0"/>
          </a:p>
        </p:txBody>
      </p:sp>
      <p:sp>
        <p:nvSpPr>
          <p:cNvPr id="111" name="Shape 111"/>
          <p:cNvSpPr txBox="1">
            <a:spLocks noGrp="1"/>
          </p:cNvSpPr>
          <p:nvPr>
            <p:ph type="body" idx="2"/>
          </p:nvPr>
        </p:nvSpPr>
        <p:spPr>
          <a:xfrm>
            <a:off x="1090286" y="1308523"/>
            <a:ext cx="7585500" cy="2064597"/>
          </a:xfrm>
          <a:prstGeom prst="rect">
            <a:avLst/>
          </a:prstGeom>
        </p:spPr>
        <p:txBody>
          <a:bodyPr lIns="91425" tIns="91425" rIns="91425" bIns="91425" anchor="t" anchorCtr="0">
            <a:noAutofit/>
          </a:bodyPr>
          <a:lstStyle/>
          <a:p>
            <a:pPr marL="285750" indent="-285750"/>
            <a:r>
              <a:rPr lang="en-US" sz="1400" dirty="0" err="1"/>
              <a:t>Kada</a:t>
            </a:r>
            <a:r>
              <a:rPr lang="en-US" sz="1400" dirty="0"/>
              <a:t> </a:t>
            </a:r>
            <a:r>
              <a:rPr lang="en-US" sz="1400" dirty="0" err="1"/>
              <a:t>koristimo</a:t>
            </a:r>
            <a:r>
              <a:rPr lang="en-US" sz="1400" dirty="0"/>
              <a:t> </a:t>
            </a:r>
            <a:r>
              <a:rPr lang="en-US" sz="1400" dirty="0" err="1"/>
              <a:t>izraz</a:t>
            </a:r>
            <a:r>
              <a:rPr lang="en-US" sz="1400" dirty="0"/>
              <a:t> </a:t>
            </a:r>
            <a:r>
              <a:rPr lang="en-US" sz="1400" dirty="0" err="1"/>
              <a:t>arhitektura</a:t>
            </a:r>
            <a:r>
              <a:rPr lang="en-US" sz="1400" dirty="0"/>
              <a:t>, </a:t>
            </a:r>
            <a:r>
              <a:rPr lang="en-US" sz="1400" dirty="0" err="1"/>
              <a:t>mislimo</a:t>
            </a:r>
            <a:r>
              <a:rPr lang="en-US" sz="1400" dirty="0"/>
              <a:t> </a:t>
            </a:r>
            <a:r>
              <a:rPr lang="en-US" sz="1400" dirty="0" err="1"/>
              <a:t>na</a:t>
            </a:r>
            <a:r>
              <a:rPr lang="en-US" sz="1400" dirty="0"/>
              <a:t> </a:t>
            </a:r>
            <a:r>
              <a:rPr lang="en-US" sz="1400" dirty="0" err="1"/>
              <a:t>funkcionalnu</a:t>
            </a:r>
            <a:r>
              <a:rPr lang="en-US" sz="1400" dirty="0"/>
              <a:t> </a:t>
            </a:r>
            <a:r>
              <a:rPr lang="en-US" sz="1400" dirty="0" err="1"/>
              <a:t>specifikaciju</a:t>
            </a:r>
            <a:r>
              <a:rPr lang="en-US" sz="1400" dirty="0"/>
              <a:t>. U </a:t>
            </a:r>
            <a:r>
              <a:rPr lang="en-US" sz="1400" dirty="0" err="1"/>
              <a:t>slučaju</a:t>
            </a:r>
            <a:r>
              <a:rPr lang="en-US" sz="1400" dirty="0"/>
              <a:t> </a:t>
            </a:r>
            <a:r>
              <a:rPr lang="en-US" sz="1400" dirty="0" smtClean="0"/>
              <a:t>A</a:t>
            </a:r>
            <a:r>
              <a:rPr lang="sr-Latn-RS" sz="1400" dirty="0" smtClean="0"/>
              <a:t>RM</a:t>
            </a:r>
            <a:r>
              <a:rPr lang="en-US" sz="1400" dirty="0" smtClean="0"/>
              <a:t> </a:t>
            </a:r>
            <a:r>
              <a:rPr lang="en-US" sz="1400" dirty="0" err="1"/>
              <a:t>arhitekture</a:t>
            </a:r>
            <a:r>
              <a:rPr lang="en-US" sz="1400" dirty="0"/>
              <a:t>, </a:t>
            </a:r>
            <a:r>
              <a:rPr lang="en-US" sz="1400" dirty="0" err="1"/>
              <a:t>mislimo</a:t>
            </a:r>
            <a:r>
              <a:rPr lang="en-US" sz="1400" dirty="0"/>
              <a:t> </a:t>
            </a:r>
            <a:r>
              <a:rPr lang="en-US" sz="1400" dirty="0" err="1"/>
              <a:t>na</a:t>
            </a:r>
            <a:r>
              <a:rPr lang="en-US" sz="1400" dirty="0"/>
              <a:t> </a:t>
            </a:r>
            <a:r>
              <a:rPr lang="en-US" sz="1400" dirty="0" err="1"/>
              <a:t>funkcionalnu</a:t>
            </a:r>
            <a:r>
              <a:rPr lang="en-US" sz="1400" dirty="0"/>
              <a:t> </a:t>
            </a:r>
            <a:r>
              <a:rPr lang="en-US" sz="1400" dirty="0" err="1"/>
              <a:t>specifikaciju</a:t>
            </a:r>
            <a:r>
              <a:rPr lang="en-US" sz="1400" dirty="0"/>
              <a:t> </a:t>
            </a:r>
            <a:r>
              <a:rPr lang="en-US" sz="1400" dirty="0" err="1"/>
              <a:t>za</a:t>
            </a:r>
            <a:r>
              <a:rPr lang="en-US" sz="1400" dirty="0"/>
              <a:t> </a:t>
            </a:r>
            <a:r>
              <a:rPr lang="en-US" sz="1400" dirty="0" err="1"/>
              <a:t>procesor</a:t>
            </a:r>
            <a:r>
              <a:rPr lang="en-US" sz="1400" dirty="0"/>
              <a:t>. </a:t>
            </a:r>
            <a:r>
              <a:rPr lang="en-US" sz="1400" dirty="0" err="1"/>
              <a:t>Arhitektura</a:t>
            </a:r>
            <a:r>
              <a:rPr lang="en-US" sz="1400" dirty="0"/>
              <a:t> </a:t>
            </a:r>
            <a:r>
              <a:rPr lang="en-US" sz="1400" dirty="0" err="1"/>
              <a:t>određuje</a:t>
            </a:r>
            <a:r>
              <a:rPr lang="en-US" sz="1400" dirty="0"/>
              <a:t> </a:t>
            </a:r>
            <a:r>
              <a:rPr lang="en-US" sz="1400" dirty="0" err="1"/>
              <a:t>kako</a:t>
            </a:r>
            <a:r>
              <a:rPr lang="en-US" sz="1400" dirty="0"/>
              <a:t> </a:t>
            </a:r>
            <a:r>
              <a:rPr lang="en-US" sz="1400" dirty="0" err="1"/>
              <a:t>će</a:t>
            </a:r>
            <a:r>
              <a:rPr lang="en-US" sz="1400" dirty="0"/>
              <a:t> se </a:t>
            </a:r>
            <a:r>
              <a:rPr lang="en-US" sz="1400" dirty="0" err="1"/>
              <a:t>procesor</a:t>
            </a:r>
            <a:r>
              <a:rPr lang="en-US" sz="1400" dirty="0"/>
              <a:t> </a:t>
            </a:r>
            <a:r>
              <a:rPr lang="en-US" sz="1400" dirty="0" err="1"/>
              <a:t>ponašati</a:t>
            </a:r>
            <a:r>
              <a:rPr lang="en-US" sz="1400" dirty="0"/>
              <a:t>, </a:t>
            </a:r>
            <a:r>
              <a:rPr lang="en-US" sz="1400" dirty="0" err="1"/>
              <a:t>na</a:t>
            </a:r>
            <a:r>
              <a:rPr lang="en-US" sz="1400" dirty="0"/>
              <a:t> primer </a:t>
            </a:r>
            <a:r>
              <a:rPr lang="en-US" sz="1400" dirty="0" err="1"/>
              <a:t>koje</a:t>
            </a:r>
            <a:r>
              <a:rPr lang="en-US" sz="1400" dirty="0"/>
              <a:t> </a:t>
            </a:r>
            <a:r>
              <a:rPr lang="en-US" sz="1400" dirty="0" err="1"/>
              <a:t>instrukcije</a:t>
            </a:r>
            <a:r>
              <a:rPr lang="en-US" sz="1400" dirty="0"/>
              <a:t> </a:t>
            </a:r>
            <a:r>
              <a:rPr lang="en-US" sz="1400" dirty="0" err="1"/>
              <a:t>ima</a:t>
            </a:r>
            <a:r>
              <a:rPr lang="en-US" sz="1400" dirty="0"/>
              <a:t> </a:t>
            </a:r>
            <a:r>
              <a:rPr lang="en-US" sz="1400" dirty="0" err="1"/>
              <a:t>i</a:t>
            </a:r>
            <a:r>
              <a:rPr lang="en-US" sz="1400" dirty="0"/>
              <a:t> </a:t>
            </a:r>
            <a:r>
              <a:rPr lang="en-US" sz="1400" dirty="0" err="1"/>
              <a:t>šta</a:t>
            </a:r>
            <a:r>
              <a:rPr lang="en-US" sz="1400" dirty="0"/>
              <a:t> </a:t>
            </a:r>
            <a:r>
              <a:rPr lang="sr-Latn-RS" sz="1400" dirty="0" smtClean="0"/>
              <a:t>instrukcije </a:t>
            </a:r>
            <a:r>
              <a:rPr lang="en-US" sz="1400" dirty="0" err="1" smtClean="0"/>
              <a:t>rade</a:t>
            </a:r>
            <a:r>
              <a:rPr lang="en-US" sz="1400" dirty="0" smtClean="0"/>
              <a:t>.</a:t>
            </a:r>
          </a:p>
          <a:p>
            <a:pPr marL="285750" indent="-285750"/>
            <a:endParaRPr lang="sr-Latn-RS" sz="1400" dirty="0" smtClean="0"/>
          </a:p>
          <a:p>
            <a:pPr marL="285750" indent="-285750"/>
            <a:r>
              <a:rPr lang="en-US" sz="1400" dirty="0"/>
              <a:t>O </a:t>
            </a:r>
            <a:r>
              <a:rPr lang="en-US" sz="1400" dirty="0" err="1"/>
              <a:t>arhitekturi</a:t>
            </a:r>
            <a:r>
              <a:rPr lang="en-US" sz="1400" dirty="0"/>
              <a:t> </a:t>
            </a:r>
            <a:r>
              <a:rPr lang="en-US" sz="1400" dirty="0" err="1"/>
              <a:t>možete</a:t>
            </a:r>
            <a:r>
              <a:rPr lang="en-US" sz="1400" dirty="0"/>
              <a:t> </a:t>
            </a:r>
            <a:r>
              <a:rPr lang="en-US" sz="1400" dirty="0" err="1"/>
              <a:t>razmišljati</a:t>
            </a:r>
            <a:r>
              <a:rPr lang="en-US" sz="1400" dirty="0"/>
              <a:t> </a:t>
            </a:r>
            <a:r>
              <a:rPr lang="en-US" sz="1400" dirty="0" err="1"/>
              <a:t>kao</a:t>
            </a:r>
            <a:r>
              <a:rPr lang="en-US" sz="1400" dirty="0"/>
              <a:t> o </a:t>
            </a:r>
            <a:r>
              <a:rPr lang="en-US" sz="1400" dirty="0" err="1"/>
              <a:t>ugovoru</a:t>
            </a:r>
            <a:r>
              <a:rPr lang="en-US" sz="1400" dirty="0"/>
              <a:t> </a:t>
            </a:r>
            <a:r>
              <a:rPr lang="en-US" sz="1400" dirty="0" err="1"/>
              <a:t>između</a:t>
            </a:r>
            <a:r>
              <a:rPr lang="en-US" sz="1400" dirty="0"/>
              <a:t> </a:t>
            </a:r>
            <a:r>
              <a:rPr lang="en-US" sz="1400" dirty="0" err="1"/>
              <a:t>hardvera</a:t>
            </a:r>
            <a:r>
              <a:rPr lang="en-US" sz="1400" dirty="0"/>
              <a:t> </a:t>
            </a:r>
            <a:r>
              <a:rPr lang="en-US" sz="1400" dirty="0" err="1"/>
              <a:t>i</a:t>
            </a:r>
            <a:r>
              <a:rPr lang="en-US" sz="1400" dirty="0"/>
              <a:t> </a:t>
            </a:r>
            <a:r>
              <a:rPr lang="en-US" sz="1400" dirty="0" err="1"/>
              <a:t>softvera</a:t>
            </a:r>
            <a:r>
              <a:rPr lang="en-US" sz="1400" dirty="0" smtClean="0"/>
              <a:t>.</a:t>
            </a:r>
          </a:p>
          <a:p>
            <a:pPr marL="285750" indent="-285750"/>
            <a:endParaRPr lang="sr-Latn-RS" sz="1400" dirty="0" smtClean="0"/>
          </a:p>
          <a:p>
            <a:pPr marL="285750" indent="-285750"/>
            <a:r>
              <a:rPr lang="en-US" sz="1400" dirty="0" err="1" smtClean="0"/>
              <a:t>Arhitektura</a:t>
            </a:r>
            <a:r>
              <a:rPr lang="en-US" sz="1400" dirty="0" smtClean="0"/>
              <a:t> </a:t>
            </a:r>
            <a:r>
              <a:rPr lang="en-US" sz="1400" dirty="0" err="1"/>
              <a:t>opisuje</a:t>
            </a:r>
            <a:r>
              <a:rPr lang="en-US" sz="1400" dirty="0"/>
              <a:t> </a:t>
            </a:r>
            <a:r>
              <a:rPr lang="en-US" sz="1400" dirty="0" err="1"/>
              <a:t>koju</a:t>
            </a:r>
            <a:r>
              <a:rPr lang="en-US" sz="1400" dirty="0"/>
              <a:t> </a:t>
            </a:r>
            <a:r>
              <a:rPr lang="en-US" sz="1400" dirty="0" err="1"/>
              <a:t>funkcionalnost</a:t>
            </a:r>
            <a:r>
              <a:rPr lang="en-US" sz="1400" dirty="0"/>
              <a:t> </a:t>
            </a:r>
            <a:r>
              <a:rPr lang="en-US" sz="1400" dirty="0" err="1"/>
              <a:t>softver</a:t>
            </a:r>
            <a:r>
              <a:rPr lang="en-US" sz="1400" dirty="0"/>
              <a:t> </a:t>
            </a:r>
            <a:r>
              <a:rPr lang="en-US" sz="1400" dirty="0" err="1"/>
              <a:t>može</a:t>
            </a:r>
            <a:r>
              <a:rPr lang="en-US" sz="1400" dirty="0"/>
              <a:t> da se </a:t>
            </a:r>
            <a:r>
              <a:rPr lang="en-US" sz="1400" dirty="0" err="1" smtClean="0"/>
              <a:t>realizuje</a:t>
            </a:r>
            <a:r>
              <a:rPr lang="en-US" sz="1400" dirty="0" smtClean="0"/>
              <a:t> </a:t>
            </a:r>
            <a:r>
              <a:rPr lang="en-US" sz="1400" dirty="0" err="1" smtClean="0"/>
              <a:t>na</a:t>
            </a:r>
            <a:r>
              <a:rPr lang="en-US" sz="1400" dirty="0" smtClean="0"/>
              <a:t> </a:t>
            </a:r>
            <a:r>
              <a:rPr lang="en-US" sz="1400" dirty="0" err="1" smtClean="0"/>
              <a:t>osnovu</a:t>
            </a:r>
            <a:r>
              <a:rPr lang="en-US" sz="1400" dirty="0" smtClean="0"/>
              <a:t> </a:t>
            </a:r>
            <a:r>
              <a:rPr lang="en-US" sz="1400" dirty="0" err="1" smtClean="0"/>
              <a:t>onog</a:t>
            </a:r>
            <a:r>
              <a:rPr lang="en-US" sz="1400" dirty="0" smtClean="0"/>
              <a:t> </a:t>
            </a:r>
            <a:r>
              <a:rPr lang="sr-Latn-RS" sz="1400" dirty="0" smtClean="0"/>
              <a:t>što </a:t>
            </a:r>
            <a:r>
              <a:rPr lang="en-US" sz="1400" dirty="0" err="1" smtClean="0"/>
              <a:t>hardver</a:t>
            </a:r>
            <a:r>
              <a:rPr lang="en-US" sz="1400" dirty="0" smtClean="0"/>
              <a:t> </a:t>
            </a:r>
            <a:r>
              <a:rPr lang="sr-Latn-RS" sz="1400" dirty="0" smtClean="0"/>
              <a:t>može da </a:t>
            </a:r>
            <a:r>
              <a:rPr lang="en-US" sz="1400" dirty="0" err="1" smtClean="0"/>
              <a:t>pruž</a:t>
            </a:r>
            <a:r>
              <a:rPr lang="sr-Latn-RS" sz="1400" dirty="0" smtClean="0"/>
              <a:t>i</a:t>
            </a:r>
            <a:r>
              <a:rPr lang="en-US" sz="1400" dirty="0" smtClean="0"/>
              <a:t>.</a:t>
            </a:r>
          </a:p>
          <a:p>
            <a:pPr marL="285750" indent="-285750"/>
            <a:endParaRPr lang="en-US" sz="1400" dirty="0"/>
          </a:p>
          <a:p>
            <a:pPr marL="285750" indent="-285750"/>
            <a:r>
              <a:rPr lang="en-US" sz="1400" dirty="0" err="1" smtClean="0"/>
              <a:t>Neke</a:t>
            </a:r>
            <a:r>
              <a:rPr lang="en-US" sz="1400" dirty="0" smtClean="0"/>
              <a:t> </a:t>
            </a:r>
            <a:r>
              <a:rPr lang="en-US" sz="1400" dirty="0" err="1"/>
              <a:t>funkcije</a:t>
            </a:r>
            <a:r>
              <a:rPr lang="en-US" sz="1400" dirty="0"/>
              <a:t> </a:t>
            </a:r>
            <a:r>
              <a:rPr lang="en-US" sz="1400" dirty="0" err="1"/>
              <a:t>su</a:t>
            </a:r>
            <a:r>
              <a:rPr lang="en-US" sz="1400" dirty="0"/>
              <a:t> </a:t>
            </a:r>
            <a:r>
              <a:rPr lang="en-US" sz="1400" dirty="0" err="1" smtClean="0"/>
              <a:t>opcion</a:t>
            </a:r>
            <a:r>
              <a:rPr lang="sr-Latn-RS" sz="1400" dirty="0" smtClean="0"/>
              <a:t>e</a:t>
            </a:r>
            <a:r>
              <a:rPr lang="en-US" sz="1400" dirty="0" smtClean="0"/>
              <a:t>.</a:t>
            </a:r>
            <a:endParaRPr lang="sr-Latn-RS" sz="1400" dirty="0" smtClean="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27023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Pojam arhitekture</a:t>
            </a:r>
            <a:endParaRPr lang="en" dirty="0"/>
          </a:p>
        </p:txBody>
      </p:sp>
      <p:pic>
        <p:nvPicPr>
          <p:cNvPr id="2" name="Picture 1"/>
          <p:cNvPicPr>
            <a:picLocks noChangeAspect="1"/>
          </p:cNvPicPr>
          <p:nvPr/>
        </p:nvPicPr>
        <p:blipFill>
          <a:blip r:embed="rId3"/>
          <a:stretch>
            <a:fillRect/>
          </a:stretch>
        </p:blipFill>
        <p:spPr>
          <a:xfrm>
            <a:off x="1016000" y="1021950"/>
            <a:ext cx="6067425" cy="3867150"/>
          </a:xfrm>
          <a:prstGeom prst="rect">
            <a:avLst/>
          </a:prstGeom>
        </p:spPr>
      </p:pic>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3845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en-US" dirty="0" err="1"/>
              <a:t>Arhitektura</a:t>
            </a:r>
            <a:r>
              <a:rPr lang="en-US" dirty="0"/>
              <a:t> </a:t>
            </a:r>
            <a:r>
              <a:rPr lang="en-US" dirty="0" err="1"/>
              <a:t>i</a:t>
            </a:r>
            <a:r>
              <a:rPr lang="en-US" dirty="0"/>
              <a:t> </a:t>
            </a:r>
            <a:r>
              <a:rPr lang="en-US" dirty="0" err="1"/>
              <a:t>mikroarhitektura</a:t>
            </a:r>
            <a:endParaRPr lang="en" dirty="0"/>
          </a:p>
        </p:txBody>
      </p:sp>
      <p:sp>
        <p:nvSpPr>
          <p:cNvPr id="111" name="Shape 111"/>
          <p:cNvSpPr txBox="1">
            <a:spLocks noGrp="1"/>
          </p:cNvSpPr>
          <p:nvPr>
            <p:ph type="body" idx="2"/>
          </p:nvPr>
        </p:nvSpPr>
        <p:spPr>
          <a:xfrm>
            <a:off x="1101375" y="1200149"/>
            <a:ext cx="7585500" cy="3509355"/>
          </a:xfrm>
          <a:prstGeom prst="rect">
            <a:avLst/>
          </a:prstGeom>
        </p:spPr>
        <p:txBody>
          <a:bodyPr lIns="91425" tIns="91425" rIns="91425" bIns="91425" anchor="t" anchorCtr="0">
            <a:noAutofit/>
          </a:bodyPr>
          <a:lstStyle/>
          <a:p>
            <a:pPr marL="285750" indent="-285750"/>
            <a:r>
              <a:rPr lang="sr-Latn-RS" sz="1600" dirty="0" smtClean="0"/>
              <a:t>A</a:t>
            </a:r>
            <a:r>
              <a:rPr lang="en-US" sz="1600" dirty="0" err="1" smtClean="0"/>
              <a:t>rhitektura</a:t>
            </a:r>
            <a:r>
              <a:rPr lang="en-US" sz="1600" dirty="0" smtClean="0"/>
              <a:t> </a:t>
            </a:r>
            <a:r>
              <a:rPr lang="en-US" sz="1600" dirty="0"/>
              <a:t>ne </a:t>
            </a:r>
            <a:r>
              <a:rPr lang="en-US" sz="1600" dirty="0" err="1"/>
              <a:t>govori</a:t>
            </a:r>
            <a:r>
              <a:rPr lang="en-US" sz="1600" dirty="0"/>
              <a:t> </a:t>
            </a:r>
            <a:r>
              <a:rPr lang="en-US" sz="1600" dirty="0" err="1"/>
              <a:t>kako</a:t>
            </a:r>
            <a:r>
              <a:rPr lang="en-US" sz="1600" dirty="0"/>
              <a:t> je </a:t>
            </a:r>
            <a:r>
              <a:rPr lang="en-US" sz="1600" dirty="0" err="1"/>
              <a:t>procesor</a:t>
            </a:r>
            <a:r>
              <a:rPr lang="en-US" sz="1600" dirty="0"/>
              <a:t> </a:t>
            </a:r>
            <a:r>
              <a:rPr lang="en-US" sz="1600" dirty="0" err="1"/>
              <a:t>izgrađen</a:t>
            </a:r>
            <a:r>
              <a:rPr lang="en-US" sz="1600" dirty="0"/>
              <a:t> </a:t>
            </a:r>
            <a:r>
              <a:rPr lang="en-US" sz="1600" dirty="0" err="1"/>
              <a:t>i</a:t>
            </a:r>
            <a:r>
              <a:rPr lang="en-US" sz="1600" dirty="0"/>
              <a:t> </a:t>
            </a:r>
            <a:r>
              <a:rPr lang="sr-Latn-RS" sz="1600" dirty="0" smtClean="0"/>
              <a:t>kako </a:t>
            </a:r>
            <a:r>
              <a:rPr lang="en-US" sz="1600" dirty="0" err="1" smtClean="0"/>
              <a:t>radi</a:t>
            </a:r>
            <a:r>
              <a:rPr lang="en-US" sz="1600" dirty="0"/>
              <a:t>. </a:t>
            </a:r>
            <a:r>
              <a:rPr lang="en-US" sz="1600" dirty="0" err="1"/>
              <a:t>Izgradnja</a:t>
            </a:r>
            <a:r>
              <a:rPr lang="en-US" sz="1600" dirty="0"/>
              <a:t> </a:t>
            </a:r>
            <a:r>
              <a:rPr lang="en-US" sz="1600" dirty="0" err="1"/>
              <a:t>i</a:t>
            </a:r>
            <a:r>
              <a:rPr lang="en-US" sz="1600" dirty="0"/>
              <a:t> </a:t>
            </a:r>
            <a:r>
              <a:rPr lang="en-US" sz="1600" dirty="0" err="1"/>
              <a:t>dizajn</a:t>
            </a:r>
            <a:r>
              <a:rPr lang="en-US" sz="1600" dirty="0"/>
              <a:t> </a:t>
            </a:r>
            <a:r>
              <a:rPr lang="en-US" sz="1600" dirty="0" err="1"/>
              <a:t>procesora</a:t>
            </a:r>
            <a:r>
              <a:rPr lang="en-US" sz="1600" dirty="0"/>
              <a:t> </a:t>
            </a:r>
            <a:r>
              <a:rPr lang="en-US" sz="1600" dirty="0" err="1"/>
              <a:t>nazivaju</a:t>
            </a:r>
            <a:r>
              <a:rPr lang="en-US" sz="1600" dirty="0"/>
              <a:t> se </a:t>
            </a:r>
            <a:r>
              <a:rPr lang="en-US" sz="1600" dirty="0" err="1" smtClean="0"/>
              <a:t>mikroarhitekturom</a:t>
            </a:r>
            <a:r>
              <a:rPr lang="en-US" sz="1600" dirty="0"/>
              <a:t>. </a:t>
            </a:r>
            <a:r>
              <a:rPr lang="en-US" sz="1600" dirty="0" err="1"/>
              <a:t>Mikroarhitektura</a:t>
            </a:r>
            <a:r>
              <a:rPr lang="en-US" sz="1600" dirty="0"/>
              <a:t> </a:t>
            </a:r>
            <a:r>
              <a:rPr lang="en-US" sz="1600" dirty="0" err="1"/>
              <a:t>vam</a:t>
            </a:r>
            <a:r>
              <a:rPr lang="en-US" sz="1600" dirty="0"/>
              <a:t> </a:t>
            </a:r>
            <a:r>
              <a:rPr lang="en-US" sz="1600" dirty="0" err="1"/>
              <a:t>govori</a:t>
            </a:r>
            <a:r>
              <a:rPr lang="en-US" sz="1600" dirty="0"/>
              <a:t> </a:t>
            </a:r>
            <a:r>
              <a:rPr lang="en-US" sz="1600" dirty="0" err="1"/>
              <a:t>kako</a:t>
            </a:r>
            <a:r>
              <a:rPr lang="en-US" sz="1600" dirty="0"/>
              <a:t> </a:t>
            </a:r>
            <a:r>
              <a:rPr lang="en-US" sz="1600" dirty="0" err="1"/>
              <a:t>radi</a:t>
            </a:r>
            <a:r>
              <a:rPr lang="en-US" sz="1600" dirty="0"/>
              <a:t> </a:t>
            </a:r>
            <a:r>
              <a:rPr lang="en-US" sz="1600" dirty="0" err="1"/>
              <a:t>procesor</a:t>
            </a:r>
            <a:r>
              <a:rPr lang="en-US" sz="1600" dirty="0"/>
              <a:t>.</a:t>
            </a:r>
            <a:endParaRPr lang="sr-Latn-RS" sz="1600" dirty="0" smtClean="0"/>
          </a:p>
          <a:p>
            <a:pPr marL="285750" indent="-285750"/>
            <a:r>
              <a:rPr lang="sr-Latn-RS" sz="1600" dirty="0"/>
              <a:t>Mikroarhitektura uključuje stvari poput:</a:t>
            </a:r>
          </a:p>
          <a:p>
            <a:pPr lvl="2">
              <a:buNone/>
            </a:pPr>
            <a:r>
              <a:rPr lang="sr-Latn-RS" sz="1600"/>
              <a:t>	</a:t>
            </a:r>
            <a:r>
              <a:rPr lang="sr-Latn-RS" sz="1600" smtClean="0"/>
              <a:t>Dužina </a:t>
            </a:r>
            <a:r>
              <a:rPr lang="sr-Latn-RS" sz="1600" dirty="0"/>
              <a:t>i raspored </a:t>
            </a:r>
            <a:r>
              <a:rPr lang="sr-Latn-RS" sz="1600" dirty="0" smtClean="0"/>
              <a:t>pipeline-a.</a:t>
            </a:r>
            <a:endParaRPr lang="sr-Latn-RS" sz="1600" dirty="0"/>
          </a:p>
          <a:p>
            <a:pPr>
              <a:buNone/>
            </a:pPr>
            <a:r>
              <a:rPr lang="sr-Latn-RS" sz="1600" dirty="0"/>
              <a:t>	</a:t>
            </a:r>
            <a:r>
              <a:rPr lang="sr-Latn-RS" sz="1600" dirty="0" smtClean="0"/>
              <a:t>Broj </a:t>
            </a:r>
            <a:r>
              <a:rPr lang="sr-Latn-RS" sz="1600" dirty="0"/>
              <a:t>i veličine keša.</a:t>
            </a:r>
          </a:p>
          <a:p>
            <a:pPr>
              <a:buNone/>
            </a:pPr>
            <a:r>
              <a:rPr lang="sr-Latn-RS" sz="1600" dirty="0"/>
              <a:t>	</a:t>
            </a:r>
            <a:r>
              <a:rPr lang="sr-Latn-RS" sz="1600" dirty="0" smtClean="0"/>
              <a:t>Broj </a:t>
            </a:r>
            <a:r>
              <a:rPr lang="sr-Latn-RS" sz="1600" dirty="0"/>
              <a:t>ciklusa za </a:t>
            </a:r>
            <a:r>
              <a:rPr lang="sr-Latn-RS" sz="1600" dirty="0" smtClean="0"/>
              <a:t>pojedinačne instrukcije</a:t>
            </a:r>
            <a:endParaRPr lang="sr-Latn-RS" sz="1600" dirty="0"/>
          </a:p>
          <a:p>
            <a:pPr>
              <a:buNone/>
            </a:pPr>
            <a:r>
              <a:rPr lang="sr-Latn-RS" sz="1600" dirty="0"/>
              <a:t>	</a:t>
            </a:r>
            <a:r>
              <a:rPr lang="sr-Latn-RS" sz="1600" dirty="0" smtClean="0"/>
              <a:t>Koje </a:t>
            </a:r>
            <a:r>
              <a:rPr lang="sr-Latn-RS" sz="1600" dirty="0"/>
              <a:t>opcione funkcije su primenjene</a:t>
            </a:r>
            <a:r>
              <a:rPr lang="sr-Latn-RS" sz="1600" dirty="0" smtClean="0"/>
              <a:t>.</a:t>
            </a:r>
          </a:p>
          <a:p>
            <a:pPr>
              <a:buNone/>
            </a:pPr>
            <a:endParaRPr lang="sr-Latn-RS" sz="1600" dirty="0"/>
          </a:p>
          <a:p>
            <a:pPr>
              <a:buNone/>
            </a:pPr>
            <a:r>
              <a:rPr lang="en-US" sz="1600" dirty="0" err="1"/>
              <a:t>Proces</a:t>
            </a:r>
            <a:r>
              <a:rPr lang="en-US" sz="1600" dirty="0"/>
              <a:t> </a:t>
            </a:r>
            <a:r>
              <a:rPr lang="en-US" sz="1600" dirty="0" err="1"/>
              <a:t>dohvaćanja</a:t>
            </a:r>
            <a:r>
              <a:rPr lang="en-US" sz="1600" dirty="0"/>
              <a:t> </a:t>
            </a:r>
            <a:r>
              <a:rPr lang="en-US" sz="1600" dirty="0" err="1"/>
              <a:t>naredne</a:t>
            </a:r>
            <a:r>
              <a:rPr lang="en-US" sz="1600" dirty="0"/>
              <a:t> </a:t>
            </a:r>
            <a:r>
              <a:rPr lang="en-US" sz="1600" dirty="0" err="1"/>
              <a:t>instrukcije</a:t>
            </a:r>
            <a:r>
              <a:rPr lang="en-US" sz="1600" dirty="0"/>
              <a:t> </a:t>
            </a:r>
            <a:r>
              <a:rPr lang="en-US" sz="1600" dirty="0" err="1"/>
              <a:t>dok</a:t>
            </a:r>
            <a:r>
              <a:rPr lang="en-US" sz="1600" dirty="0"/>
              <a:t> se </a:t>
            </a:r>
            <a:r>
              <a:rPr lang="en-US" sz="1600" dirty="0" err="1"/>
              <a:t>izvršava</a:t>
            </a:r>
            <a:r>
              <a:rPr lang="en-US" sz="1600" dirty="0"/>
              <a:t> </a:t>
            </a:r>
            <a:r>
              <a:rPr lang="en-US" sz="1600" dirty="0" err="1"/>
              <a:t>trenutna</a:t>
            </a:r>
            <a:r>
              <a:rPr lang="en-US" sz="1600" dirty="0"/>
              <a:t> </a:t>
            </a:r>
            <a:r>
              <a:rPr lang="en-US" sz="1600" dirty="0" err="1"/>
              <a:t>instrukcija</a:t>
            </a:r>
            <a:r>
              <a:rPr lang="en-US" sz="1600" dirty="0"/>
              <a:t> </a:t>
            </a:r>
            <a:r>
              <a:rPr lang="en-US" sz="1600" dirty="0" err="1"/>
              <a:t>naziva</a:t>
            </a:r>
            <a:r>
              <a:rPr lang="en-US" sz="1600" dirty="0"/>
              <a:t> se „</a:t>
            </a:r>
            <a:r>
              <a:rPr lang="en-US" sz="1600" dirty="0" err="1"/>
              <a:t>cevovod</a:t>
            </a:r>
            <a:r>
              <a:rPr lang="en-US" sz="1600" dirty="0" smtClean="0"/>
              <a:t>“</a:t>
            </a:r>
            <a:r>
              <a:rPr lang="sr-Latn-RS" sz="1600" dirty="0" smtClean="0"/>
              <a:t>(pipeline)</a:t>
            </a:r>
            <a:r>
              <a:rPr lang="en-US" sz="1600" dirty="0" smtClean="0"/>
              <a:t>. </a:t>
            </a:r>
            <a:r>
              <a:rPr lang="en-US" sz="1600" dirty="0" err="1"/>
              <a:t>Procesor</a:t>
            </a:r>
            <a:r>
              <a:rPr lang="en-US" sz="1600" dirty="0"/>
              <a:t> </a:t>
            </a:r>
            <a:r>
              <a:rPr lang="en-US" sz="1600" dirty="0" err="1"/>
              <a:t>podržava</a:t>
            </a:r>
            <a:r>
              <a:rPr lang="en-US" sz="1600" dirty="0"/>
              <a:t> </a:t>
            </a:r>
            <a:r>
              <a:rPr lang="sr-Latn-RS" sz="1600" dirty="0" smtClean="0"/>
              <a:t>ovaj proces </a:t>
            </a:r>
            <a:r>
              <a:rPr lang="en-US" sz="1600" dirty="0" err="1" smtClean="0"/>
              <a:t>radi</a:t>
            </a:r>
            <a:r>
              <a:rPr lang="en-US" sz="1600" dirty="0" smtClean="0"/>
              <a:t> </a:t>
            </a:r>
            <a:r>
              <a:rPr lang="en-US" sz="1600" dirty="0" err="1"/>
              <a:t>povećanja</a:t>
            </a:r>
            <a:r>
              <a:rPr lang="en-US" sz="1600" dirty="0"/>
              <a:t> </a:t>
            </a:r>
            <a:r>
              <a:rPr lang="en-US" sz="1600" dirty="0" err="1"/>
              <a:t>brzine</a:t>
            </a:r>
            <a:r>
              <a:rPr lang="en-US" sz="1600" dirty="0"/>
              <a:t> </a:t>
            </a:r>
            <a:r>
              <a:rPr lang="en-US" sz="1600" dirty="0" err="1"/>
              <a:t>izvršavanja</a:t>
            </a:r>
            <a:r>
              <a:rPr lang="en-US" sz="1600" dirty="0"/>
              <a:t> </a:t>
            </a:r>
            <a:r>
              <a:rPr lang="en-US" sz="1600" dirty="0" err="1"/>
              <a:t>programa</a:t>
            </a:r>
            <a:r>
              <a:rPr lang="en-US" sz="1600" dirty="0"/>
              <a:t>. </a:t>
            </a:r>
            <a:r>
              <a:rPr lang="sr-Latn-RS" sz="1600" dirty="0" smtClean="0"/>
              <a:t>Na taj način p</a:t>
            </a:r>
            <a:r>
              <a:rPr lang="en-US" sz="1600" dirty="0" err="1" smtClean="0"/>
              <a:t>ovećava</a:t>
            </a:r>
            <a:r>
              <a:rPr lang="en-US" sz="1600" dirty="0" smtClean="0"/>
              <a:t> </a:t>
            </a:r>
            <a:r>
              <a:rPr lang="sr-Latn-RS" sz="1600" dirty="0" smtClean="0"/>
              <a:t>se i </a:t>
            </a:r>
            <a:r>
              <a:rPr lang="en-US" sz="1600" dirty="0" err="1" smtClean="0"/>
              <a:t>protok</a:t>
            </a:r>
            <a:r>
              <a:rPr lang="sr-Latn-RS" sz="1600" dirty="0" smtClean="0"/>
              <a:t> podataka</a:t>
            </a:r>
            <a:r>
              <a:rPr lang="en-US" sz="1600" dirty="0" smtClean="0"/>
              <a:t>. </a:t>
            </a:r>
            <a:r>
              <a:rPr lang="en-US" sz="1600" dirty="0" err="1"/>
              <a:t>Nekoliko</a:t>
            </a:r>
            <a:r>
              <a:rPr lang="en-US" sz="1600" dirty="0"/>
              <a:t> </a:t>
            </a:r>
            <a:r>
              <a:rPr lang="en-US" sz="1600" dirty="0" err="1"/>
              <a:t>operacija</a:t>
            </a:r>
            <a:r>
              <a:rPr lang="en-US" sz="1600" dirty="0"/>
              <a:t> se </a:t>
            </a:r>
            <a:r>
              <a:rPr lang="en-US" sz="1600" dirty="0" err="1"/>
              <a:t>odvija</a:t>
            </a:r>
            <a:r>
              <a:rPr lang="en-US" sz="1600" dirty="0"/>
              <a:t> </a:t>
            </a:r>
            <a:r>
              <a:rPr lang="en-US" sz="1600" dirty="0" err="1"/>
              <a:t>istovremeno</a:t>
            </a:r>
            <a:r>
              <a:rPr lang="en-US" sz="1600" dirty="0"/>
              <a:t>, </a:t>
            </a:r>
            <a:r>
              <a:rPr lang="en-US" sz="1600" dirty="0" err="1"/>
              <a:t>umesto</a:t>
            </a:r>
            <a:r>
              <a:rPr lang="en-US" sz="1600" dirty="0"/>
              <a:t> da se </a:t>
            </a:r>
            <a:r>
              <a:rPr lang="sr-Latn-RS" sz="1600" dirty="0" smtClean="0"/>
              <a:t>obavljaju </a:t>
            </a:r>
            <a:r>
              <a:rPr lang="en-US" sz="1600" dirty="0" err="1" smtClean="0"/>
              <a:t>serijsk</a:t>
            </a:r>
            <a:r>
              <a:rPr lang="sr-Latn-RS" sz="1600" dirty="0" smtClean="0"/>
              <a:t>i.</a:t>
            </a:r>
            <a:endParaRPr lang="sr-Latn-RS" sz="16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696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
        <p:nvSpPr>
          <p:cNvPr id="306" name="Shape 306"/>
          <p:cNvSpPr txBox="1">
            <a:spLocks noGrp="1"/>
          </p:cNvSpPr>
          <p:nvPr>
            <p:ph type="ctrTitle" idx="4294967295"/>
          </p:nvPr>
        </p:nvSpPr>
        <p:spPr>
          <a:xfrm>
            <a:off x="1033300" y="1583350"/>
            <a:ext cx="6672600" cy="1159800"/>
          </a:xfrm>
          <a:prstGeom prst="rect">
            <a:avLst/>
          </a:prstGeom>
        </p:spPr>
        <p:txBody>
          <a:bodyPr lIns="91425" tIns="91425" rIns="91425" bIns="91425" anchor="ctr" anchorCtr="0">
            <a:noAutofit/>
          </a:bodyPr>
          <a:lstStyle/>
          <a:p>
            <a:pPr lvl="0" rtl="0">
              <a:spcBef>
                <a:spcPts val="0"/>
              </a:spcBef>
              <a:buNone/>
            </a:pPr>
            <a:r>
              <a:rPr lang="sr-Latn-RS" sz="6000" dirty="0" smtClean="0">
                <a:solidFill>
                  <a:srgbClr val="FF8700"/>
                </a:solidFill>
              </a:rPr>
              <a:t>HVALA NA PAŽNJI</a:t>
            </a:r>
            <a:r>
              <a:rPr lang="en" sz="6000" dirty="0" smtClean="0">
                <a:solidFill>
                  <a:srgbClr val="FF8700"/>
                </a:solidFill>
              </a:rPr>
              <a:t>!</a:t>
            </a:r>
            <a:endParaRPr lang="en" sz="6000" dirty="0">
              <a:solidFill>
                <a:srgbClr val="FF8700"/>
              </a:solidFill>
            </a:endParaRPr>
          </a:p>
        </p:txBody>
      </p:sp>
      <p:sp>
        <p:nvSpPr>
          <p:cNvPr id="307" name="Shape 307"/>
          <p:cNvSpPr txBox="1">
            <a:spLocks noGrp="1"/>
          </p:cNvSpPr>
          <p:nvPr>
            <p:ph type="subTitle" idx="4294967295"/>
          </p:nvPr>
        </p:nvSpPr>
        <p:spPr>
          <a:xfrm>
            <a:off x="1033300" y="2630575"/>
            <a:ext cx="7185000" cy="1159800"/>
          </a:xfrm>
          <a:prstGeom prst="rect">
            <a:avLst/>
          </a:prstGeom>
        </p:spPr>
        <p:txBody>
          <a:bodyPr lIns="91425" tIns="91425" rIns="91425" bIns="91425" anchor="t" anchorCtr="0">
            <a:noAutofit/>
          </a:bodyPr>
          <a:lstStyle/>
          <a:p>
            <a:pPr lvl="0" rtl="0">
              <a:spcBef>
                <a:spcPts val="0"/>
              </a:spcBef>
              <a:buNone/>
            </a:pPr>
            <a:r>
              <a:rPr lang="sr-Latn-RS" sz="2400" b="1" dirty="0" smtClean="0">
                <a:solidFill>
                  <a:srgbClr val="FFFFFF"/>
                </a:solidFill>
              </a:rPr>
              <a:t>Pitanja</a:t>
            </a:r>
            <a:r>
              <a:rPr lang="en" sz="2400" b="1" dirty="0" smtClean="0">
                <a:solidFill>
                  <a:srgbClr val="FFFFFF"/>
                </a:solidFill>
              </a:rPr>
              <a:t>?</a:t>
            </a:r>
            <a:endParaRPr lang="en" sz="2400" b="1"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a:t>LabVIEW RIO Architecture</a:t>
            </a:r>
            <a:endParaRPr lang="en"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31272" y="1338443"/>
            <a:ext cx="7979785" cy="3179869"/>
          </a:xfrm>
          <a:prstGeom prst="rect">
            <a:avLst/>
          </a:prstGeom>
        </p:spPr>
      </p:pic>
    </p:spTree>
    <p:extLst>
      <p:ext uri="{BB962C8B-B14F-4D97-AF65-F5344CB8AC3E}">
        <p14:creationId xmlns:p14="http://schemas.microsoft.com/office/powerpoint/2010/main" val="3764793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sr-Latn-RS" dirty="0" smtClean="0"/>
              <a:t>Procesor</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en-US" sz="1600" dirty="0"/>
              <a:t>NI </a:t>
            </a:r>
            <a:r>
              <a:rPr lang="en-US" sz="1600" dirty="0" err="1"/>
              <a:t>nudi</a:t>
            </a:r>
            <a:r>
              <a:rPr lang="en-US" sz="1600" dirty="0"/>
              <a:t> </a:t>
            </a:r>
            <a:r>
              <a:rPr lang="en-US" sz="1600" dirty="0" err="1"/>
              <a:t>niz</a:t>
            </a:r>
            <a:r>
              <a:rPr lang="en-US" sz="1600" dirty="0"/>
              <a:t> </a:t>
            </a:r>
            <a:r>
              <a:rPr lang="en-US" sz="1600" dirty="0" err="1" smtClean="0"/>
              <a:t>ugrađenih</a:t>
            </a:r>
            <a:r>
              <a:rPr lang="en-US" sz="1600" dirty="0" smtClean="0"/>
              <a:t> (embedded) </a:t>
            </a:r>
            <a:r>
              <a:rPr lang="en-US" sz="1600" dirty="0" err="1"/>
              <a:t>procesora</a:t>
            </a:r>
            <a:r>
              <a:rPr lang="en-US" sz="1600" dirty="0"/>
              <a:t> </a:t>
            </a:r>
            <a:r>
              <a:rPr lang="en-US" sz="1600" dirty="0" err="1"/>
              <a:t>visokih</a:t>
            </a:r>
            <a:r>
              <a:rPr lang="en-US" sz="1600" dirty="0"/>
              <a:t> </a:t>
            </a:r>
            <a:r>
              <a:rPr lang="en-US" sz="1600" dirty="0" err="1"/>
              <a:t>performansi</a:t>
            </a:r>
            <a:r>
              <a:rPr lang="en-US" sz="1600" dirty="0"/>
              <a:t>, u </a:t>
            </a:r>
            <a:r>
              <a:rPr lang="en-US" sz="1600" dirty="0" err="1"/>
              <a:t>rasponu</a:t>
            </a:r>
            <a:r>
              <a:rPr lang="en-US" sz="1600" dirty="0"/>
              <a:t> od 667 MHz </a:t>
            </a:r>
            <a:r>
              <a:rPr lang="en-US" sz="1600" dirty="0" err="1" smtClean="0"/>
              <a:t>dvojezgrenog</a:t>
            </a:r>
            <a:r>
              <a:rPr lang="en-US" sz="1600" dirty="0" smtClean="0"/>
              <a:t> </a:t>
            </a:r>
            <a:r>
              <a:rPr lang="en-US" sz="1600" dirty="0"/>
              <a:t>ARM A9 </a:t>
            </a:r>
            <a:r>
              <a:rPr lang="en-US" sz="1600" dirty="0" err="1"/>
              <a:t>sa</a:t>
            </a:r>
            <a:r>
              <a:rPr lang="en-US" sz="1600" dirty="0"/>
              <a:t> NI </a:t>
            </a:r>
            <a:r>
              <a:rPr lang="en-US" sz="1600" dirty="0" smtClean="0"/>
              <a:t>Linux </a:t>
            </a:r>
            <a:r>
              <a:rPr lang="en-US" sz="1600" dirty="0"/>
              <a:t>Real-Time do 1,9 GHz </a:t>
            </a:r>
            <a:r>
              <a:rPr lang="en-US" sz="1600" dirty="0" err="1" smtClean="0"/>
              <a:t>četvorojezgarnog</a:t>
            </a:r>
            <a:r>
              <a:rPr lang="en-US" sz="1600" dirty="0" smtClean="0"/>
              <a:t> </a:t>
            </a:r>
            <a:r>
              <a:rPr lang="en-US" sz="1600" dirty="0"/>
              <a:t>Intel </a:t>
            </a:r>
            <a:r>
              <a:rPr lang="en-US" sz="1600" dirty="0" err="1"/>
              <a:t>Atoma</a:t>
            </a:r>
            <a:r>
              <a:rPr lang="en-US" sz="1600" dirty="0"/>
              <a:t> </a:t>
            </a:r>
            <a:r>
              <a:rPr lang="en-US" sz="1600" dirty="0" err="1"/>
              <a:t>sa</a:t>
            </a:r>
            <a:r>
              <a:rPr lang="en-US" sz="1600" dirty="0"/>
              <a:t> NI </a:t>
            </a:r>
            <a:r>
              <a:rPr lang="en-US" sz="1600" dirty="0" err="1" smtClean="0"/>
              <a:t>Linu</a:t>
            </a:r>
            <a:r>
              <a:rPr lang="sr-Latn-RS" sz="1600" dirty="0"/>
              <a:t>x</a:t>
            </a:r>
            <a:r>
              <a:rPr lang="en-US" sz="1600" dirty="0" smtClean="0"/>
              <a:t> </a:t>
            </a:r>
            <a:r>
              <a:rPr lang="en-US" sz="1600" dirty="0"/>
              <a:t>Real-Time </a:t>
            </a:r>
            <a:r>
              <a:rPr lang="en-US" sz="1600" dirty="0" err="1"/>
              <a:t>ili</a:t>
            </a:r>
            <a:r>
              <a:rPr lang="en-US" sz="1600" dirty="0"/>
              <a:t> VES7 </a:t>
            </a:r>
            <a:r>
              <a:rPr lang="en-US" sz="1600" dirty="0" err="1"/>
              <a:t>operativnim</a:t>
            </a:r>
            <a:r>
              <a:rPr lang="en-US" sz="1600" dirty="0"/>
              <a:t> </a:t>
            </a:r>
            <a:r>
              <a:rPr lang="en-US" sz="1600" dirty="0" err="1"/>
              <a:t>sistemima</a:t>
            </a:r>
            <a:r>
              <a:rPr lang="en-US" sz="1600" dirty="0" smtClean="0"/>
              <a:t>.</a:t>
            </a:r>
          </a:p>
          <a:p>
            <a:pPr marL="285750" indent="-285750"/>
            <a:r>
              <a:rPr lang="en-US" sz="1600" dirty="0" err="1"/>
              <a:t>P</a:t>
            </a:r>
            <a:r>
              <a:rPr lang="en-US" sz="1600" dirty="0" err="1" smtClean="0"/>
              <a:t>rocesor</a:t>
            </a:r>
            <a:r>
              <a:rPr lang="en-US" sz="1600" dirty="0" smtClean="0"/>
              <a:t> </a:t>
            </a:r>
            <a:r>
              <a:rPr lang="en-US" sz="1600" dirty="0"/>
              <a:t>se </a:t>
            </a:r>
            <a:r>
              <a:rPr lang="en-US" sz="1600" dirty="0" err="1"/>
              <a:t>može</a:t>
            </a:r>
            <a:r>
              <a:rPr lang="en-US" sz="1600" dirty="0"/>
              <a:t> </a:t>
            </a:r>
            <a:r>
              <a:rPr lang="en-US" sz="1600" dirty="0" err="1"/>
              <a:t>programirati</a:t>
            </a:r>
            <a:r>
              <a:rPr lang="en-US" sz="1600" dirty="0"/>
              <a:t> </a:t>
            </a:r>
            <a:r>
              <a:rPr lang="en-US" sz="1600" dirty="0" err="1"/>
              <a:t>sa</a:t>
            </a:r>
            <a:r>
              <a:rPr lang="en-US" sz="1600" dirty="0"/>
              <a:t> C / C ++ </a:t>
            </a:r>
            <a:r>
              <a:rPr lang="en-US" sz="1600" dirty="0" err="1"/>
              <a:t>putem</a:t>
            </a:r>
            <a:r>
              <a:rPr lang="en-US" sz="1600" dirty="0"/>
              <a:t> </a:t>
            </a:r>
            <a:r>
              <a:rPr lang="en-US" sz="1600" dirty="0" err="1"/>
              <a:t>integrisane</a:t>
            </a:r>
            <a:r>
              <a:rPr lang="en-US" sz="1600" dirty="0"/>
              <a:t> </a:t>
            </a:r>
            <a:r>
              <a:rPr lang="en-US" sz="1600" dirty="0" err="1"/>
              <a:t>podrške</a:t>
            </a:r>
            <a:r>
              <a:rPr lang="en-US" sz="1600" dirty="0"/>
              <a:t> Eclipse u </a:t>
            </a:r>
            <a:r>
              <a:rPr lang="en-US" sz="1600" dirty="0" err="1" smtClean="0"/>
              <a:t>LabVIEW</a:t>
            </a:r>
            <a:endParaRPr lang="en-US" sz="1600" dirty="0" smtClean="0"/>
          </a:p>
          <a:p>
            <a:pPr marL="285750" indent="-285750"/>
            <a:r>
              <a:rPr lang="en-US" sz="1600" dirty="0" err="1"/>
              <a:t>ili</a:t>
            </a:r>
            <a:r>
              <a:rPr lang="en-US" sz="1600" dirty="0"/>
              <a:t> </a:t>
            </a:r>
            <a:r>
              <a:rPr lang="en-US" sz="1600" dirty="0" err="1"/>
              <a:t>sa</a:t>
            </a:r>
            <a:r>
              <a:rPr lang="en-US" sz="1600" dirty="0"/>
              <a:t> </a:t>
            </a:r>
            <a:r>
              <a:rPr lang="en-US" sz="1600" dirty="0" err="1"/>
              <a:t>intuitivnim</a:t>
            </a:r>
            <a:r>
              <a:rPr lang="en-US" sz="1600" dirty="0"/>
              <a:t> </a:t>
            </a:r>
            <a:r>
              <a:rPr lang="en-US" sz="1600" dirty="0" err="1"/>
              <a:t>programskim</a:t>
            </a:r>
            <a:r>
              <a:rPr lang="en-US" sz="1600" dirty="0"/>
              <a:t> </a:t>
            </a:r>
            <a:r>
              <a:rPr lang="en-US" sz="1600" dirty="0" err="1"/>
              <a:t>jezikom</a:t>
            </a:r>
            <a:r>
              <a:rPr lang="en-US" sz="1600" dirty="0"/>
              <a:t> </a:t>
            </a:r>
            <a:r>
              <a:rPr lang="en-US" sz="1600" dirty="0" err="1" smtClean="0"/>
              <a:t>LabVIEW</a:t>
            </a:r>
            <a:r>
              <a:rPr lang="en-US" sz="1600" dirty="0" smtClean="0"/>
              <a:t> </a:t>
            </a:r>
            <a:r>
              <a:rPr lang="en-US" sz="1600" dirty="0"/>
              <a:t>G </a:t>
            </a:r>
            <a:r>
              <a:rPr lang="en-US" sz="1600" dirty="0" err="1"/>
              <a:t>protoka</a:t>
            </a:r>
            <a:r>
              <a:rPr lang="en-US" sz="1600" dirty="0"/>
              <a:t> </a:t>
            </a:r>
            <a:r>
              <a:rPr lang="en-US" sz="1600" dirty="0" err="1" smtClean="0"/>
              <a:t>podataka</a:t>
            </a:r>
            <a:r>
              <a:rPr lang="en-US" sz="1600" dirty="0" smtClean="0"/>
              <a:t> (dataflow) </a:t>
            </a:r>
            <a:r>
              <a:rPr lang="en-US" sz="1600" dirty="0" err="1"/>
              <a:t>za</a:t>
            </a:r>
            <a:r>
              <a:rPr lang="en-US" sz="1600" dirty="0"/>
              <a:t> </a:t>
            </a:r>
            <a:r>
              <a:rPr lang="en-US" sz="1600" dirty="0" err="1"/>
              <a:t>obavljanje</a:t>
            </a:r>
            <a:r>
              <a:rPr lang="en-US" sz="1600" dirty="0"/>
              <a:t> </a:t>
            </a:r>
            <a:r>
              <a:rPr lang="en-US" sz="1600" dirty="0" err="1"/>
              <a:t>uobičajenih</a:t>
            </a:r>
            <a:r>
              <a:rPr lang="en-US" sz="1600" dirty="0"/>
              <a:t> </a:t>
            </a:r>
            <a:r>
              <a:rPr lang="en-US" sz="1600" dirty="0" err="1"/>
              <a:t>zadataka</a:t>
            </a:r>
            <a:r>
              <a:rPr lang="en-US" sz="1600" dirty="0"/>
              <a:t> </a:t>
            </a:r>
            <a:r>
              <a:rPr lang="en-US" sz="1600" dirty="0" err="1"/>
              <a:t>kao</a:t>
            </a:r>
            <a:r>
              <a:rPr lang="en-US" sz="1600" dirty="0"/>
              <a:t> </a:t>
            </a:r>
            <a:r>
              <a:rPr lang="en-US" sz="1600" dirty="0" err="1"/>
              <a:t>što</a:t>
            </a:r>
            <a:r>
              <a:rPr lang="en-US" sz="1600" dirty="0"/>
              <a:t> </a:t>
            </a:r>
            <a:r>
              <a:rPr lang="en-US" sz="1600" dirty="0" err="1"/>
              <a:t>su</a:t>
            </a:r>
            <a:r>
              <a:rPr lang="en-US" sz="1600" dirty="0"/>
              <a:t> </a:t>
            </a:r>
            <a:r>
              <a:rPr lang="en-US" sz="1600" dirty="0" err="1"/>
              <a:t>pokretanje</a:t>
            </a:r>
            <a:r>
              <a:rPr lang="en-US" sz="1600" dirty="0"/>
              <a:t> </a:t>
            </a:r>
            <a:r>
              <a:rPr lang="en-US" sz="1600" dirty="0" err="1"/>
              <a:t>aplikacija</a:t>
            </a:r>
            <a:r>
              <a:rPr lang="en-US" sz="1600" dirty="0"/>
              <a:t>, </a:t>
            </a:r>
            <a:r>
              <a:rPr lang="en-US" sz="1600" dirty="0" err="1"/>
              <a:t>manipulacija</a:t>
            </a:r>
            <a:r>
              <a:rPr lang="en-US" sz="1600" dirty="0"/>
              <a:t> </a:t>
            </a:r>
            <a:r>
              <a:rPr lang="en-US" sz="1600" dirty="0" err="1"/>
              <a:t>skupovima</a:t>
            </a:r>
            <a:r>
              <a:rPr lang="en-US" sz="1600" dirty="0"/>
              <a:t> </a:t>
            </a:r>
            <a:r>
              <a:rPr lang="en-US" sz="1600" dirty="0" err="1"/>
              <a:t>podataka</a:t>
            </a:r>
            <a:r>
              <a:rPr lang="en-US" sz="1600" dirty="0"/>
              <a:t> </a:t>
            </a:r>
            <a:r>
              <a:rPr lang="en-US" sz="1600" dirty="0" err="1"/>
              <a:t>koji</a:t>
            </a:r>
            <a:r>
              <a:rPr lang="en-US" sz="1600" dirty="0"/>
              <a:t> </a:t>
            </a:r>
            <a:r>
              <a:rPr lang="en-US" sz="1600" dirty="0" err="1"/>
              <a:t>obrađuju</a:t>
            </a:r>
            <a:r>
              <a:rPr lang="en-US" sz="1600" dirty="0"/>
              <a:t> </a:t>
            </a:r>
            <a:r>
              <a:rPr lang="en-US" sz="1600" dirty="0" err="1"/>
              <a:t>signale</a:t>
            </a:r>
            <a:r>
              <a:rPr lang="en-US" sz="1600" dirty="0"/>
              <a:t>, </a:t>
            </a:r>
            <a:r>
              <a:rPr lang="en-US" sz="1600" dirty="0" err="1" smtClean="0"/>
              <a:t>evidentiranje</a:t>
            </a:r>
            <a:r>
              <a:rPr lang="en-US" sz="1600" dirty="0" smtClean="0"/>
              <a:t> (</a:t>
            </a:r>
            <a:r>
              <a:rPr lang="en-US" sz="1600" dirty="0" err="1" smtClean="0"/>
              <a:t>logovanje</a:t>
            </a:r>
            <a:r>
              <a:rPr lang="en-US" sz="1600" dirty="0" smtClean="0"/>
              <a:t>) </a:t>
            </a:r>
            <a:r>
              <a:rPr lang="en-US" sz="1600" dirty="0" err="1"/>
              <a:t>podataka</a:t>
            </a:r>
            <a:r>
              <a:rPr lang="en-US" sz="1600" dirty="0"/>
              <a:t> </a:t>
            </a:r>
            <a:r>
              <a:rPr lang="en-US" sz="1600" dirty="0" err="1"/>
              <a:t>i</a:t>
            </a:r>
            <a:r>
              <a:rPr lang="en-US" sz="1600" dirty="0"/>
              <a:t> </a:t>
            </a:r>
            <a:r>
              <a:rPr lang="en-US" sz="1600" dirty="0" err="1"/>
              <a:t>povezivanje</a:t>
            </a:r>
            <a:r>
              <a:rPr lang="en-US" sz="1600" dirty="0"/>
              <a:t> </a:t>
            </a:r>
            <a:r>
              <a:rPr lang="en-US" sz="1600" dirty="0" err="1"/>
              <a:t>sa</a:t>
            </a:r>
            <a:r>
              <a:rPr lang="en-US" sz="1600" dirty="0"/>
              <a:t> </a:t>
            </a:r>
            <a:r>
              <a:rPr lang="en-US" sz="1600" dirty="0" err="1"/>
              <a:t>lokalnim</a:t>
            </a:r>
            <a:r>
              <a:rPr lang="en-US" sz="1600" dirty="0"/>
              <a:t> HMI-</a:t>
            </a:r>
            <a:r>
              <a:rPr lang="en-US" sz="1600" dirty="0" err="1"/>
              <a:t>ima</a:t>
            </a:r>
            <a:r>
              <a:rPr lang="en-US" sz="1600" dirty="0" smtClean="0"/>
              <a:t>.</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42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en-US" dirty="0" smtClean="0"/>
              <a:t>FPGA</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en-US" sz="1600" dirty="0" err="1" smtClean="0"/>
              <a:t>Rekonfigurabilni</a:t>
            </a:r>
            <a:r>
              <a:rPr lang="en-US" sz="1600" dirty="0" smtClean="0"/>
              <a:t> FPGA </a:t>
            </a:r>
            <a:r>
              <a:rPr lang="en-US" sz="1600" dirty="0"/>
              <a:t>je </a:t>
            </a:r>
            <a:r>
              <a:rPr lang="en-US" sz="1600" dirty="0" err="1"/>
              <a:t>srž</a:t>
            </a:r>
            <a:r>
              <a:rPr lang="en-US" sz="1600" dirty="0"/>
              <a:t> </a:t>
            </a:r>
            <a:r>
              <a:rPr lang="en-US" sz="1600" dirty="0" err="1" smtClean="0"/>
              <a:t>LabVIEW</a:t>
            </a:r>
            <a:r>
              <a:rPr lang="en-US" sz="1600" dirty="0" smtClean="0"/>
              <a:t> </a:t>
            </a:r>
            <a:r>
              <a:rPr lang="en-US" sz="1600" dirty="0"/>
              <a:t>RIO </a:t>
            </a:r>
            <a:r>
              <a:rPr lang="en-US" sz="1600" dirty="0" err="1" smtClean="0"/>
              <a:t>arhitekture</a:t>
            </a:r>
            <a:endParaRPr lang="en-US" sz="1600" dirty="0"/>
          </a:p>
          <a:p>
            <a:pPr marL="285750" indent="-285750"/>
            <a:r>
              <a:rPr lang="en-US" sz="1600" dirty="0" err="1"/>
              <a:t>Može</a:t>
            </a:r>
            <a:r>
              <a:rPr lang="en-US" sz="1600" dirty="0"/>
              <a:t> se </a:t>
            </a:r>
            <a:r>
              <a:rPr lang="en-US" sz="1600" dirty="0" err="1"/>
              <a:t>koristiti</a:t>
            </a:r>
            <a:r>
              <a:rPr lang="en-US" sz="1600" dirty="0"/>
              <a:t> </a:t>
            </a:r>
            <a:r>
              <a:rPr lang="en-US" sz="1600" dirty="0" err="1"/>
              <a:t>za</a:t>
            </a:r>
            <a:r>
              <a:rPr lang="en-US" sz="1600" dirty="0"/>
              <a:t> </a:t>
            </a:r>
            <a:r>
              <a:rPr lang="en-US" sz="1600" dirty="0" err="1"/>
              <a:t>prenošenje</a:t>
            </a:r>
            <a:r>
              <a:rPr lang="en-US" sz="1600" dirty="0"/>
              <a:t> </a:t>
            </a:r>
            <a:r>
              <a:rPr lang="en-US" sz="1600" dirty="0" err="1"/>
              <a:t>kritičnih</a:t>
            </a:r>
            <a:r>
              <a:rPr lang="en-US" sz="1600" dirty="0"/>
              <a:t> </a:t>
            </a:r>
            <a:r>
              <a:rPr lang="en-US" sz="1600" dirty="0" err="1"/>
              <a:t>ili</a:t>
            </a:r>
            <a:r>
              <a:rPr lang="en-US" sz="1600" dirty="0"/>
              <a:t> </a:t>
            </a:r>
            <a:r>
              <a:rPr lang="en-US" sz="1600" dirty="0" err="1"/>
              <a:t>intenzivnih</a:t>
            </a:r>
            <a:r>
              <a:rPr lang="en-US" sz="1600" dirty="0"/>
              <a:t> </a:t>
            </a:r>
            <a:r>
              <a:rPr lang="en-US" sz="1600" dirty="0" err="1"/>
              <a:t>zadataka</a:t>
            </a:r>
            <a:r>
              <a:rPr lang="en-US" sz="1600" dirty="0"/>
              <a:t> </a:t>
            </a:r>
            <a:r>
              <a:rPr lang="en-US" sz="1600" dirty="0" err="1"/>
              <a:t>iz</a:t>
            </a:r>
            <a:r>
              <a:rPr lang="en-US" sz="1600" dirty="0"/>
              <a:t> </a:t>
            </a:r>
            <a:r>
              <a:rPr lang="en-US" sz="1600" dirty="0" err="1"/>
              <a:t>procesora</a:t>
            </a:r>
            <a:r>
              <a:rPr lang="en-US" sz="1600" dirty="0"/>
              <a:t> </a:t>
            </a:r>
            <a:r>
              <a:rPr lang="en-US" sz="1600" dirty="0" err="1"/>
              <a:t>i</a:t>
            </a:r>
            <a:r>
              <a:rPr lang="en-US" sz="1600" dirty="0"/>
              <a:t> </a:t>
            </a:r>
            <a:r>
              <a:rPr lang="en-US" sz="1600" dirty="0" err="1"/>
              <a:t>pružanje</a:t>
            </a:r>
            <a:r>
              <a:rPr lang="en-US" sz="1600" dirty="0"/>
              <a:t> </a:t>
            </a:r>
            <a:r>
              <a:rPr lang="en-US" sz="1600" dirty="0" err="1"/>
              <a:t>pouzdanog</a:t>
            </a:r>
            <a:r>
              <a:rPr lang="en-US" sz="1600" dirty="0"/>
              <a:t>, </a:t>
            </a:r>
            <a:r>
              <a:rPr lang="en-US" sz="1600" dirty="0" err="1"/>
              <a:t>determinističkog</a:t>
            </a:r>
            <a:r>
              <a:rPr lang="en-US" sz="1600" dirty="0"/>
              <a:t> </a:t>
            </a:r>
            <a:r>
              <a:rPr lang="en-US" sz="1600" dirty="0" err="1"/>
              <a:t>izvršenja</a:t>
            </a:r>
            <a:r>
              <a:rPr lang="en-US" sz="1600" dirty="0"/>
              <a:t> </a:t>
            </a:r>
            <a:r>
              <a:rPr lang="en-US" sz="1600" dirty="0" err="1"/>
              <a:t>sa</a:t>
            </a:r>
            <a:r>
              <a:rPr lang="en-US" sz="1600" dirty="0"/>
              <a:t> </a:t>
            </a:r>
            <a:r>
              <a:rPr lang="en-US" sz="1600" dirty="0" err="1"/>
              <a:t>izuzetno</a:t>
            </a:r>
            <a:r>
              <a:rPr lang="en-US" sz="1600" dirty="0"/>
              <a:t> </a:t>
            </a:r>
            <a:r>
              <a:rPr lang="en-US" sz="1600" dirty="0" err="1"/>
              <a:t>velikom</a:t>
            </a:r>
            <a:r>
              <a:rPr lang="en-US" sz="1600" dirty="0"/>
              <a:t> </a:t>
            </a:r>
            <a:r>
              <a:rPr lang="en-US" sz="1600" dirty="0" err="1" smtClean="0"/>
              <a:t>propusnošću</a:t>
            </a:r>
            <a:r>
              <a:rPr lang="en-US" sz="1600" dirty="0" smtClean="0"/>
              <a:t>. </a:t>
            </a:r>
          </a:p>
          <a:p>
            <a:pPr marL="285750" indent="-285750"/>
            <a:r>
              <a:rPr lang="en-US" sz="1600" dirty="0"/>
              <a:t>FPGA je </a:t>
            </a:r>
            <a:r>
              <a:rPr lang="en-US" sz="1600" dirty="0" err="1"/>
              <a:t>direktno</a:t>
            </a:r>
            <a:r>
              <a:rPr lang="en-US" sz="1600" dirty="0"/>
              <a:t> </a:t>
            </a:r>
            <a:r>
              <a:rPr lang="en-US" sz="1600" dirty="0" err="1"/>
              <a:t>povezan</a:t>
            </a:r>
            <a:r>
              <a:rPr lang="en-US" sz="1600" dirty="0"/>
              <a:t> </a:t>
            </a:r>
            <a:r>
              <a:rPr lang="en-US" sz="1600" dirty="0" err="1"/>
              <a:t>na</a:t>
            </a:r>
            <a:r>
              <a:rPr lang="en-US" sz="1600" dirty="0"/>
              <a:t> </a:t>
            </a:r>
            <a:r>
              <a:rPr lang="en-US" sz="1600" dirty="0" smtClean="0"/>
              <a:t>I/O </a:t>
            </a:r>
            <a:r>
              <a:rPr lang="en-US" sz="1600" dirty="0" err="1"/>
              <a:t>za</a:t>
            </a:r>
            <a:r>
              <a:rPr lang="en-US" sz="1600" dirty="0"/>
              <a:t> </a:t>
            </a:r>
            <a:r>
              <a:rPr lang="en-US" sz="1600" dirty="0" err="1" smtClean="0"/>
              <a:t>kvalitetnu</a:t>
            </a:r>
            <a:r>
              <a:rPr lang="en-US" sz="1600" dirty="0" smtClean="0"/>
              <a:t> </a:t>
            </a:r>
            <a:r>
              <a:rPr lang="en-US" sz="1600" dirty="0" err="1" smtClean="0"/>
              <a:t>obradu</a:t>
            </a:r>
            <a:r>
              <a:rPr lang="en-US" sz="1600" dirty="0" smtClean="0"/>
              <a:t> (</a:t>
            </a:r>
            <a:r>
              <a:rPr lang="en-US" sz="1600" dirty="0" err="1" smtClean="0"/>
              <a:t>obradu</a:t>
            </a:r>
            <a:r>
              <a:rPr lang="en-US" sz="1600" dirty="0" smtClean="0"/>
              <a:t> </a:t>
            </a:r>
            <a:r>
              <a:rPr lang="en-US" sz="1600" dirty="0" err="1" smtClean="0"/>
              <a:t>visokih</a:t>
            </a:r>
            <a:r>
              <a:rPr lang="en-US" sz="1600" dirty="0" smtClean="0"/>
              <a:t> </a:t>
            </a:r>
            <a:r>
              <a:rPr lang="en-US" sz="1600" dirty="0" err="1" smtClean="0"/>
              <a:t>performansi</a:t>
            </a:r>
            <a:r>
              <a:rPr lang="en-US" sz="1600" dirty="0" smtClean="0"/>
              <a:t>) </a:t>
            </a:r>
            <a:r>
              <a:rPr lang="en-US" sz="1600" dirty="0" err="1"/>
              <a:t>signala</a:t>
            </a:r>
            <a:r>
              <a:rPr lang="en-US" sz="1600" dirty="0"/>
              <a:t> </a:t>
            </a:r>
            <a:r>
              <a:rPr lang="en-US" sz="1600" dirty="0" err="1"/>
              <a:t>i</a:t>
            </a:r>
            <a:r>
              <a:rPr lang="en-US" sz="1600" dirty="0"/>
              <a:t> </a:t>
            </a:r>
            <a:r>
              <a:rPr lang="en-US" sz="1600" dirty="0" err="1"/>
              <a:t>slika</a:t>
            </a:r>
            <a:r>
              <a:rPr lang="en-US" sz="1600" dirty="0"/>
              <a:t> </a:t>
            </a:r>
            <a:r>
              <a:rPr lang="en-US" sz="1600" dirty="0" err="1" smtClean="0"/>
              <a:t>i</a:t>
            </a:r>
            <a:r>
              <a:rPr lang="en-US" sz="1600" dirty="0" smtClean="0"/>
              <a:t> </a:t>
            </a:r>
            <a:r>
              <a:rPr lang="en-US" sz="1600" dirty="0" err="1"/>
              <a:t>prilagodljivo</a:t>
            </a:r>
            <a:r>
              <a:rPr lang="en-US" sz="1600" dirty="0"/>
              <a:t> </a:t>
            </a:r>
            <a:r>
              <a:rPr lang="en-US" sz="1600" dirty="0" err="1"/>
              <a:t>vreme</a:t>
            </a:r>
            <a:r>
              <a:rPr lang="en-US" sz="1600" dirty="0"/>
              <a:t>, </a:t>
            </a:r>
            <a:r>
              <a:rPr lang="en-US" sz="1600" dirty="0" err="1" smtClean="0"/>
              <a:t>aktiviranje</a:t>
            </a:r>
            <a:r>
              <a:rPr lang="en-US" sz="1600" dirty="0" smtClean="0"/>
              <a:t> (</a:t>
            </a:r>
            <a:r>
              <a:rPr lang="en-US" sz="1600" dirty="0" err="1" smtClean="0"/>
              <a:t>triggerin</a:t>
            </a:r>
            <a:r>
              <a:rPr lang="en-US" sz="1600" dirty="0" smtClean="0"/>
              <a:t>) </a:t>
            </a:r>
            <a:r>
              <a:rPr lang="en-US" sz="1600" dirty="0" err="1"/>
              <a:t>i</a:t>
            </a:r>
            <a:r>
              <a:rPr lang="en-US" sz="1600" dirty="0"/>
              <a:t> </a:t>
            </a:r>
            <a:r>
              <a:rPr lang="en-US" sz="1600" dirty="0" err="1"/>
              <a:t>sinhronizaciju</a:t>
            </a:r>
            <a:r>
              <a:rPr lang="en-US" sz="1600" dirty="0"/>
              <a:t>. A </a:t>
            </a:r>
            <a:r>
              <a:rPr lang="en-US" sz="1600" dirty="0" err="1"/>
              <a:t>zbog</a:t>
            </a:r>
            <a:r>
              <a:rPr lang="en-US" sz="1600" dirty="0"/>
              <a:t> </a:t>
            </a:r>
            <a:r>
              <a:rPr lang="en-US" sz="1600" dirty="0" err="1"/>
              <a:t>direktne</a:t>
            </a:r>
            <a:r>
              <a:rPr lang="en-US" sz="1600" dirty="0"/>
              <a:t> </a:t>
            </a:r>
            <a:r>
              <a:rPr lang="en-US" sz="1600" dirty="0" err="1"/>
              <a:t>veze</a:t>
            </a:r>
            <a:r>
              <a:rPr lang="en-US" sz="1600" dirty="0"/>
              <a:t> FPGA </a:t>
            </a:r>
            <a:r>
              <a:rPr lang="en-US" sz="1600" dirty="0" err="1"/>
              <a:t>na</a:t>
            </a:r>
            <a:r>
              <a:rPr lang="en-US" sz="1600" dirty="0"/>
              <a:t> I / O - </a:t>
            </a:r>
            <a:r>
              <a:rPr lang="en-US" sz="1600" dirty="0" err="1"/>
              <a:t>umesto</a:t>
            </a:r>
            <a:r>
              <a:rPr lang="en-US" sz="1600" dirty="0"/>
              <a:t> </a:t>
            </a:r>
            <a:r>
              <a:rPr lang="en-US" sz="1600" dirty="0" err="1"/>
              <a:t>preko</a:t>
            </a:r>
            <a:r>
              <a:rPr lang="en-US" sz="1600" dirty="0"/>
              <a:t> </a:t>
            </a:r>
            <a:r>
              <a:rPr lang="en-US" sz="1600" dirty="0" err="1"/>
              <a:t>magistrale</a:t>
            </a:r>
            <a:r>
              <a:rPr lang="en-US" sz="1600" dirty="0"/>
              <a:t> - </a:t>
            </a:r>
            <a:r>
              <a:rPr lang="en-US" sz="1600" dirty="0" err="1" smtClean="0"/>
              <a:t>gotovo</a:t>
            </a:r>
            <a:r>
              <a:rPr lang="en-US" sz="1600" dirty="0" smtClean="0"/>
              <a:t> </a:t>
            </a:r>
            <a:r>
              <a:rPr lang="en-US" sz="1600" dirty="0" smtClean="0"/>
              <a:t>da ne </a:t>
            </a:r>
            <a:r>
              <a:rPr lang="en-US" sz="1600" dirty="0" err="1" smtClean="0"/>
              <a:t>postoje</a:t>
            </a:r>
            <a:r>
              <a:rPr lang="en-US" sz="1600" dirty="0" smtClean="0"/>
              <a:t> </a:t>
            </a:r>
            <a:r>
              <a:rPr lang="en-US" sz="1600" dirty="0" err="1"/>
              <a:t>kašnjenja</a:t>
            </a:r>
            <a:r>
              <a:rPr lang="en-US" sz="1600" dirty="0"/>
              <a:t> </a:t>
            </a:r>
            <a:r>
              <a:rPr lang="en-US" sz="1600" dirty="0" err="1" smtClean="0"/>
              <a:t>kontrolnih</a:t>
            </a:r>
            <a:r>
              <a:rPr lang="en-US" sz="1600" dirty="0" smtClean="0"/>
              <a:t> </a:t>
            </a:r>
            <a:r>
              <a:rPr lang="en-US" sz="1600" dirty="0" err="1" smtClean="0"/>
              <a:t>petlji</a:t>
            </a:r>
            <a:r>
              <a:rPr lang="en-US" sz="1600" dirty="0" smtClean="0"/>
              <a:t>, </a:t>
            </a:r>
            <a:r>
              <a:rPr lang="en-US" sz="1600" dirty="0" err="1"/>
              <a:t>pružajući</a:t>
            </a:r>
            <a:r>
              <a:rPr lang="en-US" sz="1600" dirty="0"/>
              <a:t> </a:t>
            </a:r>
            <a:r>
              <a:rPr lang="en-US" sz="1600" dirty="0" err="1"/>
              <a:t>performanse</a:t>
            </a:r>
            <a:r>
              <a:rPr lang="en-US" sz="1600" dirty="0"/>
              <a:t> </a:t>
            </a:r>
            <a:r>
              <a:rPr lang="en-US" sz="1600" dirty="0" err="1"/>
              <a:t>potrebne</a:t>
            </a:r>
            <a:r>
              <a:rPr lang="en-US" sz="1600" dirty="0"/>
              <a:t> </a:t>
            </a:r>
            <a:r>
              <a:rPr lang="en-US" sz="1600" dirty="0" err="1"/>
              <a:t>za</a:t>
            </a:r>
            <a:r>
              <a:rPr lang="en-US" sz="1600" dirty="0"/>
              <a:t> </a:t>
            </a:r>
            <a:r>
              <a:rPr lang="en-US" sz="1600" dirty="0" err="1"/>
              <a:t>najnaprednije</a:t>
            </a:r>
            <a:r>
              <a:rPr lang="en-US" sz="1600" dirty="0"/>
              <a:t> </a:t>
            </a:r>
            <a:r>
              <a:rPr lang="en-US" sz="1600" dirty="0" err="1"/>
              <a:t>upravljačke</a:t>
            </a:r>
            <a:r>
              <a:rPr lang="en-US" sz="1600" dirty="0"/>
              <a:t> </a:t>
            </a:r>
            <a:r>
              <a:rPr lang="en-US" sz="1600" dirty="0" err="1"/>
              <a:t>algoritme</a:t>
            </a:r>
            <a:r>
              <a:rPr lang="en-US" sz="1600" dirty="0" smtClean="0"/>
              <a:t>.</a:t>
            </a:r>
          </a:p>
          <a:p>
            <a:pPr marL="285750" indent="-285750"/>
            <a:r>
              <a:rPr lang="en-US" sz="1600" dirty="0" err="1"/>
              <a:t>P</a:t>
            </a:r>
            <a:r>
              <a:rPr lang="en-US" sz="1600" dirty="0" err="1" smtClean="0"/>
              <a:t>omoću</a:t>
            </a:r>
            <a:r>
              <a:rPr lang="en-US" sz="1600" dirty="0" smtClean="0"/>
              <a:t> </a:t>
            </a:r>
            <a:r>
              <a:rPr lang="en-US" sz="1600" dirty="0"/>
              <a:t>FPGA, </a:t>
            </a:r>
            <a:r>
              <a:rPr lang="en-US" sz="1600" dirty="0" err="1"/>
              <a:t>jedna</a:t>
            </a:r>
            <a:r>
              <a:rPr lang="en-US" sz="1600" dirty="0"/>
              <a:t> </a:t>
            </a:r>
            <a:r>
              <a:rPr lang="en-US" sz="1600" dirty="0" err="1"/>
              <a:t>CompactRIO</a:t>
            </a:r>
            <a:r>
              <a:rPr lang="en-US" sz="1600" dirty="0"/>
              <a:t> </a:t>
            </a:r>
            <a:r>
              <a:rPr lang="en-US" sz="1600" dirty="0" err="1"/>
              <a:t>šasija</a:t>
            </a:r>
            <a:r>
              <a:rPr lang="en-US" sz="1600" dirty="0"/>
              <a:t> </a:t>
            </a:r>
            <a:r>
              <a:rPr lang="en-US" sz="1600" dirty="0" err="1"/>
              <a:t>može</a:t>
            </a:r>
            <a:r>
              <a:rPr lang="en-US" sz="1600" dirty="0"/>
              <a:t> </a:t>
            </a:r>
            <a:r>
              <a:rPr lang="en-US" sz="1600" dirty="0" err="1"/>
              <a:t>istovremeno</a:t>
            </a:r>
            <a:r>
              <a:rPr lang="en-US" sz="1600" dirty="0"/>
              <a:t> da </a:t>
            </a:r>
            <a:r>
              <a:rPr lang="en-US" sz="1600" dirty="0" err="1"/>
              <a:t>izvrši</a:t>
            </a:r>
            <a:r>
              <a:rPr lang="en-US" sz="1600" dirty="0"/>
              <a:t> </a:t>
            </a:r>
            <a:r>
              <a:rPr lang="en-US" sz="1600" dirty="0" err="1"/>
              <a:t>više</a:t>
            </a:r>
            <a:r>
              <a:rPr lang="en-US" sz="1600" dirty="0"/>
              <a:t> od 20 </a:t>
            </a:r>
            <a:r>
              <a:rPr lang="en-US" sz="1600" dirty="0" err="1"/>
              <a:t>analognih</a:t>
            </a:r>
            <a:r>
              <a:rPr lang="en-US" sz="1600" dirty="0"/>
              <a:t> </a:t>
            </a:r>
            <a:r>
              <a:rPr lang="en-US" sz="1600" dirty="0" smtClean="0"/>
              <a:t>PID </a:t>
            </a:r>
            <a:r>
              <a:rPr lang="en-US" sz="1600" dirty="0" err="1" smtClean="0"/>
              <a:t>upravljačkih</a:t>
            </a:r>
            <a:r>
              <a:rPr lang="en-US" sz="1600" dirty="0" smtClean="0"/>
              <a:t> </a:t>
            </a:r>
            <a:r>
              <a:rPr lang="en-US" sz="1600" dirty="0" err="1" smtClean="0"/>
              <a:t>petlji</a:t>
            </a:r>
            <a:r>
              <a:rPr lang="en-US" sz="1600" dirty="0" smtClean="0"/>
              <a:t> </a:t>
            </a:r>
            <a:r>
              <a:rPr lang="en-US" sz="1600" dirty="0" err="1"/>
              <a:t>brzinom</a:t>
            </a:r>
            <a:r>
              <a:rPr lang="en-US" sz="1600" dirty="0"/>
              <a:t> od 100 kHz</a:t>
            </a:r>
            <a:r>
              <a:rPr lang="en-US" sz="1600" dirty="0" smtClean="0"/>
              <a:t>.</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76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en-US" dirty="0" smtClean="0"/>
              <a:t>FPGA</a:t>
            </a:r>
            <a:endParaRPr lang="en" dirty="0"/>
          </a:p>
        </p:txBody>
      </p:sp>
      <p:sp>
        <p:nvSpPr>
          <p:cNvPr id="111" name="Shape 111"/>
          <p:cNvSpPr txBox="1">
            <a:spLocks noGrp="1"/>
          </p:cNvSpPr>
          <p:nvPr>
            <p:ph type="body" idx="2"/>
          </p:nvPr>
        </p:nvSpPr>
        <p:spPr>
          <a:xfrm>
            <a:off x="1101375" y="1200149"/>
            <a:ext cx="7585500" cy="2670581"/>
          </a:xfrm>
          <a:prstGeom prst="rect">
            <a:avLst/>
          </a:prstGeom>
        </p:spPr>
        <p:txBody>
          <a:bodyPr lIns="91425" tIns="91425" rIns="91425" bIns="91425" anchor="t" anchorCtr="0">
            <a:noAutofit/>
          </a:bodyPr>
          <a:lstStyle/>
          <a:p>
            <a:pPr marL="285750" indent="-285750"/>
            <a:r>
              <a:rPr lang="en-US" sz="1600" dirty="0" smtClean="0"/>
              <a:t>NI </a:t>
            </a:r>
            <a:r>
              <a:rPr lang="en-US" sz="1600" dirty="0" err="1"/>
              <a:t>hardver</a:t>
            </a:r>
            <a:r>
              <a:rPr lang="en-US" sz="1600" dirty="0"/>
              <a:t> </a:t>
            </a:r>
            <a:r>
              <a:rPr lang="en-US" sz="1600" dirty="0" err="1"/>
              <a:t>zasnovan</a:t>
            </a:r>
            <a:r>
              <a:rPr lang="en-US" sz="1600" dirty="0"/>
              <a:t> </a:t>
            </a:r>
            <a:r>
              <a:rPr lang="en-US" sz="1600" dirty="0" err="1"/>
              <a:t>na</a:t>
            </a:r>
            <a:r>
              <a:rPr lang="en-US" sz="1600" dirty="0"/>
              <a:t> </a:t>
            </a:r>
            <a:r>
              <a:rPr lang="en-US" sz="1600" dirty="0" err="1" smtClean="0"/>
              <a:t>LabVIEW</a:t>
            </a:r>
            <a:r>
              <a:rPr lang="en-US" sz="1600" dirty="0" smtClean="0"/>
              <a:t> </a:t>
            </a:r>
            <a:r>
              <a:rPr lang="en-US" sz="1600" dirty="0"/>
              <a:t>RIO </a:t>
            </a:r>
            <a:r>
              <a:rPr lang="en-US" sz="1600" dirty="0" err="1"/>
              <a:t>arhitekturi</a:t>
            </a:r>
            <a:r>
              <a:rPr lang="en-US" sz="1600" dirty="0"/>
              <a:t> </a:t>
            </a:r>
            <a:r>
              <a:rPr lang="en-US" sz="1600" dirty="0" err="1"/>
              <a:t>koristi</a:t>
            </a:r>
            <a:r>
              <a:rPr lang="en-US" sz="1600" dirty="0"/>
              <a:t> </a:t>
            </a:r>
            <a:r>
              <a:rPr lang="en-US" sz="1600" dirty="0" err="1"/>
              <a:t>najnoviju</a:t>
            </a:r>
            <a:r>
              <a:rPr lang="en-US" sz="1600" dirty="0"/>
              <a:t> FPGA </a:t>
            </a:r>
            <a:r>
              <a:rPr lang="en-US" sz="1600" dirty="0" err="1"/>
              <a:t>tehnologiju</a:t>
            </a:r>
            <a:r>
              <a:rPr lang="en-US" sz="1600" dirty="0"/>
              <a:t> </a:t>
            </a:r>
            <a:r>
              <a:rPr lang="en-US" sz="1600" dirty="0" err="1"/>
              <a:t>i</a:t>
            </a:r>
            <a:r>
              <a:rPr lang="en-US" sz="1600" dirty="0"/>
              <a:t> </a:t>
            </a:r>
            <a:r>
              <a:rPr lang="en-US" sz="1600" dirty="0" err="1"/>
              <a:t>čipsete</a:t>
            </a:r>
            <a:r>
              <a:rPr lang="en-US" sz="1600" dirty="0"/>
              <a:t> od </a:t>
            </a:r>
            <a:r>
              <a:rPr lang="en-US" sz="1600" dirty="0" smtClean="0"/>
              <a:t>Xilinx-a</a:t>
            </a:r>
            <a:r>
              <a:rPr lang="en-US" sz="1600" dirty="0"/>
              <a:t>, u </a:t>
            </a:r>
            <a:r>
              <a:rPr lang="en-US" sz="1600" dirty="0" err="1"/>
              <a:t>rasponu</a:t>
            </a:r>
            <a:r>
              <a:rPr lang="en-US" sz="1600" dirty="0"/>
              <a:t> od </a:t>
            </a:r>
            <a:r>
              <a:rPr lang="en-US" sz="1600" dirty="0" err="1" smtClean="0"/>
              <a:t>Artix</a:t>
            </a:r>
            <a:r>
              <a:rPr lang="en-US" sz="1600" dirty="0" smtClean="0"/>
              <a:t>-a </a:t>
            </a:r>
            <a:r>
              <a:rPr lang="en-US" sz="1600" dirty="0"/>
              <a:t>do </a:t>
            </a:r>
            <a:r>
              <a:rPr lang="en-US" sz="1600" dirty="0" err="1" smtClean="0"/>
              <a:t>Kintex-ovih</a:t>
            </a:r>
            <a:r>
              <a:rPr lang="en-US" sz="1600" dirty="0" smtClean="0"/>
              <a:t> </a:t>
            </a:r>
            <a:r>
              <a:rPr lang="en-US" sz="1600" dirty="0" err="1"/>
              <a:t>porodica</a:t>
            </a:r>
            <a:r>
              <a:rPr lang="en-US" sz="1600" dirty="0"/>
              <a:t>, pa </a:t>
            </a:r>
            <a:r>
              <a:rPr lang="en-US" sz="1600" dirty="0" err="1"/>
              <a:t>sve</a:t>
            </a:r>
            <a:r>
              <a:rPr lang="en-US" sz="1600" dirty="0"/>
              <a:t> do 410T </a:t>
            </a:r>
            <a:r>
              <a:rPr lang="en-US" sz="1600" dirty="0" err="1"/>
              <a:t>koji</a:t>
            </a:r>
            <a:r>
              <a:rPr lang="en-US" sz="1600" dirty="0"/>
              <a:t> </a:t>
            </a:r>
            <a:r>
              <a:rPr lang="en-US" sz="1600" dirty="0" err="1"/>
              <a:t>uključuje</a:t>
            </a:r>
            <a:r>
              <a:rPr lang="en-US" sz="1600" dirty="0"/>
              <a:t> </a:t>
            </a:r>
            <a:r>
              <a:rPr lang="en-US" sz="1600" dirty="0" smtClean="0"/>
              <a:t>406 720 </a:t>
            </a:r>
            <a:r>
              <a:rPr lang="en-US" sz="1600" dirty="0" err="1"/>
              <a:t>logičkih</a:t>
            </a:r>
            <a:r>
              <a:rPr lang="en-US" sz="1600" dirty="0"/>
              <a:t> </a:t>
            </a:r>
            <a:r>
              <a:rPr lang="en-US" sz="1600" dirty="0" err="1"/>
              <a:t>ćelija</a:t>
            </a:r>
            <a:r>
              <a:rPr lang="en-US" sz="1600" dirty="0"/>
              <a:t>, </a:t>
            </a:r>
            <a:r>
              <a:rPr lang="en-US" sz="1600" dirty="0" smtClean="0"/>
              <a:t>1 540 </a:t>
            </a:r>
            <a:r>
              <a:rPr lang="en-US" sz="1600" dirty="0"/>
              <a:t>DSP </a:t>
            </a:r>
            <a:r>
              <a:rPr lang="en-US" sz="1600" dirty="0" err="1"/>
              <a:t>preseka</a:t>
            </a:r>
            <a:r>
              <a:rPr lang="en-US" sz="1600" dirty="0"/>
              <a:t> </a:t>
            </a:r>
            <a:r>
              <a:rPr lang="en-US" sz="1600" dirty="0" err="1"/>
              <a:t>i</a:t>
            </a:r>
            <a:r>
              <a:rPr lang="en-US" sz="1600" dirty="0"/>
              <a:t> 28MB </a:t>
            </a:r>
            <a:r>
              <a:rPr lang="en-US" sz="1600" dirty="0" err="1"/>
              <a:t>blok</a:t>
            </a:r>
            <a:r>
              <a:rPr lang="en-US" sz="1600" dirty="0"/>
              <a:t> RAM-a</a:t>
            </a:r>
            <a:r>
              <a:rPr lang="en-US" sz="1600" dirty="0" smtClean="0"/>
              <a:t>.</a:t>
            </a:r>
            <a:endParaRPr lang="sr-Latn-RS" sz="1600" dirty="0" smtClean="0"/>
          </a:p>
          <a:p>
            <a:pPr marL="285750" indent="-285750"/>
            <a:r>
              <a:rPr lang="en-US" sz="1600" dirty="0"/>
              <a:t>FPGA je </a:t>
            </a:r>
            <a:r>
              <a:rPr lang="en-US" sz="1600" dirty="0" err="1"/>
              <a:t>posebno</a:t>
            </a:r>
            <a:r>
              <a:rPr lang="en-US" sz="1600" dirty="0"/>
              <a:t> </a:t>
            </a:r>
            <a:r>
              <a:rPr lang="en-US" sz="1600" dirty="0" err="1"/>
              <a:t>idealan</a:t>
            </a:r>
            <a:r>
              <a:rPr lang="en-US" sz="1600" dirty="0"/>
              <a:t> </a:t>
            </a:r>
            <a:r>
              <a:rPr lang="en-US" sz="1600" dirty="0" err="1"/>
              <a:t>za</a:t>
            </a:r>
            <a:r>
              <a:rPr lang="en-US" sz="1600" dirty="0"/>
              <a:t> </a:t>
            </a:r>
            <a:r>
              <a:rPr lang="sr-Latn-RS" sz="1600" dirty="0" smtClean="0"/>
              <a:t>upravljanje </a:t>
            </a:r>
            <a:r>
              <a:rPr lang="en-US" sz="1600" dirty="0" err="1" smtClean="0"/>
              <a:t>zbog</a:t>
            </a:r>
            <a:r>
              <a:rPr lang="en-US" sz="1600" dirty="0" smtClean="0"/>
              <a:t> </a:t>
            </a:r>
            <a:r>
              <a:rPr lang="en-US" sz="1600" dirty="0" err="1"/>
              <a:t>svoje</a:t>
            </a:r>
            <a:r>
              <a:rPr lang="en-US" sz="1600" dirty="0"/>
              <a:t> </a:t>
            </a:r>
            <a:r>
              <a:rPr lang="en-US" sz="1600" dirty="0" err="1"/>
              <a:t>suštinske</a:t>
            </a:r>
            <a:r>
              <a:rPr lang="en-US" sz="1600" dirty="0"/>
              <a:t> </a:t>
            </a:r>
            <a:r>
              <a:rPr lang="en-US" sz="1600" dirty="0" err="1"/>
              <a:t>brzine</a:t>
            </a:r>
            <a:r>
              <a:rPr lang="en-US" sz="1600" dirty="0"/>
              <a:t>,</a:t>
            </a:r>
            <a:r>
              <a:rPr lang="sr-Latn-RS" sz="1600" dirty="0"/>
              <a:t> </a:t>
            </a:r>
            <a:r>
              <a:rPr lang="en-US" sz="1600" dirty="0" err="1" smtClean="0"/>
              <a:t>deterministi</a:t>
            </a:r>
            <a:r>
              <a:rPr lang="sr-Latn-RS" sz="1600" dirty="0" smtClean="0"/>
              <a:t>zma</a:t>
            </a:r>
            <a:r>
              <a:rPr lang="en-US" sz="1600" dirty="0" smtClean="0"/>
              <a:t> </a:t>
            </a:r>
            <a:r>
              <a:rPr lang="en-US" sz="1600" dirty="0" err="1"/>
              <a:t>i</a:t>
            </a:r>
            <a:r>
              <a:rPr lang="en-US" sz="1600" dirty="0"/>
              <a:t> </a:t>
            </a:r>
            <a:r>
              <a:rPr lang="sr-Latn-RS" sz="1600" dirty="0" smtClean="0"/>
              <a:t>obavljanja </a:t>
            </a:r>
            <a:r>
              <a:rPr lang="en-US" sz="1600" dirty="0" err="1" smtClean="0"/>
              <a:t>paraleln</a:t>
            </a:r>
            <a:r>
              <a:rPr lang="sr-Latn-RS" sz="1600" dirty="0" smtClean="0"/>
              <a:t>ih</a:t>
            </a:r>
            <a:r>
              <a:rPr lang="en-US" sz="1600" dirty="0" smtClean="0"/>
              <a:t> </a:t>
            </a:r>
            <a:r>
              <a:rPr lang="en-US" sz="1600" dirty="0" err="1"/>
              <a:t>operacija</a:t>
            </a:r>
            <a:r>
              <a:rPr lang="en-US" sz="1600" dirty="0"/>
              <a:t> </a:t>
            </a:r>
            <a:r>
              <a:rPr lang="en-US" sz="1600" dirty="0" smtClean="0"/>
              <a:t>– </a:t>
            </a:r>
            <a:r>
              <a:rPr lang="en-US" sz="1600" dirty="0" err="1" smtClean="0"/>
              <a:t>paralelno</a:t>
            </a:r>
            <a:r>
              <a:rPr lang="sr-Latn-RS" sz="1600" dirty="0" smtClean="0"/>
              <a:t> se</a:t>
            </a:r>
            <a:r>
              <a:rPr lang="en-US" sz="1600" dirty="0" smtClean="0"/>
              <a:t> </a:t>
            </a:r>
            <a:r>
              <a:rPr lang="en-US" sz="1600" dirty="0" err="1"/>
              <a:t>izvršavaju</a:t>
            </a:r>
            <a:r>
              <a:rPr lang="en-US" sz="1600" dirty="0"/>
              <a:t> </a:t>
            </a:r>
            <a:r>
              <a:rPr lang="en-US" sz="1600" dirty="0" err="1"/>
              <a:t>desetine</a:t>
            </a:r>
            <a:r>
              <a:rPr lang="en-US" sz="1600" dirty="0"/>
              <a:t> </a:t>
            </a:r>
            <a:r>
              <a:rPr lang="sr-Latn-RS" sz="1600" dirty="0" smtClean="0"/>
              <a:t>upravljačkih </a:t>
            </a:r>
            <a:r>
              <a:rPr lang="en-US" sz="1600" dirty="0" err="1" smtClean="0"/>
              <a:t>petlji</a:t>
            </a:r>
            <a:r>
              <a:rPr lang="en-US" sz="1600" dirty="0"/>
              <a:t>, </a:t>
            </a:r>
            <a:r>
              <a:rPr lang="en-US" sz="1600" dirty="0" err="1"/>
              <a:t>svaka</a:t>
            </a:r>
            <a:r>
              <a:rPr lang="en-US" sz="1600" dirty="0"/>
              <a:t> </a:t>
            </a:r>
            <a:r>
              <a:rPr lang="en-US" sz="1600" dirty="0" err="1"/>
              <a:t>sa</a:t>
            </a:r>
            <a:r>
              <a:rPr lang="en-US" sz="1600" dirty="0"/>
              <a:t> </a:t>
            </a:r>
            <a:r>
              <a:rPr lang="en-US" sz="1600" dirty="0" err="1"/>
              <a:t>jedinstvenim</a:t>
            </a:r>
            <a:r>
              <a:rPr lang="en-US" sz="1600" dirty="0"/>
              <a:t> </a:t>
            </a:r>
            <a:r>
              <a:rPr lang="en-US" sz="1600" dirty="0" err="1"/>
              <a:t>vremenom</a:t>
            </a:r>
            <a:r>
              <a:rPr lang="en-US" sz="1600" dirty="0"/>
              <a:t> </a:t>
            </a:r>
            <a:r>
              <a:rPr lang="en-US" sz="1600" dirty="0" err="1"/>
              <a:t>i</a:t>
            </a:r>
            <a:r>
              <a:rPr lang="en-US" sz="1600" dirty="0"/>
              <a:t> </a:t>
            </a:r>
            <a:r>
              <a:rPr lang="en-US" sz="1600" dirty="0" err="1" smtClean="0"/>
              <a:t>mehanizmi</a:t>
            </a:r>
            <a:r>
              <a:rPr lang="sr-Latn-RS" sz="1600" dirty="0" smtClean="0"/>
              <a:t>ma za prenos podataka</a:t>
            </a:r>
            <a:r>
              <a:rPr lang="en-US" sz="1600" dirty="0" smtClean="0"/>
              <a:t> </a:t>
            </a:r>
            <a:r>
              <a:rPr lang="en-US" sz="1600" dirty="0" err="1"/>
              <a:t>reda</a:t>
            </a:r>
            <a:r>
              <a:rPr lang="en-US" sz="1600" dirty="0"/>
              <a:t> </a:t>
            </a:r>
            <a:r>
              <a:rPr lang="en-US" sz="1600" dirty="0" err="1"/>
              <a:t>veličine</a:t>
            </a:r>
            <a:r>
              <a:rPr lang="en-US" sz="1600" dirty="0"/>
              <a:t> kHz do MHz </a:t>
            </a:r>
            <a:r>
              <a:rPr lang="en-US" sz="1600" dirty="0" err="1"/>
              <a:t>brzine</a:t>
            </a:r>
            <a:r>
              <a:rPr lang="en-US" sz="1600" dirty="0"/>
              <a:t> </a:t>
            </a:r>
            <a:r>
              <a:rPr lang="en-US" sz="1600" dirty="0" err="1"/>
              <a:t>petlje</a:t>
            </a:r>
            <a:r>
              <a:rPr lang="en-US" sz="1600" dirty="0"/>
              <a:t>.</a:t>
            </a:r>
            <a:endParaRPr lang="sr-Latn-RS" sz="1600" dirty="0"/>
          </a:p>
          <a:p>
            <a:pPr marL="285750" indent="-285750"/>
            <a:endParaRPr lang="sr-Latn-RS" sz="16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8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en-US" dirty="0" err="1" smtClean="0"/>
              <a:t>Sistemi</a:t>
            </a:r>
            <a:r>
              <a:rPr lang="en-US" dirty="0" smtClean="0"/>
              <a:t> </a:t>
            </a:r>
            <a:r>
              <a:rPr lang="en-US" dirty="0" err="1" smtClean="0"/>
              <a:t>za</a:t>
            </a:r>
            <a:r>
              <a:rPr lang="en-US" dirty="0" smtClean="0"/>
              <a:t> </a:t>
            </a:r>
            <a:r>
              <a:rPr lang="en-US" dirty="0" err="1" smtClean="0"/>
              <a:t>merenje</a:t>
            </a:r>
            <a:r>
              <a:rPr lang="en-US" dirty="0" smtClean="0"/>
              <a:t> </a:t>
            </a:r>
            <a:r>
              <a:rPr lang="en-US" dirty="0" err="1" smtClean="0"/>
              <a:t>i</a:t>
            </a:r>
            <a:r>
              <a:rPr lang="en-US" dirty="0" smtClean="0"/>
              <a:t> </a:t>
            </a:r>
            <a:r>
              <a:rPr lang="en-US" dirty="0" err="1" smtClean="0"/>
              <a:t>upravljanje</a:t>
            </a:r>
            <a:r>
              <a:rPr lang="en-US" dirty="0" smtClean="0"/>
              <a:t> </a:t>
            </a:r>
            <a:r>
              <a:rPr lang="en-US" dirty="0" err="1" smtClean="0"/>
              <a:t>za</a:t>
            </a:r>
            <a:r>
              <a:rPr lang="en-US" dirty="0" smtClean="0"/>
              <a:t> </a:t>
            </a:r>
            <a:r>
              <a:rPr lang="en-US" dirty="0" err="1" smtClean="0"/>
              <a:t>IoT</a:t>
            </a:r>
            <a:endParaRPr lang="en" dirty="0"/>
          </a:p>
        </p:txBody>
      </p:sp>
      <p:sp>
        <p:nvSpPr>
          <p:cNvPr id="111" name="Shape 111"/>
          <p:cNvSpPr txBox="1">
            <a:spLocks noGrp="1"/>
          </p:cNvSpPr>
          <p:nvPr>
            <p:ph type="body" idx="2"/>
          </p:nvPr>
        </p:nvSpPr>
        <p:spPr>
          <a:xfrm>
            <a:off x="1101375" y="1200149"/>
            <a:ext cx="7585500" cy="1319531"/>
          </a:xfrm>
          <a:prstGeom prst="rect">
            <a:avLst/>
          </a:prstGeom>
        </p:spPr>
        <p:txBody>
          <a:bodyPr lIns="91425" tIns="91425" rIns="91425" bIns="91425" anchor="t" anchorCtr="0">
            <a:noAutofit/>
          </a:bodyPr>
          <a:lstStyle/>
          <a:p>
            <a:pPr marL="285750" indent="-285750"/>
            <a:r>
              <a:rPr lang="en-US" sz="1400" dirty="0" err="1"/>
              <a:t>Kada</a:t>
            </a:r>
            <a:r>
              <a:rPr lang="en-US" sz="1400" dirty="0"/>
              <a:t> </a:t>
            </a:r>
            <a:r>
              <a:rPr lang="en-US" sz="1400" dirty="0" smtClean="0"/>
              <a:t>se </a:t>
            </a:r>
            <a:r>
              <a:rPr lang="en-US" sz="1400" dirty="0" err="1" smtClean="0"/>
              <a:t>implementiraju</a:t>
            </a:r>
            <a:r>
              <a:rPr lang="en-US" sz="1400" dirty="0" smtClean="0"/>
              <a:t> </a:t>
            </a:r>
            <a:r>
              <a:rPr lang="en-US" sz="1400" dirty="0" err="1" smtClean="0"/>
              <a:t>aplikacije</a:t>
            </a:r>
            <a:r>
              <a:rPr lang="en-US" sz="1400" dirty="0" smtClean="0"/>
              <a:t> </a:t>
            </a:r>
            <a:r>
              <a:rPr lang="en-US" sz="1400" dirty="0" err="1"/>
              <a:t>za</a:t>
            </a:r>
            <a:r>
              <a:rPr lang="en-US" sz="1400" dirty="0"/>
              <a:t> </a:t>
            </a:r>
            <a:r>
              <a:rPr lang="en-US" sz="1400" dirty="0" err="1"/>
              <a:t>kontrolu</a:t>
            </a:r>
            <a:r>
              <a:rPr lang="en-US" sz="1400" dirty="0"/>
              <a:t> </a:t>
            </a:r>
            <a:r>
              <a:rPr lang="en-US" sz="1400" dirty="0" err="1"/>
              <a:t>i</a:t>
            </a:r>
            <a:r>
              <a:rPr lang="en-US" sz="1400" dirty="0"/>
              <a:t> </a:t>
            </a:r>
            <a:r>
              <a:rPr lang="en-US" sz="1400" dirty="0" err="1"/>
              <a:t>nadgledanje</a:t>
            </a:r>
            <a:r>
              <a:rPr lang="en-US" sz="1400" dirty="0"/>
              <a:t>, </a:t>
            </a:r>
            <a:r>
              <a:rPr lang="en-US" sz="1400" dirty="0" err="1"/>
              <a:t>dizajneri</a:t>
            </a:r>
            <a:r>
              <a:rPr lang="en-US" sz="1400" dirty="0"/>
              <a:t> </a:t>
            </a:r>
            <a:r>
              <a:rPr lang="en-US" sz="1400" dirty="0" err="1"/>
              <a:t>sistema</a:t>
            </a:r>
            <a:r>
              <a:rPr lang="en-US" sz="1400" dirty="0"/>
              <a:t> </a:t>
            </a:r>
            <a:r>
              <a:rPr lang="en-US" sz="1400" dirty="0" err="1"/>
              <a:t>moraju</a:t>
            </a:r>
            <a:r>
              <a:rPr lang="en-US" sz="1400" dirty="0"/>
              <a:t> </a:t>
            </a:r>
            <a:r>
              <a:rPr lang="en-US" sz="1400" dirty="0" err="1"/>
              <a:t>uzeti</a:t>
            </a:r>
            <a:r>
              <a:rPr lang="en-US" sz="1400" dirty="0"/>
              <a:t> u </a:t>
            </a:r>
            <a:r>
              <a:rPr lang="en-US" sz="1400" dirty="0" err="1"/>
              <a:t>obzir</a:t>
            </a:r>
            <a:r>
              <a:rPr lang="en-US" sz="1400" dirty="0"/>
              <a:t> </a:t>
            </a:r>
            <a:r>
              <a:rPr lang="en-US" sz="1400" dirty="0" err="1"/>
              <a:t>sve</a:t>
            </a:r>
            <a:r>
              <a:rPr lang="en-US" sz="1400" dirty="0"/>
              <a:t>, od </a:t>
            </a:r>
            <a:r>
              <a:rPr lang="en-US" sz="1400" dirty="0" err="1" smtClean="0"/>
              <a:t>senzorike</a:t>
            </a:r>
            <a:r>
              <a:rPr lang="en-US" sz="1400" dirty="0" smtClean="0"/>
              <a:t> </a:t>
            </a:r>
            <a:r>
              <a:rPr lang="en-US" sz="1400" dirty="0" err="1" smtClean="0"/>
              <a:t>i</a:t>
            </a:r>
            <a:r>
              <a:rPr lang="en-US" sz="1400" dirty="0" smtClean="0"/>
              <a:t> </a:t>
            </a:r>
            <a:r>
              <a:rPr lang="en-US" sz="1400" dirty="0" err="1"/>
              <a:t>obrade</a:t>
            </a:r>
            <a:r>
              <a:rPr lang="en-US" sz="1400" dirty="0"/>
              <a:t> do </a:t>
            </a:r>
            <a:r>
              <a:rPr lang="en-US" sz="1400" dirty="0" err="1"/>
              <a:t>umrežavanja</a:t>
            </a:r>
            <a:r>
              <a:rPr lang="en-US" sz="1400" dirty="0"/>
              <a:t>, </a:t>
            </a:r>
            <a:r>
              <a:rPr lang="en-US" sz="1400" dirty="0" err="1"/>
              <a:t>sinhronizacije</a:t>
            </a:r>
            <a:r>
              <a:rPr lang="en-US" sz="1400" dirty="0"/>
              <a:t> </a:t>
            </a:r>
            <a:r>
              <a:rPr lang="en-US" sz="1400" dirty="0" err="1"/>
              <a:t>i</a:t>
            </a:r>
            <a:r>
              <a:rPr lang="en-US" sz="1400" dirty="0"/>
              <a:t> </a:t>
            </a:r>
            <a:r>
              <a:rPr lang="en-US" sz="1400" dirty="0" err="1"/>
              <a:t>vremena</a:t>
            </a:r>
            <a:r>
              <a:rPr lang="en-US" sz="1400" dirty="0" smtClean="0"/>
              <a:t>.</a:t>
            </a:r>
          </a:p>
          <a:p>
            <a:pPr marL="285750" lvl="1" indent="-285750"/>
            <a:r>
              <a:rPr lang="sr-Latn-RS" sz="1400" dirty="0"/>
              <a:t>Č</a:t>
            </a:r>
            <a:r>
              <a:rPr lang="en-US" sz="1400" dirty="0" err="1" smtClean="0"/>
              <a:t>esto</a:t>
            </a:r>
            <a:r>
              <a:rPr lang="en-US" sz="1400" dirty="0" smtClean="0"/>
              <a:t> </a:t>
            </a:r>
            <a:r>
              <a:rPr lang="en-US" sz="1400" dirty="0" err="1"/>
              <a:t>će</a:t>
            </a:r>
            <a:r>
              <a:rPr lang="en-US" sz="1400" dirty="0"/>
              <a:t> </a:t>
            </a:r>
            <a:r>
              <a:rPr lang="en-US" sz="1400" dirty="0" err="1"/>
              <a:t>sistemi</a:t>
            </a:r>
            <a:r>
              <a:rPr lang="en-US" sz="1400" dirty="0"/>
              <a:t> </a:t>
            </a:r>
            <a:r>
              <a:rPr lang="en-US" sz="1400" dirty="0" err="1"/>
              <a:t>zahtevati</a:t>
            </a:r>
            <a:r>
              <a:rPr lang="en-US" sz="1400" dirty="0"/>
              <a:t> </a:t>
            </a:r>
            <a:r>
              <a:rPr lang="en-US" sz="1400" dirty="0" err="1"/>
              <a:t>i</a:t>
            </a:r>
            <a:r>
              <a:rPr lang="en-US" sz="1400" dirty="0"/>
              <a:t> </a:t>
            </a:r>
            <a:r>
              <a:rPr lang="en-US" sz="1400" dirty="0" err="1"/>
              <a:t>neku</a:t>
            </a:r>
            <a:r>
              <a:rPr lang="en-US" sz="1400" dirty="0"/>
              <a:t> </a:t>
            </a:r>
            <a:r>
              <a:rPr lang="en-US" sz="1400" dirty="0" err="1"/>
              <a:t>vrstu</a:t>
            </a:r>
            <a:r>
              <a:rPr lang="en-US" sz="1400" dirty="0"/>
              <a:t> </a:t>
            </a:r>
            <a:r>
              <a:rPr lang="en-US" sz="1400" dirty="0" err="1"/>
              <a:t>kontrole</a:t>
            </a:r>
            <a:r>
              <a:rPr lang="en-US" sz="1400" dirty="0"/>
              <a:t>, </a:t>
            </a:r>
            <a:r>
              <a:rPr lang="en-US" sz="1400" dirty="0" err="1"/>
              <a:t>bilo</a:t>
            </a:r>
            <a:r>
              <a:rPr lang="en-US" sz="1400" dirty="0"/>
              <a:t> da je </a:t>
            </a:r>
            <a:r>
              <a:rPr lang="en-US" sz="1400" dirty="0" err="1"/>
              <a:t>reč</a:t>
            </a:r>
            <a:r>
              <a:rPr lang="en-US" sz="1400" dirty="0"/>
              <a:t> o </a:t>
            </a:r>
            <a:r>
              <a:rPr lang="en-US" sz="1400" dirty="0" err="1"/>
              <a:t>jednostavnoj</a:t>
            </a:r>
            <a:r>
              <a:rPr lang="en-US" sz="1400" dirty="0"/>
              <a:t> </a:t>
            </a:r>
            <a:r>
              <a:rPr lang="sr-Latn-RS" sz="1400" dirty="0" smtClean="0"/>
              <a:t>on</a:t>
            </a:r>
            <a:r>
              <a:rPr lang="en-US" sz="1400" dirty="0" smtClean="0"/>
              <a:t>/</a:t>
            </a:r>
            <a:r>
              <a:rPr lang="sr-Latn-RS" sz="1400" dirty="0" smtClean="0"/>
              <a:t>off </a:t>
            </a:r>
            <a:r>
              <a:rPr lang="en-US" sz="1400" dirty="0" err="1" smtClean="0"/>
              <a:t>digitalnoj</a:t>
            </a:r>
            <a:r>
              <a:rPr lang="en-US" sz="1400" dirty="0" smtClean="0"/>
              <a:t> </a:t>
            </a:r>
            <a:r>
              <a:rPr lang="en-US" sz="1400" dirty="0" err="1" smtClean="0"/>
              <a:t>kontroli</a:t>
            </a:r>
            <a:r>
              <a:rPr lang="en-US" sz="1400" dirty="0" smtClean="0"/>
              <a:t>, </a:t>
            </a:r>
            <a:r>
              <a:rPr lang="en-US" sz="1400" dirty="0" err="1" smtClean="0"/>
              <a:t>visoko</a:t>
            </a:r>
            <a:r>
              <a:rPr lang="en-US" sz="1400" dirty="0" smtClean="0"/>
              <a:t> </a:t>
            </a:r>
            <a:r>
              <a:rPr lang="en-US" sz="1400" dirty="0" err="1"/>
              <a:t>sofisticiranim</a:t>
            </a:r>
            <a:r>
              <a:rPr lang="en-US" sz="1400" dirty="0"/>
              <a:t> </a:t>
            </a:r>
            <a:r>
              <a:rPr lang="en-US" sz="1400" dirty="0" err="1"/>
              <a:t>višeosovinskim</a:t>
            </a:r>
            <a:r>
              <a:rPr lang="en-US" sz="1400" dirty="0"/>
              <a:t> </a:t>
            </a:r>
            <a:r>
              <a:rPr lang="en-US" sz="1400" dirty="0" err="1"/>
              <a:t>sistemima</a:t>
            </a:r>
            <a:r>
              <a:rPr lang="en-US" sz="1400" dirty="0"/>
              <a:t> </a:t>
            </a:r>
            <a:r>
              <a:rPr lang="en-US" sz="1400" dirty="0" err="1" smtClean="0"/>
              <a:t>kretanja</a:t>
            </a:r>
            <a:r>
              <a:rPr lang="en-US" sz="1400" dirty="0" smtClean="0"/>
              <a:t> </a:t>
            </a:r>
            <a:r>
              <a:rPr lang="en-US" sz="1400" dirty="0" err="1" smtClean="0"/>
              <a:t>ili</a:t>
            </a:r>
            <a:r>
              <a:rPr lang="en-US" sz="1400" dirty="0" smtClean="0"/>
              <a:t> </a:t>
            </a:r>
            <a:r>
              <a:rPr lang="en-US" sz="1400" dirty="0" err="1" smtClean="0"/>
              <a:t>nekim</a:t>
            </a:r>
            <a:r>
              <a:rPr lang="en-US" sz="1400" dirty="0" smtClean="0"/>
              <a:t> </a:t>
            </a:r>
            <a:r>
              <a:rPr lang="en-US" sz="1400" dirty="0" err="1" smtClean="0"/>
              <a:t>metodama</a:t>
            </a:r>
            <a:r>
              <a:rPr lang="en-US" sz="1400" dirty="0" smtClean="0"/>
              <a:t> </a:t>
            </a:r>
            <a:r>
              <a:rPr lang="en-US" sz="1400" dirty="0" err="1" smtClean="0"/>
              <a:t>naprednog</a:t>
            </a:r>
            <a:r>
              <a:rPr lang="en-US" sz="1400" dirty="0" smtClean="0"/>
              <a:t> </a:t>
            </a:r>
            <a:r>
              <a:rPr lang="en-US" sz="1400" dirty="0" err="1" smtClean="0"/>
              <a:t>ili</a:t>
            </a:r>
            <a:r>
              <a:rPr lang="en-US" sz="1400" dirty="0" smtClean="0"/>
              <a:t> </a:t>
            </a:r>
            <a:r>
              <a:rPr lang="en-US" sz="1400" dirty="0" err="1" smtClean="0"/>
              <a:t>inteligentnog</a:t>
            </a:r>
            <a:r>
              <a:rPr lang="en-US" sz="1400" dirty="0" smtClean="0"/>
              <a:t> </a:t>
            </a:r>
            <a:r>
              <a:rPr lang="en-US" sz="1400" dirty="0" err="1" smtClean="0"/>
              <a:t>upravljanja</a:t>
            </a:r>
            <a:r>
              <a:rPr lang="en-US" sz="1400" dirty="0" smtClean="0"/>
              <a:t>. </a:t>
            </a:r>
            <a:r>
              <a:rPr lang="en-US" sz="1400" dirty="0" err="1"/>
              <a:t>Ovi</a:t>
            </a:r>
            <a:r>
              <a:rPr lang="en-US" sz="1400" dirty="0"/>
              <a:t> </a:t>
            </a:r>
            <a:r>
              <a:rPr lang="en-US" sz="1400" dirty="0" err="1"/>
              <a:t>zahtevi</a:t>
            </a:r>
            <a:r>
              <a:rPr lang="en-US" sz="1400" dirty="0"/>
              <a:t> se </a:t>
            </a:r>
            <a:r>
              <a:rPr lang="en-US" sz="1400" dirty="0" err="1"/>
              <a:t>mogu</a:t>
            </a:r>
            <a:r>
              <a:rPr lang="en-US" sz="1400" dirty="0"/>
              <a:t> </a:t>
            </a:r>
            <a:r>
              <a:rPr lang="en-US" sz="1400" dirty="0" err="1"/>
              <a:t>sažeti</a:t>
            </a:r>
            <a:r>
              <a:rPr lang="en-US" sz="1400" dirty="0"/>
              <a:t> u tri </a:t>
            </a:r>
            <a:r>
              <a:rPr lang="en-US" sz="1400" dirty="0" err="1"/>
              <a:t>kategorije</a:t>
            </a:r>
            <a:r>
              <a:rPr lang="en-US" sz="1400" dirty="0"/>
              <a:t>: </a:t>
            </a:r>
            <a:r>
              <a:rPr lang="en-US" sz="1400" dirty="0" err="1"/>
              <a:t>računanje</a:t>
            </a:r>
            <a:r>
              <a:rPr lang="en-US" sz="1400" dirty="0"/>
              <a:t>, </a:t>
            </a:r>
            <a:r>
              <a:rPr lang="en-US" sz="1400" dirty="0" err="1"/>
              <a:t>povezivanje</a:t>
            </a:r>
            <a:r>
              <a:rPr lang="en-US" sz="1400" dirty="0"/>
              <a:t> </a:t>
            </a:r>
            <a:r>
              <a:rPr lang="en-US" sz="1400" dirty="0" err="1"/>
              <a:t>i</a:t>
            </a:r>
            <a:r>
              <a:rPr lang="en-US" sz="1400" dirty="0"/>
              <a:t> </a:t>
            </a:r>
            <a:r>
              <a:rPr lang="en-US" sz="1400" dirty="0" err="1"/>
              <a:t>upravljanje</a:t>
            </a:r>
            <a:r>
              <a:rPr lang="en-US" sz="1400" dirty="0" smtClean="0"/>
              <a:t>.</a:t>
            </a:r>
            <a:endParaRPr lang="sr-Latn-RS" sz="1400" dirty="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4"/>
          <a:stretch>
            <a:fillRect/>
          </a:stretch>
        </p:blipFill>
        <p:spPr>
          <a:xfrm>
            <a:off x="2404533" y="2592354"/>
            <a:ext cx="4863249" cy="2273488"/>
          </a:xfrm>
          <a:prstGeom prst="rect">
            <a:avLst/>
          </a:prstGeom>
        </p:spPr>
      </p:pic>
    </p:spTree>
    <p:extLst>
      <p:ext uri="{BB962C8B-B14F-4D97-AF65-F5344CB8AC3E}">
        <p14:creationId xmlns:p14="http://schemas.microsoft.com/office/powerpoint/2010/main" val="393261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rtl="0">
              <a:spcBef>
                <a:spcPts val="0"/>
              </a:spcBef>
              <a:buNone/>
            </a:pPr>
            <a:r>
              <a:rPr lang="en-US" dirty="0" err="1" smtClean="0"/>
              <a:t>Sistemi</a:t>
            </a:r>
            <a:r>
              <a:rPr lang="en-US" dirty="0" smtClean="0"/>
              <a:t> </a:t>
            </a:r>
            <a:r>
              <a:rPr lang="en-US" dirty="0" err="1" smtClean="0"/>
              <a:t>za</a:t>
            </a:r>
            <a:r>
              <a:rPr lang="en-US" dirty="0" smtClean="0"/>
              <a:t> </a:t>
            </a:r>
            <a:r>
              <a:rPr lang="en-US" dirty="0" err="1" smtClean="0"/>
              <a:t>merenje</a:t>
            </a:r>
            <a:r>
              <a:rPr lang="en-US" dirty="0" smtClean="0"/>
              <a:t> </a:t>
            </a:r>
            <a:r>
              <a:rPr lang="en-US" dirty="0" err="1" smtClean="0"/>
              <a:t>i</a:t>
            </a:r>
            <a:r>
              <a:rPr lang="en-US" dirty="0" smtClean="0"/>
              <a:t> </a:t>
            </a:r>
            <a:r>
              <a:rPr lang="en-US" dirty="0" err="1" smtClean="0"/>
              <a:t>upravljanje</a:t>
            </a:r>
            <a:r>
              <a:rPr lang="en-US" dirty="0" smtClean="0"/>
              <a:t> </a:t>
            </a:r>
            <a:r>
              <a:rPr lang="en-US" dirty="0" err="1" smtClean="0"/>
              <a:t>za</a:t>
            </a:r>
            <a:r>
              <a:rPr lang="en-US" dirty="0" smtClean="0"/>
              <a:t> </a:t>
            </a:r>
            <a:r>
              <a:rPr lang="en-US" dirty="0" err="1" smtClean="0"/>
              <a:t>IoT</a:t>
            </a:r>
            <a:endParaRPr lang="en" dirty="0"/>
          </a:p>
        </p:txBody>
      </p:sp>
      <p:sp>
        <p:nvSpPr>
          <p:cNvPr id="111" name="Shape 111"/>
          <p:cNvSpPr txBox="1">
            <a:spLocks noGrp="1"/>
          </p:cNvSpPr>
          <p:nvPr>
            <p:ph type="body" idx="2"/>
          </p:nvPr>
        </p:nvSpPr>
        <p:spPr>
          <a:xfrm>
            <a:off x="1101375" y="1200149"/>
            <a:ext cx="7585500" cy="2897718"/>
          </a:xfrm>
          <a:prstGeom prst="rect">
            <a:avLst/>
          </a:prstGeom>
        </p:spPr>
        <p:txBody>
          <a:bodyPr lIns="91425" tIns="91425" rIns="91425" bIns="91425" anchor="t" anchorCtr="0">
            <a:noAutofit/>
          </a:bodyPr>
          <a:lstStyle/>
          <a:p>
            <a:pPr>
              <a:buNone/>
            </a:pPr>
            <a:r>
              <a:rPr lang="sr-Latn-RS" sz="1400" b="1" dirty="0" smtClean="0"/>
              <a:t>Računanje</a:t>
            </a:r>
            <a:endParaRPr lang="en-US" sz="1400" b="1" dirty="0"/>
          </a:p>
          <a:p>
            <a:pPr marL="285750" indent="-285750"/>
            <a:r>
              <a:rPr lang="en-US" sz="1400" dirty="0" err="1"/>
              <a:t>Sistemi</a:t>
            </a:r>
            <a:r>
              <a:rPr lang="en-US" sz="1400" dirty="0"/>
              <a:t> </a:t>
            </a:r>
            <a:r>
              <a:rPr lang="en-US" sz="1400" dirty="0" err="1"/>
              <a:t>mogu</a:t>
            </a:r>
            <a:r>
              <a:rPr lang="en-US" sz="1400" dirty="0"/>
              <a:t> </a:t>
            </a:r>
            <a:r>
              <a:rPr lang="en-US" sz="1400" dirty="0" err="1"/>
              <a:t>izvršavati</a:t>
            </a:r>
            <a:r>
              <a:rPr lang="en-US" sz="1400" dirty="0"/>
              <a:t> </a:t>
            </a:r>
            <a:r>
              <a:rPr lang="en-US" sz="1400" dirty="0" err="1"/>
              <a:t>niz</a:t>
            </a:r>
            <a:r>
              <a:rPr lang="en-US" sz="1400" dirty="0"/>
              <a:t> </a:t>
            </a:r>
            <a:r>
              <a:rPr lang="en-US" sz="1400" dirty="0" err="1"/>
              <a:t>algoritama</a:t>
            </a:r>
            <a:r>
              <a:rPr lang="en-US" sz="1400" dirty="0"/>
              <a:t> </a:t>
            </a:r>
            <a:r>
              <a:rPr lang="en-US" sz="1400" dirty="0" err="1"/>
              <a:t>obrade</a:t>
            </a:r>
            <a:r>
              <a:rPr lang="en-US" sz="1400" dirty="0"/>
              <a:t> </a:t>
            </a:r>
            <a:r>
              <a:rPr lang="en-US" sz="1400" dirty="0" err="1"/>
              <a:t>i</a:t>
            </a:r>
            <a:r>
              <a:rPr lang="en-US" sz="1400" dirty="0"/>
              <a:t> </a:t>
            </a:r>
            <a:r>
              <a:rPr lang="sr-Latn-RS" sz="1400" dirty="0" smtClean="0"/>
              <a:t>analiza </a:t>
            </a:r>
            <a:r>
              <a:rPr lang="en-US" sz="1400" dirty="0" err="1" smtClean="0"/>
              <a:t>rutina</a:t>
            </a:r>
            <a:r>
              <a:rPr lang="en-US" sz="1400" dirty="0" smtClean="0"/>
              <a:t> </a:t>
            </a:r>
            <a:r>
              <a:rPr lang="en-US" sz="1400" dirty="0" err="1" smtClean="0"/>
              <a:t>koj</a:t>
            </a:r>
            <a:r>
              <a:rPr lang="sr-Latn-RS" sz="1400" dirty="0" smtClean="0"/>
              <a:t>e</a:t>
            </a:r>
            <a:r>
              <a:rPr lang="en-US" sz="1400" dirty="0" smtClean="0"/>
              <a:t> </a:t>
            </a:r>
            <a:r>
              <a:rPr lang="en-US" sz="1400" dirty="0"/>
              <a:t>se </a:t>
            </a:r>
            <a:r>
              <a:rPr lang="en-US" sz="1400" dirty="0" err="1"/>
              <a:t>kreću</a:t>
            </a:r>
            <a:r>
              <a:rPr lang="en-US" sz="1400" dirty="0"/>
              <a:t> od </a:t>
            </a:r>
            <a:r>
              <a:rPr lang="en-US" sz="1400" dirty="0" err="1"/>
              <a:t>složene</a:t>
            </a:r>
            <a:r>
              <a:rPr lang="en-US" sz="1400" dirty="0"/>
              <a:t> </a:t>
            </a:r>
            <a:r>
              <a:rPr lang="en-US" sz="1400" dirty="0" err="1"/>
              <a:t>matematike</a:t>
            </a:r>
            <a:r>
              <a:rPr lang="en-US" sz="1400" dirty="0"/>
              <a:t> do </a:t>
            </a:r>
            <a:r>
              <a:rPr lang="sr-Latn-RS" sz="1400" dirty="0" smtClean="0"/>
              <a:t>klasičnih </a:t>
            </a:r>
            <a:r>
              <a:rPr lang="en-US" sz="1400" dirty="0" err="1" smtClean="0"/>
              <a:t>logi</a:t>
            </a:r>
            <a:r>
              <a:rPr lang="sr-Latn-RS" sz="1400" dirty="0" smtClean="0"/>
              <a:t>čkih operandi i operacija</a:t>
            </a:r>
            <a:r>
              <a:rPr lang="en-US" sz="1400" dirty="0" smtClean="0"/>
              <a:t>.</a:t>
            </a:r>
          </a:p>
          <a:p>
            <a:pPr>
              <a:buNone/>
            </a:pPr>
            <a:endParaRPr lang="sr-Latn-RS" sz="1400" dirty="0" smtClean="0"/>
          </a:p>
          <a:p>
            <a:pPr>
              <a:buNone/>
            </a:pPr>
            <a:r>
              <a:rPr lang="sr-Latn-RS" sz="1400" b="1" dirty="0" smtClean="0"/>
              <a:t>Povezanost</a:t>
            </a:r>
            <a:endParaRPr lang="en-US" sz="1400" b="1" dirty="0"/>
          </a:p>
          <a:p>
            <a:pPr marL="285750" indent="-285750"/>
            <a:r>
              <a:rPr lang="en-US" sz="1400" dirty="0" err="1"/>
              <a:t>Digitalni</a:t>
            </a:r>
            <a:r>
              <a:rPr lang="en-US" sz="1400" dirty="0"/>
              <a:t> </a:t>
            </a:r>
            <a:r>
              <a:rPr lang="en-US" sz="1400" dirty="0" err="1"/>
              <a:t>sistemi</a:t>
            </a:r>
            <a:r>
              <a:rPr lang="en-US" sz="1400" dirty="0"/>
              <a:t> </a:t>
            </a:r>
            <a:r>
              <a:rPr lang="en-US" sz="1400" dirty="0" err="1"/>
              <a:t>moraju</a:t>
            </a:r>
            <a:r>
              <a:rPr lang="en-US" sz="1400" dirty="0"/>
              <a:t> da se </a:t>
            </a:r>
            <a:r>
              <a:rPr lang="en-US" sz="1400" dirty="0" err="1"/>
              <a:t>povezuju</a:t>
            </a:r>
            <a:r>
              <a:rPr lang="en-US" sz="1400" dirty="0"/>
              <a:t> </a:t>
            </a:r>
            <a:r>
              <a:rPr lang="en-US" sz="1400" dirty="0" err="1"/>
              <a:t>sa</a:t>
            </a:r>
            <a:r>
              <a:rPr lang="en-US" sz="1400" dirty="0"/>
              <a:t> </a:t>
            </a:r>
            <a:r>
              <a:rPr lang="en-US" sz="1400" dirty="0" err="1"/>
              <a:t>fizičkim</a:t>
            </a:r>
            <a:r>
              <a:rPr lang="en-US" sz="1400" dirty="0"/>
              <a:t> </a:t>
            </a:r>
            <a:r>
              <a:rPr lang="en-US" sz="1400" dirty="0" err="1"/>
              <a:t>svetom</a:t>
            </a:r>
            <a:r>
              <a:rPr lang="en-US" sz="1400" dirty="0"/>
              <a:t> </a:t>
            </a:r>
            <a:r>
              <a:rPr lang="en-US" sz="1400" dirty="0" err="1"/>
              <a:t>putem</a:t>
            </a:r>
            <a:r>
              <a:rPr lang="en-US" sz="1400" dirty="0"/>
              <a:t> </a:t>
            </a:r>
            <a:r>
              <a:rPr lang="en-US" sz="1400" dirty="0" err="1"/>
              <a:t>senzora</a:t>
            </a:r>
            <a:r>
              <a:rPr lang="en-US" sz="1400" dirty="0"/>
              <a:t>, </a:t>
            </a:r>
            <a:r>
              <a:rPr lang="en-US" sz="1400" dirty="0" err="1"/>
              <a:t>kao</a:t>
            </a:r>
            <a:r>
              <a:rPr lang="en-US" sz="1400" dirty="0"/>
              <a:t> </a:t>
            </a:r>
            <a:r>
              <a:rPr lang="en-US" sz="1400" dirty="0" err="1"/>
              <a:t>i</a:t>
            </a:r>
            <a:r>
              <a:rPr lang="en-US" sz="1400" dirty="0"/>
              <a:t> </a:t>
            </a:r>
            <a:r>
              <a:rPr lang="en-US" sz="1400" dirty="0" err="1" smtClean="0"/>
              <a:t>sa</a:t>
            </a:r>
            <a:r>
              <a:rPr lang="en-US" sz="1400" dirty="0" smtClean="0"/>
              <a:t> </a:t>
            </a:r>
            <a:r>
              <a:rPr lang="en-US" sz="1400" dirty="0" err="1" smtClean="0"/>
              <a:t>drugim</a:t>
            </a:r>
            <a:r>
              <a:rPr lang="en-US" sz="1400" dirty="0" smtClean="0"/>
              <a:t> </a:t>
            </a:r>
            <a:r>
              <a:rPr lang="en-US" sz="1400" dirty="0" err="1" smtClean="0"/>
              <a:t>digitalnim</a:t>
            </a:r>
            <a:r>
              <a:rPr lang="en-US" sz="1400" dirty="0" smtClean="0"/>
              <a:t> </a:t>
            </a:r>
            <a:r>
              <a:rPr lang="en-US" sz="1400" dirty="0" err="1" smtClean="0"/>
              <a:t>sistemima</a:t>
            </a:r>
            <a:r>
              <a:rPr lang="en-US" sz="1400" dirty="0" smtClean="0"/>
              <a:t> </a:t>
            </a:r>
            <a:r>
              <a:rPr lang="en-US" sz="1400" dirty="0" err="1"/>
              <a:t>poput</a:t>
            </a:r>
            <a:r>
              <a:rPr lang="en-US" sz="1400" dirty="0"/>
              <a:t> </a:t>
            </a:r>
            <a:r>
              <a:rPr lang="en-US" sz="1400" dirty="0" err="1"/>
              <a:t>korporativnih</a:t>
            </a:r>
            <a:r>
              <a:rPr lang="en-US" sz="1400" dirty="0"/>
              <a:t> </a:t>
            </a:r>
            <a:r>
              <a:rPr lang="en-US" sz="1400" dirty="0" err="1"/>
              <a:t>mreža</a:t>
            </a:r>
            <a:r>
              <a:rPr lang="en-US" sz="1400" dirty="0"/>
              <a:t>, </a:t>
            </a:r>
            <a:r>
              <a:rPr lang="en-US" sz="1400" dirty="0" err="1"/>
              <a:t>baza</a:t>
            </a:r>
            <a:r>
              <a:rPr lang="en-US" sz="1400" dirty="0"/>
              <a:t> </a:t>
            </a:r>
            <a:r>
              <a:rPr lang="en-US" sz="1400" dirty="0" err="1"/>
              <a:t>podataka</a:t>
            </a:r>
            <a:r>
              <a:rPr lang="en-US" sz="1400" dirty="0"/>
              <a:t>, </a:t>
            </a:r>
            <a:r>
              <a:rPr lang="en-US" sz="1400" dirty="0" err="1"/>
              <a:t>usluga</a:t>
            </a:r>
            <a:r>
              <a:rPr lang="en-US" sz="1400" dirty="0"/>
              <a:t> </a:t>
            </a:r>
            <a:r>
              <a:rPr lang="en-US" sz="1400" dirty="0" err="1"/>
              <a:t>zasnovanih</a:t>
            </a:r>
            <a:r>
              <a:rPr lang="en-US" sz="1400" dirty="0"/>
              <a:t> </a:t>
            </a:r>
            <a:r>
              <a:rPr lang="en-US" sz="1400" dirty="0" err="1"/>
              <a:t>na</a:t>
            </a:r>
            <a:r>
              <a:rPr lang="en-US" sz="1400" dirty="0"/>
              <a:t> </a:t>
            </a:r>
            <a:r>
              <a:rPr lang="en-US" sz="1400" dirty="0" err="1"/>
              <a:t>oblaku</a:t>
            </a:r>
            <a:r>
              <a:rPr lang="en-US" sz="1400" dirty="0"/>
              <a:t>, pa </a:t>
            </a:r>
            <a:r>
              <a:rPr lang="en-US" sz="1400" dirty="0" err="1"/>
              <a:t>čak</a:t>
            </a:r>
            <a:r>
              <a:rPr lang="en-US" sz="1400" dirty="0"/>
              <a:t> </a:t>
            </a:r>
            <a:r>
              <a:rPr lang="en-US" sz="1400" dirty="0" err="1"/>
              <a:t>i</a:t>
            </a:r>
            <a:r>
              <a:rPr lang="en-US" sz="1400" dirty="0"/>
              <a:t> </a:t>
            </a:r>
            <a:r>
              <a:rPr lang="en-US" sz="1400" dirty="0" err="1"/>
              <a:t>drugih</a:t>
            </a:r>
            <a:r>
              <a:rPr lang="en-US" sz="1400" dirty="0"/>
              <a:t> </a:t>
            </a:r>
            <a:r>
              <a:rPr lang="en-US" sz="1400" dirty="0" err="1"/>
              <a:t>mašina</a:t>
            </a:r>
            <a:r>
              <a:rPr lang="en-US" sz="1400" dirty="0"/>
              <a:t>, </a:t>
            </a:r>
            <a:r>
              <a:rPr lang="en-US" sz="1400" dirty="0" err="1"/>
              <a:t>uređaja</a:t>
            </a:r>
            <a:r>
              <a:rPr lang="en-US" sz="1400" dirty="0"/>
              <a:t> </a:t>
            </a:r>
            <a:r>
              <a:rPr lang="en-US" sz="1400" dirty="0" err="1"/>
              <a:t>i</a:t>
            </a:r>
            <a:r>
              <a:rPr lang="en-US" sz="1400" dirty="0"/>
              <a:t> </a:t>
            </a:r>
            <a:r>
              <a:rPr lang="en-US" sz="1400" dirty="0" err="1"/>
              <a:t>infrastrukture</a:t>
            </a:r>
            <a:r>
              <a:rPr lang="en-US" sz="1400" dirty="0" smtClean="0"/>
              <a:t>.</a:t>
            </a:r>
          </a:p>
          <a:p>
            <a:pPr>
              <a:buNone/>
            </a:pPr>
            <a:endParaRPr lang="sr-Latn-RS" sz="1400" dirty="0" smtClean="0"/>
          </a:p>
          <a:p>
            <a:pPr>
              <a:buNone/>
            </a:pPr>
            <a:r>
              <a:rPr lang="sr-Latn-RS" sz="1400" b="1" dirty="0" smtClean="0"/>
              <a:t>Upravljanje</a:t>
            </a:r>
            <a:endParaRPr lang="sr-Latn-RS" sz="1400" b="1" dirty="0"/>
          </a:p>
          <a:p>
            <a:pPr marL="285750" indent="-285750"/>
            <a:r>
              <a:rPr lang="sr-Latn-RS" sz="1400" dirty="0"/>
              <a:t>Ugrađeni sistemi često imaju izlaze koji se generišu kao rezultat unutrašnjih algoritama i analitike. Ovi izlazi mogu upravljati motorima, relejima ili aktuatorima.</a:t>
            </a:r>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5845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ARM arhitektura</a:t>
            </a:r>
            <a:endParaRPr lang="en" dirty="0"/>
          </a:p>
        </p:txBody>
      </p:sp>
      <p:sp>
        <p:nvSpPr>
          <p:cNvPr id="111" name="Shape 111"/>
          <p:cNvSpPr txBox="1">
            <a:spLocks noGrp="1"/>
          </p:cNvSpPr>
          <p:nvPr>
            <p:ph type="body" idx="2"/>
          </p:nvPr>
        </p:nvSpPr>
        <p:spPr>
          <a:xfrm>
            <a:off x="1090286" y="1308523"/>
            <a:ext cx="7585500" cy="1319531"/>
          </a:xfrm>
          <a:prstGeom prst="rect">
            <a:avLst/>
          </a:prstGeom>
        </p:spPr>
        <p:txBody>
          <a:bodyPr lIns="91425" tIns="91425" rIns="91425" bIns="91425" anchor="t" anchorCtr="0">
            <a:noAutofit/>
          </a:bodyPr>
          <a:lstStyle/>
          <a:p>
            <a:pPr marL="285750" indent="-285750"/>
            <a:r>
              <a:rPr lang="sr-Latn-RS" sz="1400" dirty="0" smtClean="0"/>
              <a:t>ARM</a:t>
            </a:r>
            <a:r>
              <a:rPr lang="en-US" sz="1400" dirty="0" smtClean="0"/>
              <a:t> </a:t>
            </a:r>
            <a:r>
              <a:rPr lang="en-US" sz="1400" dirty="0" err="1"/>
              <a:t>arhitektura</a:t>
            </a:r>
            <a:r>
              <a:rPr lang="en-US" sz="1400" dirty="0"/>
              <a:t> </a:t>
            </a:r>
            <a:r>
              <a:rPr lang="en-US" sz="1400" dirty="0" err="1"/>
              <a:t>daje</a:t>
            </a:r>
            <a:r>
              <a:rPr lang="en-US" sz="1400" dirty="0"/>
              <a:t> </a:t>
            </a:r>
            <a:r>
              <a:rPr lang="en-US" sz="1400" dirty="0" err="1"/>
              <a:t>temelje</a:t>
            </a:r>
            <a:r>
              <a:rPr lang="en-US" sz="1400" dirty="0"/>
              <a:t> </a:t>
            </a:r>
            <a:r>
              <a:rPr lang="en-US" sz="1400" dirty="0" err="1"/>
              <a:t>za</a:t>
            </a:r>
            <a:r>
              <a:rPr lang="en-US" sz="1400" dirty="0"/>
              <a:t> </a:t>
            </a:r>
            <a:r>
              <a:rPr lang="en-US" sz="1400" dirty="0" err="1"/>
              <a:t>dizajn</a:t>
            </a:r>
            <a:r>
              <a:rPr lang="en-US" sz="1400" dirty="0"/>
              <a:t> </a:t>
            </a:r>
            <a:r>
              <a:rPr lang="en-US" sz="1400" dirty="0" err="1"/>
              <a:t>procesora</a:t>
            </a:r>
            <a:r>
              <a:rPr lang="en-US" sz="1400" dirty="0"/>
              <a:t> </a:t>
            </a:r>
            <a:r>
              <a:rPr lang="en-US" sz="1400" dirty="0" err="1"/>
              <a:t>ili</a:t>
            </a:r>
            <a:r>
              <a:rPr lang="en-US" sz="1400" dirty="0"/>
              <a:t> </a:t>
            </a:r>
            <a:r>
              <a:rPr lang="en-US" sz="1400" dirty="0" err="1"/>
              <a:t>jezgra</a:t>
            </a:r>
            <a:r>
              <a:rPr lang="en-US" sz="1400" dirty="0"/>
              <a:t>, </a:t>
            </a:r>
            <a:r>
              <a:rPr lang="en-US" sz="1400" dirty="0" err="1"/>
              <a:t>stvari</a:t>
            </a:r>
            <a:r>
              <a:rPr lang="en-US" sz="1400" dirty="0"/>
              <a:t> </a:t>
            </a:r>
            <a:r>
              <a:rPr lang="en-US" sz="1400" dirty="0" err="1"/>
              <a:t>koje</a:t>
            </a:r>
            <a:r>
              <a:rPr lang="en-US" sz="1400" dirty="0"/>
              <a:t> </a:t>
            </a:r>
            <a:r>
              <a:rPr lang="en-US" sz="1400" dirty="0" err="1"/>
              <a:t>nazivamo</a:t>
            </a:r>
            <a:r>
              <a:rPr lang="en-US" sz="1400" dirty="0"/>
              <a:t> </a:t>
            </a:r>
            <a:r>
              <a:rPr lang="en-US" sz="1400" dirty="0" err="1"/>
              <a:t>procesnim</a:t>
            </a:r>
            <a:r>
              <a:rPr lang="en-US" sz="1400" dirty="0"/>
              <a:t> </a:t>
            </a:r>
            <a:r>
              <a:rPr lang="en-US" sz="1400" dirty="0" err="1"/>
              <a:t>elementom</a:t>
            </a:r>
            <a:r>
              <a:rPr lang="en-US" sz="1400" dirty="0"/>
              <a:t> (PE</a:t>
            </a:r>
            <a:r>
              <a:rPr lang="en-US" sz="1400" dirty="0" smtClean="0"/>
              <a:t>)</a:t>
            </a:r>
            <a:r>
              <a:rPr lang="sr-Latn-RS" sz="1400" dirty="0" smtClean="0"/>
              <a:t>.</a:t>
            </a:r>
            <a:endParaRPr lang="en-US" sz="1400" dirty="0" smtClean="0"/>
          </a:p>
          <a:p>
            <a:pPr marL="285750" indent="-285750"/>
            <a:endParaRPr lang="sr-Latn-RS" sz="1400" dirty="0" smtClean="0"/>
          </a:p>
          <a:p>
            <a:pPr marL="285750" indent="-285750"/>
            <a:r>
              <a:rPr lang="en-US" sz="1400" dirty="0" smtClean="0"/>
              <a:t>A</a:t>
            </a:r>
            <a:r>
              <a:rPr lang="sr-Latn-RS" sz="1400" dirty="0" smtClean="0"/>
              <a:t>RM</a:t>
            </a:r>
            <a:r>
              <a:rPr lang="en-US" sz="1400" dirty="0" smtClean="0"/>
              <a:t> </a:t>
            </a:r>
            <a:r>
              <a:rPr lang="en-US" sz="1400" dirty="0" err="1"/>
              <a:t>arhitektura</a:t>
            </a:r>
            <a:r>
              <a:rPr lang="en-US" sz="1400" dirty="0"/>
              <a:t> se </a:t>
            </a:r>
            <a:r>
              <a:rPr lang="en-US" sz="1400" dirty="0" err="1"/>
              <a:t>koristi</a:t>
            </a:r>
            <a:r>
              <a:rPr lang="en-US" sz="1400" dirty="0"/>
              <a:t> u </a:t>
            </a:r>
            <a:r>
              <a:rPr lang="en-US" sz="1400" dirty="0" err="1"/>
              <a:t>čitavom</a:t>
            </a:r>
            <a:r>
              <a:rPr lang="en-US" sz="1400" dirty="0"/>
              <a:t> </a:t>
            </a:r>
            <a:r>
              <a:rPr lang="en-US" sz="1400" dirty="0" err="1"/>
              <a:t>nizu</a:t>
            </a:r>
            <a:r>
              <a:rPr lang="en-US" sz="1400" dirty="0"/>
              <a:t> </a:t>
            </a:r>
            <a:r>
              <a:rPr lang="en-US" sz="1400" dirty="0" err="1"/>
              <a:t>tehnologija</a:t>
            </a:r>
            <a:r>
              <a:rPr lang="en-US" sz="1400" dirty="0"/>
              <a:t>, </a:t>
            </a:r>
            <a:r>
              <a:rPr lang="en-US" sz="1400" dirty="0" err="1"/>
              <a:t>integrisanih</a:t>
            </a:r>
            <a:r>
              <a:rPr lang="en-US" sz="1400" dirty="0"/>
              <a:t> u </a:t>
            </a:r>
            <a:r>
              <a:rPr lang="en-US" sz="1400" dirty="0" err="1"/>
              <a:t>uređaje</a:t>
            </a:r>
            <a:r>
              <a:rPr lang="en-US" sz="1400" dirty="0"/>
              <a:t> </a:t>
            </a:r>
            <a:r>
              <a:rPr lang="en-US" sz="1400" dirty="0" err="1"/>
              <a:t>Sistem</a:t>
            </a:r>
            <a:r>
              <a:rPr lang="en-US" sz="1400" dirty="0"/>
              <a:t>-on-Chip (</a:t>
            </a:r>
            <a:r>
              <a:rPr lang="en-US" sz="1400" dirty="0" err="1"/>
              <a:t>SoC</a:t>
            </a:r>
            <a:r>
              <a:rPr lang="en-US" sz="1400" dirty="0"/>
              <a:t>) </a:t>
            </a:r>
            <a:r>
              <a:rPr lang="en-US" sz="1400" dirty="0" err="1"/>
              <a:t>kao</a:t>
            </a:r>
            <a:r>
              <a:rPr lang="en-US" sz="1400" dirty="0"/>
              <a:t> </a:t>
            </a:r>
            <a:r>
              <a:rPr lang="en-US" sz="1400" dirty="0" err="1"/>
              <a:t>što</a:t>
            </a:r>
            <a:r>
              <a:rPr lang="en-US" sz="1400" dirty="0"/>
              <a:t> </a:t>
            </a:r>
            <a:r>
              <a:rPr lang="en-US" sz="1400" dirty="0" err="1"/>
              <a:t>su</a:t>
            </a:r>
            <a:r>
              <a:rPr lang="en-US" sz="1400" dirty="0"/>
              <a:t> </a:t>
            </a:r>
            <a:r>
              <a:rPr lang="en-US" sz="1400" dirty="0" err="1"/>
              <a:t>pametni</a:t>
            </a:r>
            <a:r>
              <a:rPr lang="en-US" sz="1400" dirty="0"/>
              <a:t> </a:t>
            </a:r>
            <a:r>
              <a:rPr lang="en-US" sz="1400" dirty="0" err="1"/>
              <a:t>telefoni</a:t>
            </a:r>
            <a:r>
              <a:rPr lang="en-US" sz="1400" dirty="0"/>
              <a:t>, </a:t>
            </a:r>
            <a:r>
              <a:rPr lang="en-US" sz="1400" dirty="0" err="1"/>
              <a:t>mikroračunari</a:t>
            </a:r>
            <a:r>
              <a:rPr lang="en-US" sz="1400" dirty="0"/>
              <a:t>, </a:t>
            </a:r>
            <a:r>
              <a:rPr lang="en-US" sz="1400" dirty="0" err="1"/>
              <a:t>ugrađeni</a:t>
            </a:r>
            <a:r>
              <a:rPr lang="en-US" sz="1400" dirty="0"/>
              <a:t> </a:t>
            </a:r>
            <a:r>
              <a:rPr lang="en-US" sz="1400" dirty="0" err="1"/>
              <a:t>uređaji</a:t>
            </a:r>
            <a:r>
              <a:rPr lang="en-US" sz="1400" dirty="0"/>
              <a:t>, pa </a:t>
            </a:r>
            <a:r>
              <a:rPr lang="en-US" sz="1400" dirty="0" err="1"/>
              <a:t>čak</a:t>
            </a:r>
            <a:r>
              <a:rPr lang="en-US" sz="1400" dirty="0"/>
              <a:t> </a:t>
            </a:r>
            <a:r>
              <a:rPr lang="en-US" sz="1400" dirty="0" err="1"/>
              <a:t>i</a:t>
            </a:r>
            <a:r>
              <a:rPr lang="en-US" sz="1400" dirty="0"/>
              <a:t> </a:t>
            </a:r>
            <a:r>
              <a:rPr lang="en-US" sz="1400" dirty="0" err="1"/>
              <a:t>serveri</a:t>
            </a:r>
            <a:r>
              <a:rPr lang="en-US" sz="1400" dirty="0" smtClean="0"/>
              <a:t>.</a:t>
            </a:r>
          </a:p>
          <a:p>
            <a:pPr marL="285750" indent="-285750"/>
            <a:endParaRPr lang="sr-Latn-RS" sz="1400" dirty="0" smtClean="0"/>
          </a:p>
          <a:p>
            <a:pPr marL="285750" indent="-285750"/>
            <a:r>
              <a:rPr lang="en-US" sz="1400" dirty="0" err="1" smtClean="0"/>
              <a:t>Arhitektura</a:t>
            </a:r>
            <a:r>
              <a:rPr lang="en-US" sz="1400" dirty="0" smtClean="0"/>
              <a:t> </a:t>
            </a:r>
            <a:r>
              <a:rPr lang="sr-Latn-RS" sz="1400" dirty="0" smtClean="0"/>
              <a:t>pretstavlja </a:t>
            </a:r>
            <a:r>
              <a:rPr lang="en-US" sz="1400" dirty="0" err="1" smtClean="0"/>
              <a:t>uobičajeni</a:t>
            </a:r>
            <a:r>
              <a:rPr lang="en-US" sz="1400" dirty="0" smtClean="0"/>
              <a:t> </a:t>
            </a:r>
            <a:r>
              <a:rPr lang="en-US" sz="1400" dirty="0" err="1"/>
              <a:t>skup</a:t>
            </a:r>
            <a:r>
              <a:rPr lang="en-US" sz="1400" dirty="0"/>
              <a:t> </a:t>
            </a:r>
            <a:r>
              <a:rPr lang="en-US" sz="1400" dirty="0" err="1"/>
              <a:t>instrukcija</a:t>
            </a:r>
            <a:r>
              <a:rPr lang="en-US" sz="1400" dirty="0"/>
              <a:t> </a:t>
            </a:r>
            <a:r>
              <a:rPr lang="en-US" sz="1400" dirty="0" err="1"/>
              <a:t>i</a:t>
            </a:r>
            <a:r>
              <a:rPr lang="en-US" sz="1400" dirty="0"/>
              <a:t> </a:t>
            </a:r>
            <a:r>
              <a:rPr lang="en-US" sz="1400" dirty="0" err="1"/>
              <a:t>tok</a:t>
            </a:r>
            <a:r>
              <a:rPr lang="en-US" sz="1400" dirty="0"/>
              <a:t> </a:t>
            </a:r>
            <a:r>
              <a:rPr lang="en-US" sz="1400" dirty="0" err="1" smtClean="0"/>
              <a:t>rada</a:t>
            </a:r>
            <a:r>
              <a:rPr lang="sr-Latn-RS" sz="1400" dirty="0" smtClean="0"/>
              <a:t> (workflow)</a:t>
            </a:r>
            <a:r>
              <a:rPr lang="en-US" sz="1400" dirty="0" smtClean="0"/>
              <a:t> </a:t>
            </a:r>
            <a:r>
              <a:rPr lang="en-US" sz="1400" dirty="0" err="1"/>
              <a:t>za</a:t>
            </a:r>
            <a:r>
              <a:rPr lang="en-US" sz="1400" dirty="0"/>
              <a:t> </a:t>
            </a:r>
            <a:r>
              <a:rPr lang="en-US" sz="1400" dirty="0" err="1" smtClean="0"/>
              <a:t>programere</a:t>
            </a:r>
            <a:r>
              <a:rPr lang="sr-Latn-RS" sz="1400" dirty="0" smtClean="0"/>
              <a:t>.</a:t>
            </a:r>
            <a:endParaRPr lang="en-US" sz="1400" dirty="0" smtClean="0"/>
          </a:p>
          <a:p>
            <a:pPr marL="285750" indent="-285750"/>
            <a:endParaRPr lang="sr-Latn-RS" sz="1400" dirty="0" smtClean="0"/>
          </a:p>
          <a:p>
            <a:pPr marL="285750" indent="-285750"/>
            <a:r>
              <a:rPr lang="en-US" sz="1400" dirty="0" err="1" smtClean="0"/>
              <a:t>Ovo</a:t>
            </a:r>
            <a:r>
              <a:rPr lang="en-US" sz="1400" dirty="0" smtClean="0"/>
              <a:t> </a:t>
            </a:r>
            <a:r>
              <a:rPr lang="en-US" sz="1400" dirty="0" err="1"/>
              <a:t>pomaže</a:t>
            </a:r>
            <a:r>
              <a:rPr lang="en-US" sz="1400" dirty="0"/>
              <a:t> u </a:t>
            </a:r>
            <a:r>
              <a:rPr lang="en-US" sz="1400" dirty="0" err="1"/>
              <a:t>obezbeđivanju</a:t>
            </a:r>
            <a:r>
              <a:rPr lang="en-US" sz="1400" dirty="0"/>
              <a:t> </a:t>
            </a:r>
            <a:r>
              <a:rPr lang="en-US" sz="1400" dirty="0" err="1"/>
              <a:t>interoperabilnosti</a:t>
            </a:r>
            <a:r>
              <a:rPr lang="en-US" sz="1400" dirty="0"/>
              <a:t> </a:t>
            </a:r>
            <a:r>
              <a:rPr lang="en-US" sz="1400" dirty="0" err="1"/>
              <a:t>različitih</a:t>
            </a:r>
            <a:r>
              <a:rPr lang="en-US" sz="1400" dirty="0"/>
              <a:t> </a:t>
            </a:r>
            <a:r>
              <a:rPr lang="en-US" sz="1400" dirty="0" err="1"/>
              <a:t>implementacija</a:t>
            </a:r>
            <a:r>
              <a:rPr lang="en-US" sz="1400" dirty="0"/>
              <a:t> </a:t>
            </a:r>
            <a:r>
              <a:rPr lang="en-US" sz="1400" dirty="0" err="1"/>
              <a:t>arhitekture</a:t>
            </a:r>
            <a:r>
              <a:rPr lang="en-US" sz="1400" dirty="0"/>
              <a:t>, </a:t>
            </a:r>
            <a:r>
              <a:rPr lang="en-US" sz="1400" dirty="0" err="1"/>
              <a:t>tako</a:t>
            </a:r>
            <a:r>
              <a:rPr lang="en-US" sz="1400" dirty="0"/>
              <a:t> da </a:t>
            </a:r>
            <a:r>
              <a:rPr lang="en-US" sz="1400" dirty="0" err="1"/>
              <a:t>softver</a:t>
            </a:r>
            <a:r>
              <a:rPr lang="en-US" sz="1400" dirty="0"/>
              <a:t> </a:t>
            </a:r>
            <a:r>
              <a:rPr lang="en-US" sz="1400" dirty="0" err="1"/>
              <a:t>može</a:t>
            </a:r>
            <a:r>
              <a:rPr lang="en-US" sz="1400" dirty="0"/>
              <a:t> da </a:t>
            </a:r>
            <a:r>
              <a:rPr lang="en-US" sz="1400" dirty="0" err="1"/>
              <a:t>radi</a:t>
            </a:r>
            <a:r>
              <a:rPr lang="en-US" sz="1400" dirty="0"/>
              <a:t> </a:t>
            </a:r>
            <a:r>
              <a:rPr lang="en-US" sz="1400" dirty="0" err="1"/>
              <a:t>na</a:t>
            </a:r>
            <a:r>
              <a:rPr lang="en-US" sz="1400" dirty="0"/>
              <a:t> </a:t>
            </a:r>
            <a:r>
              <a:rPr lang="en-US" sz="1400" dirty="0" err="1"/>
              <a:t>različitim</a:t>
            </a:r>
            <a:r>
              <a:rPr lang="en-US" sz="1400" dirty="0"/>
              <a:t> </a:t>
            </a:r>
            <a:r>
              <a:rPr lang="en-US" sz="1400" dirty="0" smtClean="0"/>
              <a:t>A</a:t>
            </a:r>
            <a:r>
              <a:rPr lang="sr-Latn-RS" sz="1400" dirty="0" smtClean="0"/>
              <a:t>RM </a:t>
            </a:r>
            <a:r>
              <a:rPr lang="en-US" sz="1400" dirty="0" err="1" smtClean="0"/>
              <a:t>uređajima</a:t>
            </a:r>
            <a:r>
              <a:rPr lang="en-US" sz="1400" dirty="0" smtClean="0"/>
              <a:t>.</a:t>
            </a:r>
          </a:p>
          <a:p>
            <a:pPr marL="285750" indent="-285750"/>
            <a:endParaRPr lang="sr-Latn-RS" sz="1400" dirty="0" smtClean="0"/>
          </a:p>
          <a:p>
            <a:pPr marL="285750" indent="-285750"/>
            <a:r>
              <a:rPr lang="en-US" sz="1400" dirty="0" smtClean="0"/>
              <a:t>A</a:t>
            </a:r>
            <a:r>
              <a:rPr lang="sr-Latn-RS" sz="1400" dirty="0" smtClean="0"/>
              <a:t>RM</a:t>
            </a:r>
            <a:r>
              <a:rPr lang="en-US" sz="1400" dirty="0" smtClean="0"/>
              <a:t> </a:t>
            </a:r>
            <a:r>
              <a:rPr lang="en-US" sz="1400" dirty="0" err="1"/>
              <a:t>arhitektura</a:t>
            </a:r>
            <a:r>
              <a:rPr lang="en-US" sz="1400" dirty="0"/>
              <a:t> je </a:t>
            </a:r>
            <a:r>
              <a:rPr lang="en-US" sz="1400" dirty="0" err="1"/>
              <a:t>jedna</a:t>
            </a:r>
            <a:r>
              <a:rPr lang="en-US" sz="1400" dirty="0"/>
              <a:t> od </a:t>
            </a:r>
            <a:r>
              <a:rPr lang="en-US" sz="1400" dirty="0" err="1"/>
              <a:t>najpopularnijih</a:t>
            </a:r>
            <a:r>
              <a:rPr lang="en-US" sz="1400" dirty="0"/>
              <a:t> </a:t>
            </a:r>
            <a:r>
              <a:rPr lang="en-US" sz="1400" dirty="0" err="1"/>
              <a:t>arhitektura</a:t>
            </a:r>
            <a:r>
              <a:rPr lang="en-US" sz="1400" dirty="0"/>
              <a:t> </a:t>
            </a:r>
            <a:r>
              <a:rPr lang="en-US" sz="1400" dirty="0" err="1"/>
              <a:t>procesora</a:t>
            </a:r>
            <a:r>
              <a:rPr lang="en-US" sz="1400" dirty="0"/>
              <a:t> u </a:t>
            </a:r>
            <a:r>
              <a:rPr lang="en-US" sz="1400" dirty="0" err="1"/>
              <a:t>svetu</a:t>
            </a:r>
            <a:r>
              <a:rPr lang="en-US" sz="1400" dirty="0"/>
              <a:t> </a:t>
            </a:r>
            <a:r>
              <a:rPr lang="en-US" sz="1400" dirty="0" err="1"/>
              <a:t>danas</a:t>
            </a:r>
            <a:r>
              <a:rPr lang="en-US" sz="1400" dirty="0"/>
              <a:t>, </a:t>
            </a:r>
            <a:r>
              <a:rPr lang="en-US" sz="1400" dirty="0" err="1"/>
              <a:t>sa</a:t>
            </a:r>
            <a:r>
              <a:rPr lang="en-US" sz="1400" dirty="0"/>
              <a:t> </a:t>
            </a:r>
            <a:r>
              <a:rPr lang="en-US" sz="1400" dirty="0" err="1"/>
              <a:t>nekoliko</a:t>
            </a:r>
            <a:r>
              <a:rPr lang="en-US" sz="1400" dirty="0"/>
              <a:t> </a:t>
            </a:r>
            <a:r>
              <a:rPr lang="en-US" sz="1400" dirty="0" err="1"/>
              <a:t>milijardi</a:t>
            </a:r>
            <a:r>
              <a:rPr lang="en-US" sz="1400" dirty="0"/>
              <a:t> </a:t>
            </a:r>
            <a:r>
              <a:rPr lang="sr-Latn-RS" sz="1400" dirty="0" smtClean="0"/>
              <a:t>ARM</a:t>
            </a:r>
            <a:r>
              <a:rPr lang="en-US" sz="1400" dirty="0" smtClean="0"/>
              <a:t>-based </a:t>
            </a:r>
            <a:r>
              <a:rPr lang="en-US" sz="1400" dirty="0" err="1"/>
              <a:t>uređaja</a:t>
            </a:r>
            <a:r>
              <a:rPr lang="en-US" sz="1400" dirty="0"/>
              <a:t> </a:t>
            </a:r>
            <a:r>
              <a:rPr lang="en-US" sz="1400" dirty="0" err="1"/>
              <a:t>isporučenih</a:t>
            </a:r>
            <a:r>
              <a:rPr lang="en-US" sz="1400" dirty="0"/>
              <a:t> </a:t>
            </a:r>
            <a:r>
              <a:rPr lang="en-US" sz="1400" dirty="0" err="1"/>
              <a:t>svake</a:t>
            </a:r>
            <a:r>
              <a:rPr lang="en-US" sz="1400" dirty="0"/>
              <a:t> </a:t>
            </a:r>
            <a:r>
              <a:rPr lang="en-US" sz="1400" dirty="0" err="1"/>
              <a:t>godine</a:t>
            </a:r>
            <a:r>
              <a:rPr lang="en-US" sz="1400" dirty="0"/>
              <a:t>.</a:t>
            </a:r>
            <a:endParaRPr lang="sr-Latn-RS" sz="1400" dirty="0" smtClean="0"/>
          </a:p>
        </p:txBody>
      </p:sp>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8460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01386" y="272850"/>
            <a:ext cx="7574400" cy="749100"/>
          </a:xfrm>
          <a:prstGeom prst="rect">
            <a:avLst/>
          </a:prstGeom>
        </p:spPr>
        <p:txBody>
          <a:bodyPr lIns="91425" tIns="91425" rIns="91425" bIns="91425" anchor="ctr" anchorCtr="0">
            <a:noAutofit/>
          </a:bodyPr>
          <a:lstStyle/>
          <a:p>
            <a:pPr lvl="0"/>
            <a:r>
              <a:rPr lang="sr-Latn-RS" dirty="0" smtClean="0"/>
              <a:t>Profili ARM arhitekture</a:t>
            </a:r>
            <a:endParaRPr lang="en" dirty="0"/>
          </a:p>
        </p:txBody>
      </p:sp>
      <p:pic>
        <p:nvPicPr>
          <p:cNvPr id="2" name="Picture 1"/>
          <p:cNvPicPr>
            <a:picLocks noChangeAspect="1"/>
          </p:cNvPicPr>
          <p:nvPr/>
        </p:nvPicPr>
        <p:blipFill>
          <a:blip r:embed="rId3"/>
          <a:stretch>
            <a:fillRect/>
          </a:stretch>
        </p:blipFill>
        <p:spPr>
          <a:xfrm>
            <a:off x="988907" y="1469814"/>
            <a:ext cx="7191375" cy="1905000"/>
          </a:xfrm>
          <a:prstGeom prst="rect">
            <a:avLst/>
          </a:prstGeom>
        </p:spPr>
      </p:pic>
      <p:sp>
        <p:nvSpPr>
          <p:cNvPr id="115" name="Shape 115"/>
          <p:cNvSpPr txBox="1">
            <a:spLocks noGrp="1"/>
          </p:cNvSpPr>
          <p:nvPr>
            <p:ph type="sldNum" idx="12"/>
          </p:nvPr>
        </p:nvSpPr>
        <p:spPr>
          <a:xfrm>
            <a:off x="0" y="0"/>
            <a:ext cx="594900" cy="731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20049" y="347671"/>
            <a:ext cx="2514687" cy="7798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ttp://processdataset.com/Default/Images/Pacemake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2329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4897</TotalTime>
  <Words>783</Words>
  <Application>Microsoft Office PowerPoint</Application>
  <PresentationFormat>On-screen Show (16:9)</PresentationFormat>
  <Paragraphs>70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Dosis</vt:lpstr>
      <vt:lpstr>Roboto</vt:lpstr>
      <vt:lpstr>Arial</vt:lpstr>
      <vt:lpstr>William template</vt:lpstr>
      <vt:lpstr>ARHITEKTURA NI RIO PLATFORME Upravljački algoritmi u realnom vremenu</vt:lpstr>
      <vt:lpstr>LabVIEW RIO Architecture</vt:lpstr>
      <vt:lpstr>Procesor</vt:lpstr>
      <vt:lpstr>FPGA</vt:lpstr>
      <vt:lpstr>FPGA</vt:lpstr>
      <vt:lpstr>Sistemi za merenje i upravljanje za IoT</vt:lpstr>
      <vt:lpstr>Sistemi za merenje i upravljanje za IoT</vt:lpstr>
      <vt:lpstr>ARM arhitektura</vt:lpstr>
      <vt:lpstr>Profili ARM arhitekture</vt:lpstr>
      <vt:lpstr>Pojam arhitekture</vt:lpstr>
      <vt:lpstr>Pojam arhitekture</vt:lpstr>
      <vt:lpstr>Arhitektura i mikroarhitektura</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UPRAVLJAČKI ALGORITMI U REALNOM VREMENU Profesor: Boris Jakovljević Asistent: Stefana Jocić</dc:title>
  <cp:lastModifiedBy>Windows User</cp:lastModifiedBy>
  <cp:revision>99</cp:revision>
  <cp:lastPrinted>2017-10-12T14:55:40Z</cp:lastPrinted>
  <dcterms:modified xsi:type="dcterms:W3CDTF">2020-10-31T17:37:49Z</dcterms:modified>
</cp:coreProperties>
</file>