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94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5" r:id="rId39"/>
    <p:sldId id="296" r:id="rId40"/>
    <p:sldId id="299" r:id="rId41"/>
    <p:sldId id="297" r:id="rId42"/>
    <p:sldId id="301" r:id="rId43"/>
    <p:sldId id="298" r:id="rId44"/>
    <p:sldId id="300" r:id="rId45"/>
    <p:sldId id="302" r:id="rId46"/>
    <p:sldId id="303" r:id="rId47"/>
    <p:sldId id="304" r:id="rId48"/>
    <p:sldId id="260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008E06-CD8B-4133-9E02-7666DE509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8E11DF6-0E83-4518-B100-C5978D2235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BA13DD-45D8-45A6-9E89-1C17DCE82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5AA11-463B-4726-8CDA-9241FDE1B93A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951108F-78AD-4111-9980-872DC3B1C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AD2F82D-B7AA-48B4-B87A-24A006FF5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31FC5-8BCE-4E5A-9545-4320DC72B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63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89B1C6-139B-47BA-B958-182935C51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1A58007-A84B-4B9C-9EED-26BADE160A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0A18057-15F9-4805-8AB8-81CBDEC68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5AA11-463B-4726-8CDA-9241FDE1B93A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86B400F-CA49-4851-846D-21073ADC7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1C4B36-425C-4FE9-B722-22A57C890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31FC5-8BCE-4E5A-9545-4320DC72B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00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CAD748A-F986-4F56-B999-5E31BF0473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25314A1-9739-4EE7-8616-3F51647ED4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55B888F-805A-464E-B0FB-910D0B9B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5AA11-463B-4726-8CDA-9241FDE1B93A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FC4B5AC-DC40-439F-A604-2F1798424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0F6182-8C27-42D3-BF7A-8B8E4658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31FC5-8BCE-4E5A-9545-4320DC72B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03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66A686-4550-4B4F-88FF-A2BB41C99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C03C257-4D89-4A71-88C1-6877B202B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1BD2855-63E0-4CCA-8102-AFBEB24C1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5AA11-463B-4726-8CDA-9241FDE1B93A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D00D8FB-D3A9-4420-A06A-0DAAF3C6F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110E37D-F003-45A3-AFFD-6AFD61D64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31FC5-8BCE-4E5A-9545-4320DC72B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04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082D96-2400-4E05-9A85-9AD59A0A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ADC5E30-D655-4CBA-ABC1-20470D01F7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82CAD78-9E8D-4E0A-A60A-DE0D783C8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5AA11-463B-4726-8CDA-9241FDE1B93A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52E2E3-BAA8-4F9B-99CC-76D6EA12D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C0C41E-AA74-41C7-A3D4-7C4CCCD27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31FC5-8BCE-4E5A-9545-4320DC72B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596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0FADBC-40C3-4EE9-8D77-15760ADCC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4D93D80-6474-4118-8A7A-EAF5D52888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9BB6573-8335-4003-AD0F-82717D25D9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2589C96-2F5A-4354-A545-7B7098979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5AA11-463B-4726-8CDA-9241FDE1B93A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719C3F2-920C-4FE5-B582-4088780EB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10E0850-65AD-4E36-A793-211511214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31FC5-8BCE-4E5A-9545-4320DC72B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56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778762-D59A-4823-A448-89B2E5E3E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D7CD1CA-A3A9-45CF-9C41-7E7EBFEE4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CEC6BCA-7A49-443D-8D34-36DFAE9690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12AC245-503D-44CD-9485-9A734733E6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8938F0C-BD31-4A73-8E83-81CDBC1207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A213C21-C126-431C-9E94-CB8F22AC8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5AA11-463B-4726-8CDA-9241FDE1B93A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36B540E-990E-4BF6-A7F3-C0BE7006D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F8B04EC-0252-404C-9379-962C12B53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31FC5-8BCE-4E5A-9545-4320DC72B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74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EC4EBE-626E-4074-AD4A-551CC45A6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A23B8C0-09A8-46A3-839C-D9D674D33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5AA11-463B-4726-8CDA-9241FDE1B93A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8092EA3-A251-46D3-BB8B-43C4A5880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00D25D4-B396-4569-AD04-756C323A5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31FC5-8BCE-4E5A-9545-4320DC72B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92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7649236-29E9-493A-9F5B-F9F76A9D0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5AA11-463B-4726-8CDA-9241FDE1B93A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3D11D38-1A4F-4514-99E3-780C2D19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178FAB4-93AC-4957-8D3D-618F67569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31FC5-8BCE-4E5A-9545-4320DC72B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474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663A37-11D9-40E5-A77A-2899FCA27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1EE60B7-8B78-444E-A87E-AA071DF6C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483EA52-9B16-4E5F-9AE4-5EC3A99E7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7E1047A-BC5B-4E5C-9CEF-EB1324CBE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5AA11-463B-4726-8CDA-9241FDE1B93A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E5CDB07-BD10-4BFC-9AEE-05C659975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D049DF4-5EBE-4D13-BFAC-FE9AB8D03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31FC5-8BCE-4E5A-9545-4320DC72B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407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5C2CC6-DD0E-4E38-B905-4C07A54DF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871A150-EFB7-49B9-BF50-AC70BF3CFD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90D340E-F353-4FB2-8533-22BFDE76D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421731A-B673-4F4D-A4C1-F9C209AF4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5AA11-463B-4726-8CDA-9241FDE1B93A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5FE43DB-AD4D-40A0-BC63-FBD636234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314435B-69EE-475D-BD39-D4C47EFFB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31FC5-8BCE-4E5A-9545-4320DC72B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76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765047D-8B04-4421-8D8B-3E67B2AAB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C46A5DE-1D21-48E9-88FE-8A3FEFF24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785FDE-DBE7-4A10-A677-89DFA19C1E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5AA11-463B-4726-8CDA-9241FDE1B93A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6A8D911-0B48-4B48-BE50-ECC28862DD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B3A2000-81F7-401A-BDD7-94E3F90CB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31FC5-8BCE-4E5A-9545-4320DC72B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06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4.jpg"/><Relationship Id="rId7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38.emf"/><Relationship Id="rId7" Type="http://schemas.openxmlformats.org/officeDocument/2006/relationships/image" Target="../media/image4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C2FE96-4A51-48CC-821E-C8B4072303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46427"/>
            <a:ext cx="9144000" cy="2387600"/>
          </a:xfrm>
        </p:spPr>
        <p:txBody>
          <a:bodyPr>
            <a:noAutofit/>
          </a:bodyPr>
          <a:lstStyle/>
          <a:p>
            <a:r>
              <a:rPr lang="en-US" sz="4700" b="1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UPRAVLJAČKI ALGORITMI</a:t>
            </a:r>
            <a:br>
              <a:rPr lang="en-US" sz="4700" b="1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700" b="1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 REALNOM VREMENU</a:t>
            </a:r>
            <a:endParaRPr lang="en-US" sz="4700" dirty="0">
              <a:latin typeface="Garamond" panose="02020404030301010803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E29ACAD-C11B-4620-BB13-1944A04711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52605"/>
            <a:ext cx="9144000" cy="2387599"/>
          </a:xfrm>
        </p:spPr>
        <p:txBody>
          <a:bodyPr>
            <a:normAutofit/>
          </a:bodyPr>
          <a:lstStyle/>
          <a:p>
            <a:r>
              <a:rPr lang="en-US" sz="3000" b="1" dirty="0" err="1">
                <a:latin typeface="Garamond" panose="02020404030301010803" pitchFamily="18" charset="0"/>
              </a:rPr>
              <a:t>Digitalni</a:t>
            </a:r>
            <a:r>
              <a:rPr lang="en-US" sz="3000" b="1" dirty="0">
                <a:latin typeface="Garamond" panose="02020404030301010803" pitchFamily="18" charset="0"/>
              </a:rPr>
              <a:t> </a:t>
            </a:r>
            <a:r>
              <a:rPr lang="en-US" sz="3000" b="1" dirty="0" err="1">
                <a:latin typeface="Garamond" panose="02020404030301010803" pitchFamily="18" charset="0"/>
              </a:rPr>
              <a:t>sistemi</a:t>
            </a:r>
            <a:r>
              <a:rPr lang="en-US" sz="3000" b="1" dirty="0">
                <a:latin typeface="Garamond" panose="02020404030301010803" pitchFamily="18" charset="0"/>
              </a:rPr>
              <a:t> </a:t>
            </a:r>
            <a:r>
              <a:rPr lang="en-US" sz="3000" b="1" dirty="0" err="1">
                <a:latin typeface="Garamond" panose="02020404030301010803" pitchFamily="18" charset="0"/>
              </a:rPr>
              <a:t>i</a:t>
            </a:r>
            <a:r>
              <a:rPr lang="en-US" sz="3000" b="1" dirty="0">
                <a:latin typeface="Garamond" panose="02020404030301010803" pitchFamily="18" charset="0"/>
              </a:rPr>
              <a:t> </a:t>
            </a:r>
            <a:r>
              <a:rPr lang="en-US" sz="3000" b="1" dirty="0" err="1">
                <a:latin typeface="Garamond" panose="02020404030301010803" pitchFamily="18" charset="0"/>
              </a:rPr>
              <a:t>ugrađeni</a:t>
            </a:r>
            <a:endParaRPr lang="en-US" sz="3000" b="1" dirty="0">
              <a:latin typeface="Garamond" panose="02020404030301010803" pitchFamily="18" charset="0"/>
            </a:endParaRPr>
          </a:p>
          <a:p>
            <a:r>
              <a:rPr lang="en-US" sz="3000" b="1" dirty="0">
                <a:latin typeface="Garamond" panose="02020404030301010803" pitchFamily="18" charset="0"/>
              </a:rPr>
              <a:t>(embedded) </a:t>
            </a:r>
            <a:r>
              <a:rPr lang="en-US" sz="3000" b="1" dirty="0" err="1">
                <a:latin typeface="Garamond" panose="02020404030301010803" pitchFamily="18" charset="0"/>
              </a:rPr>
              <a:t>uređaji</a:t>
            </a:r>
            <a:endParaRPr lang="en-US" sz="2000" dirty="0">
              <a:latin typeface="Garamond" panose="02020404030301010803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50" y="142619"/>
            <a:ext cx="2500506" cy="2340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72765" y="81401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  <p:pic>
        <p:nvPicPr>
          <p:cNvPr id="1026" name="Picture 2" descr="https://eacea.ec.europa.eu/sites/eacea-site/files/logosbeneficaireserasmusleft_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653" y="5469146"/>
            <a:ext cx="5728770" cy="125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20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264" y="1080104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Garamond" panose="02020404030301010803" pitchFamily="18" charset="0"/>
              </a:rPr>
              <a:t>Istorijska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perspektiva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AB674E-E0FD-49B9-93BE-1C07741B8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1" indent="-285750"/>
            <a:r>
              <a:rPr lang="sr-Latn-RS" b="1" dirty="0"/>
              <a:t>Uvođenje digitalnih tehnologija krajem 1950-ih </a:t>
            </a:r>
            <a:r>
              <a:rPr lang="sr-Latn-RS" b="1" dirty="0" smtClean="0"/>
              <a:t>dovelo</a:t>
            </a:r>
            <a:r>
              <a:rPr lang="en-US" b="1" dirty="0" smtClean="0"/>
              <a:t> </a:t>
            </a:r>
            <a:r>
              <a:rPr lang="sr-Latn-RS" b="1" dirty="0" smtClean="0"/>
              <a:t>je </a:t>
            </a:r>
            <a:r>
              <a:rPr lang="sr-Latn-RS" b="1" dirty="0"/>
              <a:t>do ogromnih </a:t>
            </a:r>
            <a:r>
              <a:rPr lang="sr-Latn-RS" b="1" dirty="0" smtClean="0"/>
              <a:t>promena </a:t>
            </a:r>
            <a:r>
              <a:rPr lang="sr-Latn-RS" b="1" dirty="0"/>
              <a:t>u automatskoj kontroli</a:t>
            </a:r>
            <a:r>
              <a:rPr lang="sr-Latn-RS" b="1" dirty="0" smtClean="0"/>
              <a:t>.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sr-Latn-RS" sz="2000" b="1" dirty="0">
                <a:solidFill>
                  <a:schemeClr val="accent1"/>
                </a:solidFill>
              </a:rPr>
              <a:t>Približne metode frekvencijskog odziva ili projektovanja putem GMK, razvijene eksplicitno kako bi se izbjeglo računanje, mogle su biti zamenjene tehnikama u kojima precizno računanje igra ključnu ulogu</a:t>
            </a:r>
          </a:p>
          <a:p>
            <a:pPr marL="285750" lvl="1" indent="-285750"/>
            <a:r>
              <a:rPr lang="sr-Latn-RS" sz="2000" b="1" dirty="0">
                <a:solidFill>
                  <a:schemeClr val="accent1"/>
                </a:solidFill>
              </a:rPr>
              <a:t>Sistemi za nadzor – </a:t>
            </a:r>
            <a:r>
              <a:rPr lang="sr-Latn-RS" sz="2000" b="1" dirty="0"/>
              <a:t>prva primena digitalnih računara u procesnom upravljanju – individualne petlje kontrolisane konvencionalnim električnim, pneumatskim i hidrauličnim kontrolerima, ali nadzirani i optimizovani račinarom</a:t>
            </a:r>
          </a:p>
          <a:p>
            <a:pPr lvl="4"/>
            <a:r>
              <a:rPr lang="en-US" sz="2000" dirty="0" smtClean="0"/>
              <a:t>1959</a:t>
            </a:r>
            <a:r>
              <a:rPr lang="en-US" sz="2000" dirty="0"/>
              <a:t>:</a:t>
            </a:r>
            <a:r>
              <a:rPr lang="sr-Latn-RS" sz="2000" dirty="0"/>
              <a:t> </a:t>
            </a:r>
            <a:r>
              <a:rPr lang="en-US" sz="2000" dirty="0"/>
              <a:t>Texaco</a:t>
            </a:r>
            <a:r>
              <a:rPr lang="sr-Latn-RS" sz="2000" dirty="0"/>
              <a:t> </a:t>
            </a:r>
            <a:r>
              <a:rPr lang="en-US" sz="2000" dirty="0"/>
              <a:t>Port</a:t>
            </a:r>
            <a:r>
              <a:rPr lang="sr-Latn-RS" sz="2000" dirty="0"/>
              <a:t> </a:t>
            </a:r>
            <a:r>
              <a:rPr lang="en-US" sz="2000" dirty="0"/>
              <a:t>Arthur</a:t>
            </a:r>
            <a:r>
              <a:rPr lang="sr-Latn-RS" sz="2000" dirty="0"/>
              <a:t> </a:t>
            </a:r>
            <a:r>
              <a:rPr lang="en-US" sz="2000" dirty="0"/>
              <a:t>(Texas)</a:t>
            </a:r>
            <a:r>
              <a:rPr lang="sr-Latn-RS" sz="2000" dirty="0"/>
              <a:t> </a:t>
            </a:r>
            <a:r>
              <a:rPr lang="en-US" sz="2000" dirty="0"/>
              <a:t>r</a:t>
            </a:r>
            <a:r>
              <a:rPr lang="sr-Latn-RS" sz="2000" dirty="0" smtClean="0"/>
              <a:t>afinerija</a:t>
            </a:r>
            <a:endParaRPr lang="en-US" sz="2000" dirty="0" smtClean="0"/>
          </a:p>
          <a:p>
            <a:pPr lvl="4"/>
            <a:r>
              <a:rPr lang="en-US" sz="2000" dirty="0" smtClean="0"/>
              <a:t>1960</a:t>
            </a:r>
            <a:r>
              <a:rPr lang="en-US" sz="2000" dirty="0"/>
              <a:t>:</a:t>
            </a:r>
            <a:r>
              <a:rPr lang="sr-Latn-RS" sz="2000" dirty="0"/>
              <a:t> </a:t>
            </a:r>
            <a:r>
              <a:rPr lang="en-US" sz="2000" dirty="0"/>
              <a:t>Monsanto</a:t>
            </a:r>
            <a:r>
              <a:rPr lang="sr-Latn-RS" sz="2000" dirty="0"/>
              <a:t> fabrija amonijaka u </a:t>
            </a:r>
            <a:r>
              <a:rPr lang="en-US" sz="2000" dirty="0" err="1"/>
              <a:t>Luling</a:t>
            </a:r>
            <a:r>
              <a:rPr lang="sr-Latn-RS" sz="2000" dirty="0"/>
              <a:t>u </a:t>
            </a:r>
            <a:r>
              <a:rPr lang="en-US" sz="2000" dirty="0"/>
              <a:t>(Louisiana)</a:t>
            </a:r>
            <a:endParaRPr lang="sr-Latn-RS" sz="2000" dirty="0"/>
          </a:p>
          <a:p>
            <a:pPr lvl="1"/>
            <a:r>
              <a:rPr lang="sr-Latn-RS" sz="2000" dirty="0"/>
              <a:t>Oni su brzo prepoznali potencijal novih digitalnih tehnologija da bi poboljšali snimanje i prikazivanje informacija iz postrojenja – još uvek ne koriste računare za automatsko upravljanje.</a:t>
            </a:r>
          </a:p>
          <a:p>
            <a:endParaRPr lang="sr-Latn-RS" b="1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</p:spTree>
    <p:extLst>
      <p:ext uri="{BB962C8B-B14F-4D97-AF65-F5344CB8AC3E}">
        <p14:creationId xmlns:p14="http://schemas.microsoft.com/office/powerpoint/2010/main" val="424991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264" y="1080104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Garamond" panose="02020404030301010803" pitchFamily="18" charset="0"/>
              </a:rPr>
              <a:t>Istorijska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perspektiva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AB674E-E0FD-49B9-93BE-1C07741B8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b="1" dirty="0"/>
              <a:t>Direktna digitalna kontrola (DDC) i supervizorska kontrola u drugoj polovini </a:t>
            </a:r>
            <a:r>
              <a:rPr lang="sr-Latn-RS" b="1" dirty="0" smtClean="0"/>
              <a:t>1960-ih</a:t>
            </a:r>
            <a:endParaRPr lang="en-US" b="1" dirty="0" smtClean="0"/>
          </a:p>
          <a:p>
            <a:pPr marL="285750" lvl="1" indent="-285750"/>
            <a:r>
              <a:rPr lang="sr-Latn-RS" sz="2000" b="1" dirty="0"/>
              <a:t>Diskretni oblik kontrolnog algoritma (npr. PID kontrola)</a:t>
            </a:r>
          </a:p>
          <a:p>
            <a:pPr marL="285750" lvl="1" indent="-285750"/>
            <a:r>
              <a:rPr lang="sr-Latn-RS" sz="2000" b="1" dirty="0"/>
              <a:t>skupe implementacije i mnogi problemi sa programiranjem</a:t>
            </a:r>
          </a:p>
          <a:p>
            <a:pPr lvl="1"/>
            <a:r>
              <a:rPr lang="sr-Latn-RS" sz="2000" b="1" dirty="0">
                <a:solidFill>
                  <a:schemeClr val="accent1"/>
                </a:solidFill>
              </a:rPr>
              <a:t>U kasnim 1960-im razvoj mikroprocesora je doveo ranih napredaka na polju procesnog upravljanja putem računara, kao i u projektovanju proizvoda</a:t>
            </a:r>
          </a:p>
          <a:p>
            <a:pPr marL="285750" lvl="1" indent="-285750"/>
            <a:r>
              <a:rPr lang="sr-Latn-RS" sz="2000" b="1" dirty="0"/>
              <a:t>Nove metode u vremenskom domenu (Liapunov,Minorsky...) i teorija optimalnog upravljanja (Pontryagin and Bellman).</a:t>
            </a:r>
          </a:p>
          <a:p>
            <a:pPr marL="285750" lvl="1" indent="-285750"/>
            <a:r>
              <a:rPr lang="sr-Latn-RS" sz="2000" b="1" dirty="0"/>
              <a:t>Numerički kontrolisane (NC) mašine.</a:t>
            </a:r>
          </a:p>
          <a:p>
            <a:pPr marL="285750" lvl="1" indent="-285750"/>
            <a:r>
              <a:rPr lang="sr-Latn-RS" sz="2000" b="1" dirty="0"/>
              <a:t>Sistemi za upravljanje letelicama.</a:t>
            </a:r>
          </a:p>
          <a:p>
            <a:pPr marL="285750" lvl="1" indent="-285750"/>
            <a:r>
              <a:rPr lang="sr-Latn-RS" sz="2000" b="1" dirty="0"/>
              <a:t>Procesi proizvodnje su u ovom trenutku još uvek mehanički po prirodi.</a:t>
            </a:r>
          </a:p>
          <a:p>
            <a:pPr lvl="1"/>
            <a:r>
              <a:rPr lang="sr-Latn-RS" sz="2000" b="1" dirty="0"/>
              <a:t>Tek se počinje razmišljati o kompjuterizovanim automatskim sistemima.</a:t>
            </a:r>
            <a:endParaRPr lang="sr-Latn-RS" sz="2000" b="1" dirty="0">
              <a:solidFill>
                <a:schemeClr val="accent1"/>
              </a:solidFill>
            </a:endParaRPr>
          </a:p>
          <a:p>
            <a:endParaRPr lang="sr-Latn-RS" b="1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</p:spTree>
    <p:extLst>
      <p:ext uri="{BB962C8B-B14F-4D97-AF65-F5344CB8AC3E}">
        <p14:creationId xmlns:p14="http://schemas.microsoft.com/office/powerpoint/2010/main" val="168196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264" y="1080104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Garamond" panose="02020404030301010803" pitchFamily="18" charset="0"/>
              </a:rPr>
              <a:t>Istorijska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perspektiva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AB674E-E0FD-49B9-93BE-1C07741B8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b="1" dirty="0"/>
              <a:t>Praksa projektovanja i analize sistema u vremenskom domenu korišćenjem pristupa preko promenljivih stanja dovela je do modernog upravaljanja kakvo danas </a:t>
            </a:r>
            <a:r>
              <a:rPr lang="sr-Latn-RS" b="1" dirty="0" smtClean="0"/>
              <a:t>poznajemo</a:t>
            </a:r>
            <a:endParaRPr lang="en-US" b="1" dirty="0" smtClean="0"/>
          </a:p>
          <a:p>
            <a:pPr lvl="1"/>
            <a:r>
              <a:rPr lang="sr-Latn-RS" b="1" dirty="0">
                <a:solidFill>
                  <a:schemeClr val="accent1"/>
                </a:solidFill>
              </a:rPr>
              <a:t>Povećanje pažnje istraživanju svemira omogućilo je jos jedan podsticaj stalnom razvoju kontrolisanih mehaničkih sistema</a:t>
            </a:r>
          </a:p>
          <a:p>
            <a:pPr marL="285750" lvl="1" indent="-285750"/>
            <a:r>
              <a:rPr lang="sr-Latn-RS" b="1" dirty="0"/>
              <a:t>Razvoj kompleksnih, visoko preciznih upravljačkih sistema za navođenje projektila i za svemirske sonde.</a:t>
            </a:r>
          </a:p>
          <a:p>
            <a:pPr marL="285750" lvl="1" indent="-285750"/>
            <a:r>
              <a:rPr lang="sr-Latn-RS" b="1" dirty="0"/>
              <a:t>Razvoj optimalnog upravljanja, radi minimizacije potrošnje goriva uz omogućavanje preciznog upravaljanja.</a:t>
            </a:r>
          </a:p>
          <a:p>
            <a:pPr lvl="1"/>
            <a:r>
              <a:rPr lang="sr-Latn-RS" b="1" dirty="0">
                <a:solidFill>
                  <a:schemeClr val="accent1"/>
                </a:solidFill>
              </a:rPr>
              <a:t>Povećanje pažnje istraživanju svemira omogućilo je jos jedan podsticaj stalnom razvoju kontrolisanih mehaničkih sistema.</a:t>
            </a:r>
          </a:p>
          <a:p>
            <a:endParaRPr lang="sr-Latn-RS" b="1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</p:spTree>
    <p:extLst>
      <p:ext uri="{BB962C8B-B14F-4D97-AF65-F5344CB8AC3E}">
        <p14:creationId xmlns:p14="http://schemas.microsoft.com/office/powerpoint/2010/main" val="549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264" y="1080104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Garamond" panose="02020404030301010803" pitchFamily="18" charset="0"/>
              </a:rPr>
              <a:t>Istorijska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perspektiva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AB674E-E0FD-49B9-93BE-1C07741B8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b="1" dirty="0"/>
              <a:t>Skori i veoma raznolik pravac razvoja  u upravljanju je omogućen od strane modernih računara, koji omogućuju da se ne uzima u obzir samo matematički model posmatranog sistema i upravljačkog </a:t>
            </a:r>
            <a:r>
              <a:rPr lang="sr-Latn-RS" b="1" dirty="0" smtClean="0"/>
              <a:t>algoritma</a:t>
            </a:r>
            <a:endParaRPr lang="en-US" b="1" dirty="0" smtClean="0"/>
          </a:p>
          <a:p>
            <a:r>
              <a:rPr lang="sr-Latn-RS" b="1" dirty="0">
                <a:solidFill>
                  <a:schemeClr val="accent1"/>
                </a:solidFill>
              </a:rPr>
              <a:t>Soft computing tehnike upravljanja, koje se ponekad i nazivaju inteligentno upravljanje, kao što je npr. fuzzy upravljanje.</a:t>
            </a:r>
            <a:endParaRPr lang="sr-Latn-RS" b="1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</p:spTree>
    <p:extLst>
      <p:ext uri="{BB962C8B-B14F-4D97-AF65-F5344CB8AC3E}">
        <p14:creationId xmlns:p14="http://schemas.microsoft.com/office/powerpoint/2010/main" val="307893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264" y="1080104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Garamond" panose="02020404030301010803" pitchFamily="18" charset="0"/>
              </a:rPr>
              <a:t>Istorijska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perspektiva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AB674E-E0FD-49B9-93BE-1C07741B8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b="1" dirty="0"/>
              <a:t>Revolucija na polju </a:t>
            </a:r>
            <a:r>
              <a:rPr lang="sr-Latn-RS" b="1" dirty="0" smtClean="0"/>
              <a:t>poluprovodnika</a:t>
            </a:r>
            <a:endParaRPr lang="en-US" b="1" dirty="0" smtClean="0"/>
          </a:p>
          <a:p>
            <a:pPr marL="228600" lvl="1">
              <a:spcBef>
                <a:spcPts val="1000"/>
              </a:spcBef>
            </a:pPr>
            <a:r>
              <a:rPr lang="sr-Latn-RS" sz="2000" b="1" dirty="0">
                <a:solidFill>
                  <a:schemeClr val="accent1"/>
                </a:solidFill>
              </a:rPr>
              <a:t>Napredak na polju poluprovodnika i integrisanih kola (IC) doveo je do pojave nove klase proizvoda koja je omogućila integraciju mehaničkih i električnih komponenti u sistem.</a:t>
            </a:r>
          </a:p>
          <a:p>
            <a:r>
              <a:rPr lang="sr-Latn-RS" b="1" dirty="0"/>
              <a:t>Revolucija na polju informacionih tehnologija</a:t>
            </a:r>
          </a:p>
          <a:p>
            <a:pPr marL="228600" lvl="1">
              <a:spcBef>
                <a:spcPts val="1000"/>
              </a:spcBef>
            </a:pPr>
            <a:r>
              <a:rPr lang="sr-Latn-RS" sz="2000" b="1" dirty="0">
                <a:solidFill>
                  <a:schemeClr val="accent1"/>
                </a:solidFill>
              </a:rPr>
              <a:t>Razvoj VLSI tehnologije je omogućio razvoj mikrokontrolera, mikroprocesora i mikrokompjutera: hardver za složene računske operacije je postao veoma jeftin, malih dimenzija i sveprisutan.</a:t>
            </a:r>
          </a:p>
          <a:p>
            <a:endParaRPr lang="sr-Latn-RS" b="1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</p:spTree>
    <p:extLst>
      <p:ext uri="{BB962C8B-B14F-4D97-AF65-F5344CB8AC3E}">
        <p14:creationId xmlns:p14="http://schemas.microsoft.com/office/powerpoint/2010/main" val="269813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264" y="1080104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Garamond" panose="02020404030301010803" pitchFamily="18" charset="0"/>
              </a:rPr>
              <a:t>Istorijska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perspektiva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AB674E-E0FD-49B9-93BE-1C07741B8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sr-Latn-RS" sz="2000" b="1" dirty="0">
                <a:solidFill>
                  <a:schemeClr val="accent1"/>
                </a:solidFill>
              </a:rPr>
              <a:t>Kako je računarski hardver postajalo jednostavno integrisati u postojeće elektromehaničke sisteme, postao je deo inženjerskog procesa i/ili proizvoda za donošenje </a:t>
            </a:r>
            <a:r>
              <a:rPr lang="sr-Latn-RS" sz="2000" b="1" dirty="0" smtClean="0">
                <a:solidFill>
                  <a:schemeClr val="accent1"/>
                </a:solidFill>
              </a:rPr>
              <a:t>odluka</a:t>
            </a:r>
            <a:endParaRPr lang="en-US" sz="2000" b="1" dirty="0" smtClean="0">
              <a:solidFill>
                <a:schemeClr val="accent1"/>
              </a:solidFill>
            </a:endParaRPr>
          </a:p>
          <a:p>
            <a:pPr marL="285750" lvl="1" indent="-285750"/>
            <a:r>
              <a:rPr lang="sr-Latn-RS" sz="2000" b="1" dirty="0"/>
              <a:t>U 1980 koriščenje digitalnih računara kao integralnih komponenata upravljačkih sistema je postala rutina.</a:t>
            </a:r>
          </a:p>
          <a:p>
            <a:pPr marL="285750" lvl="1" indent="-285750"/>
            <a:r>
              <a:rPr lang="sr-Latn-RS" sz="2000" b="1" dirty="0"/>
              <a:t>Mikrokontroleri su zamenili precizne mehaničke komponente.</a:t>
            </a:r>
          </a:p>
          <a:p>
            <a:pPr marL="285750" lvl="1" indent="-285750"/>
            <a:r>
              <a:rPr lang="sr-Latn-RS" sz="2000" b="1" dirty="0"/>
              <a:t>Programiranje mikrokontrolera je omogućilo alternativu žičenju analogno/digitalnog hardvera.</a:t>
            </a:r>
          </a:p>
          <a:p>
            <a:pPr marL="285750" lvl="1" indent="-285750"/>
            <a:r>
              <a:rPr lang="sr-Latn-RS" sz="2000" b="1" dirty="0"/>
              <a:t>Pojava integrisanih uređaja je omogućila konverziju, prenos i procesiranje i fizičke i virtuelne energije (informacija).</a:t>
            </a:r>
          </a:p>
          <a:p>
            <a:pPr lvl="1"/>
            <a:endParaRPr lang="sr-Latn-RS" sz="2000" b="1" dirty="0">
              <a:solidFill>
                <a:schemeClr val="accen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</p:spTree>
    <p:extLst>
      <p:ext uri="{BB962C8B-B14F-4D97-AF65-F5344CB8AC3E}">
        <p14:creationId xmlns:p14="http://schemas.microsoft.com/office/powerpoint/2010/main" val="324459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611" y="3167697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it-IT" b="1" dirty="0">
                <a:latin typeface="Garamond" panose="02020404030301010803" pitchFamily="18" charset="0"/>
              </a:rPr>
              <a:t>Digitalni ili analogni upravljački sistemi</a:t>
            </a:r>
            <a:endParaRPr lang="en-US" b="1" dirty="0">
              <a:latin typeface="Garamond" panose="020204040303010108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</p:spTree>
    <p:extLst>
      <p:ext uri="{BB962C8B-B14F-4D97-AF65-F5344CB8AC3E}">
        <p14:creationId xmlns:p14="http://schemas.microsoft.com/office/powerpoint/2010/main" val="306449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264" y="1080104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it-IT" b="1" dirty="0">
                <a:latin typeface="Garamond" panose="02020404030301010803" pitchFamily="18" charset="0"/>
              </a:rPr>
              <a:t>Koje su prednosti da se analogne komponente zamene sa digitalnim?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AB674E-E0FD-49B9-93BE-1C07741B8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sr-Latn-RS" sz="2000" b="1" dirty="0" smtClean="0">
                <a:solidFill>
                  <a:srgbClr val="FF0000"/>
                </a:solidFill>
              </a:rPr>
              <a:t>Povećana moć i preciznost računanja</a:t>
            </a:r>
          </a:p>
          <a:p>
            <a:pPr marL="342900" lvl="4" indent="-342900">
              <a:buFont typeface="+mj-lt"/>
              <a:buAutoNum type="arabicPeriod"/>
            </a:pPr>
            <a:r>
              <a:rPr lang="sr-Latn-RS" sz="2000" b="1" dirty="0" smtClean="0"/>
              <a:t>Ovo om</a:t>
            </a:r>
            <a:r>
              <a:rPr lang="en-US" sz="2000" b="1" dirty="0" smtClean="0"/>
              <a:t>o</a:t>
            </a:r>
            <a:r>
              <a:rPr lang="sr-Latn-RS" sz="2000" b="1" dirty="0" smtClean="0"/>
              <a:t>gućava sofisticiranije algoritme</a:t>
            </a:r>
          </a:p>
          <a:p>
            <a:pPr marL="342900" lvl="4" indent="-342900">
              <a:buFont typeface="+mj-lt"/>
              <a:buAutoNum type="arabicPeriod"/>
            </a:pPr>
            <a:r>
              <a:rPr lang="sr-Latn-RS" sz="2000" b="1" dirty="0" smtClean="0"/>
              <a:t>Lak</a:t>
            </a:r>
            <a:r>
              <a:rPr lang="en-US" sz="2000" b="1" dirty="0" smtClean="0"/>
              <a:t>a</a:t>
            </a:r>
            <a:r>
              <a:rPr lang="sr-Latn-RS" sz="2000" b="1" dirty="0" smtClean="0"/>
              <a:t> implementacij</a:t>
            </a:r>
            <a:r>
              <a:rPr lang="en-US" sz="2000" b="1" dirty="0" smtClean="0"/>
              <a:t>a</a:t>
            </a:r>
            <a:r>
              <a:rPr lang="sr-Latn-RS" sz="2000" b="1" dirty="0" smtClean="0"/>
              <a:t> matematičkih funkcija na digitalnom računaru umesto na</a:t>
            </a:r>
            <a:r>
              <a:rPr lang="en-US" sz="2000" b="1" dirty="0" smtClean="0"/>
              <a:t> </a:t>
            </a:r>
            <a:r>
              <a:rPr lang="sr-Latn-RS" sz="2000" b="1" dirty="0" smtClean="0"/>
              <a:t>kolima sa operacionim pojačivačima, ili još gore na sistemima sa mehaničkim ili hidrauličnim elementima.</a:t>
            </a:r>
          </a:p>
          <a:p>
            <a:pPr marL="342900" lvl="4" indent="-342900">
              <a:buFont typeface="+mj-lt"/>
              <a:buAutoNum type="arabicPeriod"/>
            </a:pPr>
            <a:r>
              <a:rPr lang="sr-Latn-RS" sz="2000" b="1" dirty="0" smtClean="0"/>
              <a:t>Kontorola nemerljivih prome</a:t>
            </a:r>
            <a:r>
              <a:rPr lang="en-US" sz="2000" b="1" dirty="0" smtClean="0"/>
              <a:t>n</a:t>
            </a:r>
            <a:r>
              <a:rPr lang="sr-Latn-RS" sz="2000" b="1" dirty="0" smtClean="0"/>
              <a:t>ljivih (proklizavanje guma u auto industriji, unutrašnja tenzija, temperature</a:t>
            </a:r>
            <a:r>
              <a:rPr lang="en-US" sz="2000" b="1" dirty="0" smtClean="0"/>
              <a:t> le</a:t>
            </a:r>
            <a:r>
              <a:rPr lang="sr-Latn-RS" sz="2000" b="1" dirty="0" smtClean="0"/>
              <a:t>žajeva, parametri prigušenja i slično)</a:t>
            </a:r>
            <a:endParaRPr lang="sr-Latn-RS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</p:spTree>
    <p:extLst>
      <p:ext uri="{BB962C8B-B14F-4D97-AF65-F5344CB8AC3E}">
        <p14:creationId xmlns:p14="http://schemas.microsoft.com/office/powerpoint/2010/main" val="194115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264" y="1080104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it-IT" b="1" dirty="0">
                <a:latin typeface="Garamond" panose="02020404030301010803" pitchFamily="18" charset="0"/>
              </a:rPr>
              <a:t>Koje su prednosti da se analogne komponente zamene sa digitalnim?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AB674E-E0FD-49B9-93BE-1C07741B8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sr-Latn-RS" sz="2000" b="1" dirty="0">
                <a:solidFill>
                  <a:srgbClr val="FF0000"/>
                </a:solidFill>
              </a:rPr>
              <a:t>Fleksibilnost u vremenu odziva na promene u projektovanju</a:t>
            </a:r>
          </a:p>
          <a:p>
            <a:pPr marL="342900" lvl="1" indent="-342900">
              <a:buFont typeface="+mj-lt"/>
              <a:buAutoNum type="arabicPeriod"/>
            </a:pPr>
            <a:r>
              <a:rPr lang="sr-Latn-RS" sz="2000" b="1" dirty="0"/>
              <a:t>Buduće promene upravljačkog algoritma mogu biti učinjene pomoću malih promena u softveru, pre nego skupim promenama u hardveru.</a:t>
            </a:r>
          </a:p>
          <a:p>
            <a:pPr marL="342900" lvl="1" indent="-342900">
              <a:buFont typeface="+mj-lt"/>
              <a:buAutoNum type="arabicPeriod"/>
            </a:pPr>
            <a:r>
              <a:rPr lang="sr-Latn-RS" sz="2000" b="1" dirty="0"/>
              <a:t>Programabilne funkcije omogućavaju promene tokom projektovanja, puštanja u rad i održavanja</a:t>
            </a:r>
          </a:p>
          <a:p>
            <a:pPr marL="342900" lvl="1" indent="-342900">
              <a:buFont typeface="+mj-lt"/>
              <a:buAutoNum type="arabicPeriod"/>
            </a:pPr>
            <a:r>
              <a:rPr lang="sr-Latn-RS" sz="2000" b="1" dirty="0"/>
              <a:t>Smanjuje se vreme za dolazak proizvoda na tržište.</a:t>
            </a:r>
          </a:p>
          <a:p>
            <a:pPr marL="342900" lvl="1" indent="-342900">
              <a:buFont typeface="+mj-lt"/>
              <a:buAutoNum type="arabicPeriod"/>
            </a:pPr>
            <a:r>
              <a:rPr lang="sr-Latn-RS" sz="2000" b="1" dirty="0"/>
              <a:t>Fleksibilna adaptacija na promenu graničnih uslova (radnih uslova)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</p:spTree>
    <p:extLst>
      <p:ext uri="{BB962C8B-B14F-4D97-AF65-F5344CB8AC3E}">
        <p14:creationId xmlns:p14="http://schemas.microsoft.com/office/powerpoint/2010/main" val="282194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264" y="1080104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it-IT" b="1" dirty="0">
                <a:latin typeface="Garamond" panose="02020404030301010803" pitchFamily="18" charset="0"/>
              </a:rPr>
              <a:t>Koje su prednosti da se analogne komponente zamene sa digitalnim?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AB674E-E0FD-49B9-93BE-1C07741B8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sr-Latn-RS" sz="2000" b="1" dirty="0">
                <a:solidFill>
                  <a:srgbClr val="FF0000"/>
                </a:solidFill>
              </a:rPr>
              <a:t>Imunost na šum i pouzdaniji prenos signala</a:t>
            </a:r>
          </a:p>
          <a:p>
            <a:pPr marL="342900" lvl="1" indent="-342900">
              <a:buFont typeface="+mj-lt"/>
              <a:buAutoNum type="arabicPeriod"/>
            </a:pPr>
            <a:r>
              <a:rPr lang="sr-Latn-RS" sz="2000" b="1" dirty="0"/>
              <a:t>Digitalni sistemi su otporniji i manje osetljivi na šumove i poremećaje od analognih sistema zbog metoda implementacije.</a:t>
            </a:r>
          </a:p>
          <a:p>
            <a:pPr marL="342900" lvl="1" indent="-342900">
              <a:buFont typeface="+mj-lt"/>
              <a:buAutoNum type="arabicPeriod"/>
            </a:pPr>
            <a:r>
              <a:rPr lang="sr-Latn-RS" sz="2000" b="1" dirty="0"/>
              <a:t>Transmisija signala bez grešaka na duže razdaljine zbog kodiranja signala.</a:t>
            </a:r>
          </a:p>
          <a:p>
            <a:pPr marL="342900" lvl="1" indent="-342900">
              <a:buFont typeface="+mj-lt"/>
              <a:buAutoNum type="arabicPeriod"/>
            </a:pPr>
            <a:endParaRPr lang="sr-Latn-RS" sz="2000" b="1" dirty="0"/>
          </a:p>
          <a:p>
            <a:pPr lvl="1"/>
            <a:r>
              <a:rPr lang="sr-Latn-RS" sz="2000" b="1" dirty="0">
                <a:solidFill>
                  <a:srgbClr val="FF0000"/>
                </a:solidFill>
              </a:rPr>
              <a:t>Povećana poudanost i ponovljivost</a:t>
            </a:r>
            <a:endParaRPr lang="sr-Latn-RS" sz="2000" b="1" dirty="0"/>
          </a:p>
          <a:p>
            <a:pPr marL="342900" lvl="1" indent="-342900">
              <a:buFont typeface="+mj-lt"/>
              <a:buAutoNum type="arabicPeriod"/>
            </a:pPr>
            <a:r>
              <a:rPr lang="sr-Latn-RS" sz="2000" b="1" dirty="0"/>
              <a:t>Smanjeni tragovi starenja, promena usled temperatura, uticaja okoline</a:t>
            </a:r>
          </a:p>
          <a:p>
            <a:pPr marL="342900" lvl="1" indent="-342900">
              <a:buFont typeface="+mj-lt"/>
              <a:buAutoNum type="arabicPeriod"/>
            </a:pPr>
            <a:r>
              <a:rPr lang="sr-Latn-RS" sz="2000" b="1" dirty="0"/>
              <a:t>Realizacija sistema otpornih na greške sa hardverskom i analtičkom redundacijom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</p:spTree>
    <p:extLst>
      <p:ext uri="{BB962C8B-B14F-4D97-AF65-F5344CB8AC3E}">
        <p14:creationId xmlns:p14="http://schemas.microsoft.com/office/powerpoint/2010/main" val="34290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82D8BF9-3DCE-496F-847F-32784C734662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23" y="3484934"/>
            <a:ext cx="1188720" cy="11887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A88EF19-99CB-4DBC-8B7B-725C8553E45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909" y="3447607"/>
            <a:ext cx="1188720" cy="11887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2AC23E7-A671-4730-B2AD-AC52DA72271B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6" r="16898" b="21859"/>
          <a:stretch/>
        </p:blipFill>
        <p:spPr>
          <a:xfrm>
            <a:off x="5401535" y="3356167"/>
            <a:ext cx="1265814" cy="1371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37FF7EE-90AD-4545-A8A0-E8BB8D8F7052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881" y="3553504"/>
            <a:ext cx="1371600" cy="1371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329678" y="2696214"/>
            <a:ext cx="28623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dagio_slab"/>
              </a:rPr>
              <a:t>Faculty of </a:t>
            </a:r>
            <a:r>
              <a:rPr lang="en-US" sz="1400" dirty="0" smtClean="0">
                <a:solidFill>
                  <a:srgbClr val="000000"/>
                </a:solidFill>
                <a:latin typeface="adagio_slab"/>
              </a:rPr>
              <a:t>Physics</a:t>
            </a:r>
          </a:p>
          <a:p>
            <a:r>
              <a:rPr lang="en-US" sz="1400" b="0" i="0" dirty="0" smtClean="0">
                <a:solidFill>
                  <a:srgbClr val="000000"/>
                </a:solidFill>
                <a:effectLst/>
                <a:latin typeface="adagio_slab"/>
              </a:rPr>
              <a:t>Warsaw University of Technology</a:t>
            </a:r>
            <a:endParaRPr lang="en-US" sz="1400" b="0" i="0" dirty="0">
              <a:solidFill>
                <a:srgbClr val="000000"/>
              </a:solidFill>
              <a:effectLst/>
              <a:latin typeface="adagio_slab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33622" y="2757049"/>
            <a:ext cx="18357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dagio_slab"/>
              </a:rPr>
              <a:t>Zagreb University of 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adagio_slab"/>
              </a:rPr>
              <a:t>Applied Sciences</a:t>
            </a:r>
            <a:endParaRPr lang="en-US" sz="1400" b="0" i="0" dirty="0">
              <a:solidFill>
                <a:srgbClr val="000000"/>
              </a:solidFill>
              <a:effectLst/>
              <a:latin typeface="adagio_slab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5834" y="2722218"/>
            <a:ext cx="18029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dagio_slab"/>
              </a:rPr>
              <a:t>Faculty of Technical 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adagio_slab"/>
              </a:rPr>
              <a:t>Sciences</a:t>
            </a:r>
            <a:endParaRPr lang="en-US" sz="1400" b="0" i="0" dirty="0">
              <a:solidFill>
                <a:srgbClr val="000000"/>
              </a:solidFill>
              <a:effectLst/>
              <a:latin typeface="adagio_slab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9463" y="2530827"/>
            <a:ext cx="27430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dagio_slab"/>
              </a:rPr>
              <a:t>Ss</a:t>
            </a:r>
            <a:r>
              <a:rPr lang="en-US" sz="1400" dirty="0" smtClean="0">
                <a:latin typeface="adagio_slab"/>
              </a:rPr>
              <a:t>. Cyril </a:t>
            </a:r>
            <a:r>
              <a:rPr lang="en-US" sz="1400" dirty="0">
                <a:latin typeface="adagio_slab"/>
              </a:rPr>
              <a:t>and </a:t>
            </a:r>
            <a:r>
              <a:rPr lang="en-US" sz="1400" dirty="0" smtClean="0">
                <a:latin typeface="adagio_slab"/>
              </a:rPr>
              <a:t>Methodius</a:t>
            </a:r>
          </a:p>
          <a:p>
            <a:r>
              <a:rPr lang="en-US" sz="1400" dirty="0" smtClean="0">
                <a:latin typeface="adagio_slab"/>
              </a:rPr>
              <a:t>University</a:t>
            </a:r>
          </a:p>
          <a:p>
            <a:r>
              <a:rPr lang="en-US" sz="1400" dirty="0">
                <a:latin typeface="adagio_slab"/>
              </a:rPr>
              <a:t>Faculty of Electrical </a:t>
            </a:r>
            <a:r>
              <a:rPr lang="en-US" sz="1400" dirty="0" smtClean="0">
                <a:latin typeface="adagio_slab"/>
              </a:rPr>
              <a:t>Engineering</a:t>
            </a:r>
          </a:p>
          <a:p>
            <a:r>
              <a:rPr lang="en-US" sz="1400" dirty="0" smtClean="0">
                <a:latin typeface="adagio_slab"/>
              </a:rPr>
              <a:t>and </a:t>
            </a:r>
            <a:r>
              <a:rPr lang="en-US" sz="1400" dirty="0">
                <a:latin typeface="adagio_slab"/>
              </a:rPr>
              <a:t>Information Technologies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66912" y="2480770"/>
            <a:ext cx="19711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dagio_slab"/>
              </a:rPr>
              <a:t>School of Electrical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adagio_slab"/>
              </a:rPr>
              <a:t>Engineering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adagio_slab"/>
              </a:rPr>
              <a:t>University of Belgrade</a:t>
            </a:r>
            <a:endParaRPr lang="en-US" sz="1400" dirty="0">
              <a:solidFill>
                <a:srgbClr val="000000"/>
              </a:solidFill>
              <a:latin typeface="adagio_slab"/>
            </a:endParaRPr>
          </a:p>
        </p:txBody>
      </p:sp>
      <p:pic>
        <p:nvPicPr>
          <p:cNvPr id="19" name="Picture 1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905" y="3447607"/>
            <a:ext cx="1247536" cy="115139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  <p:pic>
        <p:nvPicPr>
          <p:cNvPr id="26" name="Picture 2" descr="https://eacea.ec.europa.eu/sites/eacea-site/files/logosbeneficaireserasmusleft_e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653" y="5469146"/>
            <a:ext cx="5728770" cy="125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20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264" y="1080104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it-IT" b="1" dirty="0">
                <a:latin typeface="Garamond" panose="02020404030301010803" pitchFamily="18" charset="0"/>
              </a:rPr>
              <a:t>Koje su prednosti da se analogne komponente zamene sa digitalnim?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AB674E-E0FD-49B9-93BE-1C07741B8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sr-Latn-RS" sz="2000" b="1" dirty="0">
                <a:solidFill>
                  <a:srgbClr val="FF0000"/>
                </a:solidFill>
              </a:rPr>
              <a:t>Smanjena kompleksnost sistema za nadzor i hardvera</a:t>
            </a:r>
          </a:p>
          <a:p>
            <a:pPr marL="342900" lvl="1" indent="-342900">
              <a:buFont typeface="+mj-lt"/>
              <a:buAutoNum type="arabicPeriod"/>
            </a:pPr>
            <a:r>
              <a:rPr lang="sr-Latn-RS" sz="2000" b="1" dirty="0"/>
              <a:t>Ogromne količine opreme, merača, dugmadi zamenjeni su sa računarskim terminalima.</a:t>
            </a:r>
          </a:p>
          <a:p>
            <a:pPr marL="342900" lvl="1" indent="-342900">
              <a:buFont typeface="+mj-lt"/>
              <a:buAutoNum type="arabicPeriod"/>
            </a:pPr>
            <a:r>
              <a:rPr lang="sr-Latn-RS" sz="2000" b="1" dirty="0"/>
              <a:t>Informacije o podešavanjima i performansama se dobijaju putem menija i ekrana.</a:t>
            </a:r>
          </a:p>
          <a:p>
            <a:pPr marL="342900" lvl="1" indent="-342900">
              <a:buFont typeface="+mj-lt"/>
              <a:buAutoNum type="arabicPeriod"/>
            </a:pPr>
            <a:r>
              <a:rPr lang="sr-Latn-RS" sz="2000" b="1" dirty="0"/>
              <a:t>Teleservis-ne funkcije za monitoring, održavanje i popravke.</a:t>
            </a:r>
          </a:p>
          <a:p>
            <a:pPr marL="342900" lvl="1" indent="-342900">
              <a:buFont typeface="+mj-lt"/>
              <a:buAutoNum type="arabicPeriod"/>
            </a:pPr>
            <a:r>
              <a:rPr lang="sr-Latn-RS" sz="2000" b="1" dirty="0"/>
              <a:t>Integrisan napredni nadzor i dijagnostika grešaka.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</p:spTree>
    <p:extLst>
      <p:ext uri="{BB962C8B-B14F-4D97-AF65-F5344CB8AC3E}">
        <p14:creationId xmlns:p14="http://schemas.microsoft.com/office/powerpoint/2010/main" val="88762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264" y="1080104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it-IT" b="1" dirty="0">
                <a:latin typeface="Garamond" panose="02020404030301010803" pitchFamily="18" charset="0"/>
              </a:rPr>
              <a:t>Koje su prednosti da se analogne komponente zamene sa digitalnim?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AB674E-E0FD-49B9-93BE-1C07741B8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sr-Latn-RS" sz="2000" b="1" dirty="0">
              <a:solidFill>
                <a:srgbClr val="FF0000"/>
              </a:solidFill>
            </a:endParaRPr>
          </a:p>
          <a:p>
            <a:pPr lvl="1"/>
            <a:r>
              <a:rPr lang="sr-Latn-RS" sz="2000" b="1" dirty="0">
                <a:solidFill>
                  <a:srgbClr val="FF0000"/>
                </a:solidFill>
              </a:rPr>
              <a:t>Jeftina rešenja za upravljačke sisteme</a:t>
            </a:r>
            <a:endParaRPr lang="sr-Latn-RS" sz="2000" b="1" dirty="0"/>
          </a:p>
          <a:p>
            <a:pPr marL="342900" lvl="1" indent="-342900">
              <a:buFont typeface="+mj-lt"/>
              <a:buAutoNum type="arabicPeriod"/>
            </a:pPr>
            <a:r>
              <a:rPr lang="sr-Latn-RS" sz="2000" b="1" dirty="0"/>
              <a:t>Cena mikroprocesora i DSP-ova se konstantno smanjuje.</a:t>
            </a:r>
          </a:p>
          <a:p>
            <a:pPr marL="342900" lvl="1" indent="-342900">
              <a:buFont typeface="+mj-lt"/>
              <a:buAutoNum type="arabicPeriod"/>
            </a:pPr>
            <a:r>
              <a:rPr lang="sr-Latn-RS" sz="2000" b="1" dirty="0"/>
              <a:t>Digitalni procesori su drastično kompaktniji i lakši.</a:t>
            </a:r>
          </a:p>
          <a:p>
            <a:pPr marL="342900" lvl="1" indent="-342900">
              <a:buFont typeface="+mj-lt"/>
              <a:buAutoNum type="arabicPeriod"/>
            </a:pPr>
            <a:r>
              <a:rPr lang="sr-Latn-RS" sz="2000" b="1" dirty="0"/>
              <a:t>Mikroprocesori sa jednim čipom i DSP-ovi mogu da realizuju veoma raznolike i moćne upravljačke operacije, smanjujući na ovaj način troškove.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</p:spTree>
    <p:extLst>
      <p:ext uri="{BB962C8B-B14F-4D97-AF65-F5344CB8AC3E}">
        <p14:creationId xmlns:p14="http://schemas.microsoft.com/office/powerpoint/2010/main" val="185949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264" y="1080104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Garamond" panose="02020404030301010803" pitchFamily="18" charset="0"/>
              </a:rPr>
              <a:t>Koje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su</a:t>
            </a:r>
            <a:r>
              <a:rPr lang="en-US" b="1" dirty="0">
                <a:latin typeface="Garamond" panose="02020404030301010803" pitchFamily="18" charset="0"/>
              </a:rPr>
              <a:t> mane da se </a:t>
            </a:r>
            <a:r>
              <a:rPr lang="en-US" b="1" dirty="0" err="1">
                <a:latin typeface="Garamond" panose="02020404030301010803" pitchFamily="18" charset="0"/>
              </a:rPr>
              <a:t>analogne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komponente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zamene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sa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digitalnim</a:t>
            </a:r>
            <a:r>
              <a:rPr lang="en-US" b="1" dirty="0">
                <a:latin typeface="Garamond" panose="02020404030301010803" pitchFamily="18" charset="0"/>
              </a:rPr>
              <a:t>?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AB674E-E0FD-49B9-93BE-1C07741B8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sr-Latn-RS" sz="2000" b="1" dirty="0">
                <a:solidFill>
                  <a:srgbClr val="FF0000"/>
                </a:solidFill>
              </a:rPr>
              <a:t>Kompleksniji načini projektovanja sistema</a:t>
            </a:r>
            <a:endParaRPr lang="sr-Latn-RS" sz="2000" b="1" dirty="0"/>
          </a:p>
          <a:p>
            <a:pPr marL="342900" lvl="1" indent="-342900">
              <a:buFont typeface="+mj-lt"/>
              <a:buAutoNum type="arabicPeriod"/>
            </a:pPr>
            <a:r>
              <a:rPr lang="sr-Latn-RS" sz="2000" b="1" dirty="0"/>
              <a:t>Stručno znanje iz projektovanja digitalnih sistema upravljanja.</a:t>
            </a:r>
          </a:p>
          <a:p>
            <a:pPr marL="342900" lvl="1" indent="-342900">
              <a:buFont typeface="+mj-lt"/>
              <a:buAutoNum type="arabicPeriod"/>
            </a:pPr>
            <a:r>
              <a:rPr lang="sr-Latn-RS" sz="2000" b="1" dirty="0"/>
              <a:t>Potrebna znanja programiranja i poznavanje embedded uređaja.</a:t>
            </a:r>
          </a:p>
          <a:p>
            <a:pPr marL="342900" lvl="1" indent="-342900">
              <a:buFont typeface="+mj-lt"/>
              <a:buAutoNum type="arabicPeriod"/>
            </a:pPr>
            <a:r>
              <a:rPr lang="sr-Latn-RS" sz="2000" b="1" dirty="0"/>
              <a:t>Potrebno poznavanje rada OS u realnom vremenu (RTOS).</a:t>
            </a:r>
          </a:p>
          <a:p>
            <a:pPr marL="342900" lvl="1" indent="-342900">
              <a:buFont typeface="+mj-lt"/>
              <a:buAutoNum type="arabicPeriod"/>
            </a:pPr>
            <a:r>
              <a:rPr lang="sr-Latn-RS" sz="2000" b="1" dirty="0"/>
              <a:t>Interfejsi.</a:t>
            </a:r>
          </a:p>
          <a:p>
            <a:pPr marL="342900" lvl="1" indent="-342900">
              <a:buFont typeface="+mj-lt"/>
              <a:buAutoNum type="arabicPeriod"/>
            </a:pPr>
            <a:endParaRPr lang="sr-Latn-RS" sz="2000" b="1" dirty="0"/>
          </a:p>
          <a:p>
            <a:pPr lvl="1"/>
            <a:r>
              <a:rPr lang="sr-Latn-RS" sz="2000" b="1" dirty="0">
                <a:solidFill>
                  <a:srgbClr val="FF0000"/>
                </a:solidFill>
              </a:rPr>
              <a:t>Mogući neočekivani otkazi</a:t>
            </a:r>
          </a:p>
          <a:p>
            <a:pPr marL="342900" lvl="1" indent="-342900">
              <a:buFont typeface="+mj-lt"/>
              <a:buAutoNum type="arabicPeriod"/>
            </a:pPr>
            <a:r>
              <a:rPr lang="sr-Latn-RS" sz="2000" b="1" dirty="0"/>
              <a:t>Uglavnom softverski bagovi.</a:t>
            </a:r>
          </a:p>
          <a:p>
            <a:pPr marL="342900" lvl="1" indent="-342900">
              <a:buFont typeface="+mj-lt"/>
              <a:buAutoNum type="arabicPeriod"/>
            </a:pPr>
            <a:r>
              <a:rPr lang="sr-Latn-RS" sz="2000" b="1" dirty="0"/>
              <a:t>Obavezna velika količina testiranja.</a:t>
            </a:r>
          </a:p>
          <a:p>
            <a:pPr marL="342900" lvl="1" indent="-342900">
              <a:buFont typeface="+mj-lt"/>
              <a:buAutoNum type="arabicPeriod"/>
            </a:pPr>
            <a:r>
              <a:rPr lang="sr-Latn-RS" sz="2000" b="1" dirty="0"/>
              <a:t>Mikroprocesori sa jednim čipom i DSP-ovi mogu da realizuju veoma raznolike i moćne upravljačke operacije, smanjujući na ovaj način troškove.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</p:spTree>
    <p:extLst>
      <p:ext uri="{BB962C8B-B14F-4D97-AF65-F5344CB8AC3E}">
        <p14:creationId xmlns:p14="http://schemas.microsoft.com/office/powerpoint/2010/main" val="143546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264" y="1080104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Garamond" panose="02020404030301010803" pitchFamily="18" charset="0"/>
              </a:rPr>
              <a:t>Koje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su</a:t>
            </a:r>
            <a:r>
              <a:rPr lang="en-US" b="1" dirty="0">
                <a:latin typeface="Garamond" panose="02020404030301010803" pitchFamily="18" charset="0"/>
              </a:rPr>
              <a:t> mane da se </a:t>
            </a:r>
            <a:r>
              <a:rPr lang="en-US" b="1" dirty="0" err="1">
                <a:latin typeface="Garamond" panose="02020404030301010803" pitchFamily="18" charset="0"/>
              </a:rPr>
              <a:t>analogne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komponente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zamene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sa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digitalnim</a:t>
            </a:r>
            <a:r>
              <a:rPr lang="en-US" b="1" dirty="0">
                <a:latin typeface="Garamond" panose="02020404030301010803" pitchFamily="18" charset="0"/>
              </a:rPr>
              <a:t>?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AB674E-E0FD-49B9-93BE-1C07741B8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sr-Latn-RS" sz="2000" b="1" dirty="0">
                <a:solidFill>
                  <a:srgbClr val="FF0000"/>
                </a:solidFill>
              </a:rPr>
              <a:t>Potreba za električnim napajanjem</a:t>
            </a:r>
            <a:endParaRPr lang="sr-Latn-RS" sz="2000" b="1" dirty="0"/>
          </a:p>
          <a:p>
            <a:pPr marL="342900" lvl="1" indent="-342900">
              <a:buFont typeface="+mj-lt"/>
              <a:buAutoNum type="arabicPeriod"/>
            </a:pPr>
            <a:r>
              <a:rPr lang="sr-Latn-RS" sz="2000" b="1" dirty="0"/>
              <a:t>Korišćenje i u kritičnim sredinama po pitanju eksplozija i slično.</a:t>
            </a:r>
          </a:p>
          <a:p>
            <a:pPr marL="342900" lvl="1" indent="-342900">
              <a:buFont typeface="+mj-lt"/>
              <a:buAutoNum type="arabicPeriod"/>
            </a:pPr>
            <a:endParaRPr lang="sr-Latn-RS" sz="2000" b="1" dirty="0"/>
          </a:p>
          <a:p>
            <a:pPr lvl="1"/>
            <a:r>
              <a:rPr lang="sr-Latn-RS" sz="2000" b="1" dirty="0">
                <a:solidFill>
                  <a:srgbClr val="FF0000"/>
                </a:solidFill>
              </a:rPr>
              <a:t>Stabilnost nije pouzdana</a:t>
            </a:r>
          </a:p>
          <a:p>
            <a:pPr marL="342900" lvl="1" indent="-342900">
              <a:buFont typeface="+mj-lt"/>
              <a:buAutoNum type="arabicPeriod"/>
            </a:pPr>
            <a:r>
              <a:rPr lang="sr-Latn-RS" sz="2000" b="1" dirty="0"/>
              <a:t>Gubljenje dela informacija usled oda</a:t>
            </a:r>
            <a:r>
              <a:rPr lang="en-US" sz="2000" b="1" dirty="0"/>
              <a:t>b</a:t>
            </a:r>
            <a:r>
              <a:rPr lang="sr-Latn-RS" sz="2000" b="1" dirty="0"/>
              <a:t>iranja.</a:t>
            </a:r>
          </a:p>
          <a:p>
            <a:pPr marL="342900" lvl="1" indent="-342900">
              <a:buFont typeface="+mj-lt"/>
              <a:buAutoNum type="arabicPeriod"/>
            </a:pPr>
            <a:r>
              <a:rPr lang="sr-Latn-RS" sz="2000" b="1" dirty="0"/>
              <a:t>Ograničenja u brzini računara i rezoluciji signala zbog konačne dužine reči digitalnih procesora. Analogni kontroleri upravljaju u realnom vremenu i rezolucija je teorijski beskonačna.</a:t>
            </a:r>
            <a:endParaRPr lang="en-US" sz="2000" b="1" dirty="0"/>
          </a:p>
          <a:p>
            <a:pPr marL="342900" lvl="1" indent="-342900">
              <a:buFont typeface="+mj-lt"/>
              <a:buAutoNum type="arabicPeriod"/>
            </a:pPr>
            <a:r>
              <a:rPr lang="en-US" sz="2000" b="1" dirty="0" err="1"/>
              <a:t>Ka</a:t>
            </a:r>
            <a:r>
              <a:rPr lang="sr-Latn-RS" sz="2000" b="1" dirty="0"/>
              <a:t>šnjenja koja proizilaze iz vremena izračunavanja. Ograničenja u brzini izračunavanja proizvode kašnjenja u upravljačkim petljama, što posledično dovodi do nestabilnosti u zatvorenim povratnim petljama.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</p:spTree>
    <p:extLst>
      <p:ext uri="{BB962C8B-B14F-4D97-AF65-F5344CB8AC3E}">
        <p14:creationId xmlns:p14="http://schemas.microsoft.com/office/powerpoint/2010/main" val="157488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611" y="3167697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it-IT" b="1" dirty="0">
                <a:latin typeface="Garamond" panose="02020404030301010803" pitchFamily="18" charset="0"/>
              </a:rPr>
              <a:t>Neke primene digitalnih upravaljačkih sistema i embedded uređaja</a:t>
            </a:r>
            <a:endParaRPr lang="en-US" b="1" dirty="0">
              <a:latin typeface="Garamond" panose="020204040303010108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</p:spTree>
    <p:extLst>
      <p:ext uri="{BB962C8B-B14F-4D97-AF65-F5344CB8AC3E}">
        <p14:creationId xmlns:p14="http://schemas.microsoft.com/office/powerpoint/2010/main" val="25968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264" y="1080104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Garamond" panose="02020404030301010803" pitchFamily="18" charset="0"/>
              </a:rPr>
              <a:t>Kontrola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nivoa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glukoze</a:t>
            </a:r>
            <a:r>
              <a:rPr lang="en-US" b="1" dirty="0">
                <a:latin typeface="Garamond" panose="02020404030301010803" pitchFamily="18" charset="0"/>
              </a:rPr>
              <a:t> u </a:t>
            </a:r>
            <a:r>
              <a:rPr lang="en-US" b="1" dirty="0" err="1">
                <a:latin typeface="Garamond" panose="02020404030301010803" pitchFamily="18" charset="0"/>
              </a:rPr>
              <a:t>krvi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za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dijabetes</a:t>
            </a:r>
            <a:r>
              <a:rPr lang="en-US" b="1" dirty="0">
                <a:latin typeface="Garamond" panose="02020404030301010803" pitchFamily="18" charset="0"/>
              </a:rPr>
              <a:t> tip 1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AB674E-E0FD-49B9-93BE-1C07741B8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sr-Latn-RS" b="1" dirty="0">
                <a:solidFill>
                  <a:srgbClr val="FF0000"/>
                </a:solidFill>
              </a:rPr>
              <a:t>Kontinurani senzor glukoze u krvi, insulinska infuziona pumpa, i upravljački algoritam</a:t>
            </a:r>
            <a:endParaRPr lang="sr-Latn-RS" b="1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867" y="2625316"/>
            <a:ext cx="3917721" cy="313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3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264" y="1080104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Garamond" panose="02020404030301010803" pitchFamily="18" charset="0"/>
              </a:rPr>
              <a:t>Medicinska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robotika</a:t>
            </a:r>
            <a:endParaRPr lang="en-US" b="1" dirty="0">
              <a:latin typeface="Garamond" panose="020204040303010108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092" y="2405022"/>
            <a:ext cx="5123274" cy="351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8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264" y="1080104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Garamond" panose="02020404030301010803" pitchFamily="18" charset="0"/>
              </a:rPr>
              <a:t>Sistem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za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kontrolu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leta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AB674E-E0FD-49B9-93BE-1C07741B8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21657" cy="4351338"/>
          </a:xfrm>
        </p:spPr>
        <p:txBody>
          <a:bodyPr/>
          <a:lstStyle/>
          <a:p>
            <a:pPr lvl="1"/>
            <a:r>
              <a:rPr lang="en-US" sz="1600" b="1" dirty="0" err="1">
                <a:solidFill>
                  <a:srgbClr val="0070C0"/>
                </a:solidFill>
              </a:rPr>
              <a:t>Komandni</a:t>
            </a:r>
            <a:r>
              <a:rPr lang="en-US" sz="1600" b="1" dirty="0">
                <a:solidFill>
                  <a:srgbClr val="0070C0"/>
                </a:solidFill>
              </a:rPr>
              <a:t> most Boing-a 767 pun je </a:t>
            </a:r>
            <a:r>
              <a:rPr lang="en-US" sz="1600" b="1" dirty="0" err="1">
                <a:solidFill>
                  <a:srgbClr val="0070C0"/>
                </a:solidFill>
              </a:rPr>
              <a:t>digitalnih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  <a:r>
              <a:rPr lang="en-US" sz="1600" b="1" dirty="0" err="1">
                <a:solidFill>
                  <a:srgbClr val="0070C0"/>
                </a:solidFill>
              </a:rPr>
              <a:t>komponenti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  <a:r>
              <a:rPr lang="en-US" sz="1600" b="1" dirty="0" err="1">
                <a:solidFill>
                  <a:srgbClr val="0070C0"/>
                </a:solidFill>
              </a:rPr>
              <a:t>integrisanih</a:t>
            </a:r>
            <a:r>
              <a:rPr lang="en-US" sz="1600" b="1" dirty="0">
                <a:solidFill>
                  <a:srgbClr val="0070C0"/>
                </a:solidFill>
              </a:rPr>
              <a:t> u </a:t>
            </a:r>
            <a:r>
              <a:rPr lang="en-US" sz="1600" b="1" dirty="0" err="1">
                <a:solidFill>
                  <a:srgbClr val="0070C0"/>
                </a:solidFill>
              </a:rPr>
              <a:t>digitalne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  <a:r>
              <a:rPr lang="en-US" sz="1600" b="1" dirty="0" err="1">
                <a:solidFill>
                  <a:srgbClr val="0070C0"/>
                </a:solidFill>
              </a:rPr>
              <a:t>sisteme</a:t>
            </a:r>
            <a:r>
              <a:rPr lang="en-US" sz="1600" b="1" dirty="0">
                <a:solidFill>
                  <a:srgbClr val="0070C0"/>
                </a:solidFill>
              </a:rPr>
              <a:t>, </a:t>
            </a:r>
            <a:r>
              <a:rPr lang="en-US" sz="1600" b="1" dirty="0" err="1">
                <a:solidFill>
                  <a:srgbClr val="0070C0"/>
                </a:solidFill>
              </a:rPr>
              <a:t>poput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  <a:r>
              <a:rPr lang="en-US" sz="1600" b="1" dirty="0" err="1">
                <a:solidFill>
                  <a:srgbClr val="0070C0"/>
                </a:solidFill>
              </a:rPr>
              <a:t>nadzornog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  <a:r>
              <a:rPr lang="en-US" sz="1600" b="1" dirty="0" err="1">
                <a:solidFill>
                  <a:srgbClr val="0070C0"/>
                </a:solidFill>
              </a:rPr>
              <a:t>kontrolera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  <a:r>
              <a:rPr lang="en-US" sz="1600" b="1" dirty="0" err="1">
                <a:solidFill>
                  <a:srgbClr val="0070C0"/>
                </a:solidFill>
              </a:rPr>
              <a:t>rada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  <a:r>
              <a:rPr lang="en-US" sz="1600" b="1" dirty="0" err="1">
                <a:solidFill>
                  <a:srgbClr val="0070C0"/>
                </a:solidFill>
              </a:rPr>
              <a:t>motora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  <a:r>
              <a:rPr lang="sr-Latn-RS" sz="1600" b="1" dirty="0">
                <a:solidFill>
                  <a:srgbClr val="0070C0"/>
                </a:solidFill>
              </a:rPr>
              <a:t>i s</a:t>
            </a:r>
            <a:r>
              <a:rPr lang="en-US" sz="1600" b="1" dirty="0" err="1">
                <a:solidFill>
                  <a:srgbClr val="0070C0"/>
                </a:solidFill>
              </a:rPr>
              <a:t>istema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  <a:r>
              <a:rPr lang="en-US" sz="1600" b="1" dirty="0" err="1">
                <a:solidFill>
                  <a:srgbClr val="0070C0"/>
                </a:solidFill>
              </a:rPr>
              <a:t>za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  <a:r>
              <a:rPr lang="en-US" sz="1600" b="1" dirty="0" err="1">
                <a:solidFill>
                  <a:srgbClr val="0070C0"/>
                </a:solidFill>
              </a:rPr>
              <a:t>uzbunjivanje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  <a:r>
              <a:rPr lang="en-US" sz="1600" b="1" dirty="0" err="1">
                <a:solidFill>
                  <a:srgbClr val="0070C0"/>
                </a:solidFill>
              </a:rPr>
              <a:t>posade</a:t>
            </a:r>
            <a:r>
              <a:rPr lang="en-US" sz="1600" b="1" dirty="0">
                <a:solidFill>
                  <a:srgbClr val="0070C0"/>
                </a:solidFill>
              </a:rPr>
              <a:t>.</a:t>
            </a:r>
          </a:p>
          <a:p>
            <a:pPr lvl="1"/>
            <a:r>
              <a:rPr lang="en-US" sz="1600" b="1" dirty="0" err="1">
                <a:solidFill>
                  <a:srgbClr val="0070C0"/>
                </a:solidFill>
              </a:rPr>
              <a:t>Sistem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  <a:r>
              <a:rPr lang="en-US" sz="1600" b="1" dirty="0" err="1">
                <a:solidFill>
                  <a:srgbClr val="0070C0"/>
                </a:solidFill>
              </a:rPr>
              <a:t>za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  <a:r>
              <a:rPr lang="en-US" sz="1600" b="1" dirty="0" err="1">
                <a:solidFill>
                  <a:srgbClr val="0070C0"/>
                </a:solidFill>
              </a:rPr>
              <a:t>upravljanje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  <a:r>
              <a:rPr lang="en-US" sz="1600" b="1" dirty="0" err="1">
                <a:solidFill>
                  <a:srgbClr val="0070C0"/>
                </a:solidFill>
              </a:rPr>
              <a:t>letom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  <a:r>
              <a:rPr lang="en-US" sz="1600" b="1" dirty="0" err="1">
                <a:solidFill>
                  <a:srgbClr val="0070C0"/>
                </a:solidFill>
              </a:rPr>
              <a:t>integri</a:t>
            </a:r>
            <a:r>
              <a:rPr lang="sr-Latn-RS" sz="1600" b="1" dirty="0">
                <a:solidFill>
                  <a:srgbClr val="0070C0"/>
                </a:solidFill>
              </a:rPr>
              <a:t>še navigaciju, upravljanje samim avionom i podsisteme za analizu performansi.</a:t>
            </a:r>
          </a:p>
          <a:p>
            <a:pPr lvl="1"/>
            <a:r>
              <a:rPr lang="sr-Latn-RS" sz="1600" b="1" dirty="0">
                <a:solidFill>
                  <a:srgbClr val="0070C0"/>
                </a:solidFill>
              </a:rPr>
              <a:t>Kada je u sprezi sa automatskim pilotom, sistem za upravljanje letom obezbeđuje reference motoru i vodi ga po zadatoj putanji do konačnog odredišta. Sistem optimizuje brzinu i visinu da bi uštedeo gorivo i slično.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327" y="1825626"/>
            <a:ext cx="5692670" cy="401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91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264" y="1080104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Garamond" panose="02020404030301010803" pitchFamily="18" charset="0"/>
              </a:rPr>
              <a:t>Podvodna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vozila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AB674E-E0FD-49B9-93BE-1C07741B8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285226" cy="2202911"/>
          </a:xfrm>
        </p:spPr>
        <p:txBody>
          <a:bodyPr/>
          <a:lstStyle/>
          <a:p>
            <a:pPr marL="285750" lvl="1" indent="-285750"/>
            <a:r>
              <a:rPr lang="sr-Latn-RS" sz="1600" b="1" dirty="0">
                <a:solidFill>
                  <a:srgbClr val="0070C0"/>
                </a:solidFill>
              </a:rPr>
              <a:t>Vozila kojima se upravlja sa udaljenih lokacija (ROV)</a:t>
            </a:r>
          </a:p>
          <a:p>
            <a:pPr marL="285750" lvl="1" indent="-285750"/>
            <a:r>
              <a:rPr lang="sr-Latn-RS" sz="1600" b="1" dirty="0">
                <a:solidFill>
                  <a:srgbClr val="0070C0"/>
                </a:solidFill>
              </a:rPr>
              <a:t>Autonomna vozila (AUV)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722" y="1984307"/>
            <a:ext cx="3560400" cy="24575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722" y="3893698"/>
            <a:ext cx="3302400" cy="19557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2125" y="3782993"/>
            <a:ext cx="2709000" cy="20715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7866" y="1983948"/>
            <a:ext cx="3213151" cy="179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8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264" y="1080104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Garamond" panose="02020404030301010803" pitchFamily="18" charset="0"/>
              </a:rPr>
              <a:t>Vazdušna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vozila</a:t>
            </a:r>
            <a:r>
              <a:rPr lang="en-US" b="1" dirty="0">
                <a:latin typeface="Garamond" panose="02020404030301010803" pitchFamily="18" charset="0"/>
              </a:rPr>
              <a:t> (</a:t>
            </a:r>
            <a:r>
              <a:rPr lang="en-US" b="1" dirty="0" err="1">
                <a:latin typeface="Garamond" panose="02020404030301010803" pitchFamily="18" charset="0"/>
              </a:rPr>
              <a:t>letelice</a:t>
            </a:r>
            <a:r>
              <a:rPr lang="en-US" b="1" dirty="0">
                <a:latin typeface="Garamond" panose="02020404030301010803" pitchFamily="18" charset="0"/>
              </a:rPr>
              <a:t>) - UAV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AB674E-E0FD-49B9-93BE-1C07741B8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241430" cy="1029718"/>
          </a:xfrm>
        </p:spPr>
        <p:txBody>
          <a:bodyPr/>
          <a:lstStyle/>
          <a:p>
            <a:pPr marL="285750" lvl="1" indent="-285750"/>
            <a:r>
              <a:rPr lang="sr-Latn-RS" sz="1600" b="1" dirty="0">
                <a:solidFill>
                  <a:srgbClr val="0070C0"/>
                </a:solidFill>
              </a:rPr>
              <a:t>Vojne letelice</a:t>
            </a:r>
          </a:p>
          <a:p>
            <a:pPr marL="285750" lvl="1" indent="-285750"/>
            <a:r>
              <a:rPr lang="sr-Latn-RS" sz="1600" b="1" dirty="0">
                <a:solidFill>
                  <a:srgbClr val="0070C0"/>
                </a:solidFill>
              </a:rPr>
              <a:t>Civilne letelice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376" y="1690688"/>
            <a:ext cx="2709000" cy="26376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4576" y="4390264"/>
            <a:ext cx="1186800" cy="1177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1287" y="1690688"/>
            <a:ext cx="3018600" cy="19557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8687" y="2923739"/>
            <a:ext cx="3238179" cy="24223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7564" y="3710039"/>
            <a:ext cx="2941200" cy="178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0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264" y="1080104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Garamond" panose="02020404030301010803" pitchFamily="18" charset="0"/>
              </a:rPr>
              <a:t>Sadržaj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AB674E-E0FD-49B9-93BE-1C07741B8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Garamond" panose="02020404030301010803" pitchFamily="18" charset="0"/>
              </a:rPr>
              <a:t>Kratki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istorijski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osvrt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na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upravljačke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sisteme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uopšte</a:t>
            </a:r>
            <a:endParaRPr lang="en-US" dirty="0">
              <a:latin typeface="Garamond" panose="02020404030301010803" pitchFamily="18" charset="0"/>
            </a:endParaRPr>
          </a:p>
          <a:p>
            <a:r>
              <a:rPr lang="en-US" dirty="0" err="1" smtClean="0">
                <a:latin typeface="Garamond" panose="02020404030301010803" pitchFamily="18" charset="0"/>
              </a:rPr>
              <a:t>Digitalni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ili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analogni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upravljački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sistemi</a:t>
            </a:r>
            <a:endParaRPr lang="en-US" dirty="0">
              <a:latin typeface="Garamond" panose="02020404030301010803" pitchFamily="18" charset="0"/>
            </a:endParaRPr>
          </a:p>
          <a:p>
            <a:r>
              <a:rPr lang="en-US" dirty="0" err="1" smtClean="0">
                <a:latin typeface="Garamond" panose="02020404030301010803" pitchFamily="18" charset="0"/>
              </a:rPr>
              <a:t>Primene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upravljačkih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digitalnih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sistema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i</a:t>
            </a:r>
            <a:r>
              <a:rPr lang="en-US" dirty="0">
                <a:latin typeface="Garamond" panose="02020404030301010803" pitchFamily="18" charset="0"/>
              </a:rPr>
              <a:t> embedded</a:t>
            </a:r>
          </a:p>
          <a:p>
            <a:r>
              <a:rPr lang="en-US" dirty="0" err="1">
                <a:latin typeface="Garamond" panose="02020404030301010803" pitchFamily="18" charset="0"/>
              </a:rPr>
              <a:t>uređaja</a:t>
            </a:r>
            <a:endParaRPr lang="en-US" dirty="0">
              <a:latin typeface="Garamond" panose="02020404030301010803" pitchFamily="18" charset="0"/>
            </a:endParaRPr>
          </a:p>
          <a:p>
            <a:r>
              <a:rPr lang="en-US" dirty="0" err="1" smtClean="0">
                <a:latin typeface="Garamond" panose="02020404030301010803" pitchFamily="18" charset="0"/>
              </a:rPr>
              <a:t>Tipične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šeme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upravljanja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kod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digitalnih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sistema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</p:spTree>
    <p:extLst>
      <p:ext uri="{BB962C8B-B14F-4D97-AF65-F5344CB8AC3E}">
        <p14:creationId xmlns:p14="http://schemas.microsoft.com/office/powerpoint/2010/main" val="340280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264" y="1080104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Garamond" panose="02020404030301010803" pitchFamily="18" charset="0"/>
              </a:rPr>
              <a:t>Svemirska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vozila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AB674E-E0FD-49B9-93BE-1C07741B8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293853" cy="1814722"/>
          </a:xfrm>
        </p:spPr>
        <p:txBody>
          <a:bodyPr/>
          <a:lstStyle/>
          <a:p>
            <a:pPr lvl="1"/>
            <a:r>
              <a:rPr lang="sr-Latn-RS" sz="1600" b="1" dirty="0">
                <a:solidFill>
                  <a:srgbClr val="0070C0"/>
                </a:solidFill>
              </a:rPr>
              <a:t>PRIMENE</a:t>
            </a:r>
          </a:p>
          <a:p>
            <a:pPr marL="285750" lvl="1" indent="-285750"/>
            <a:r>
              <a:rPr lang="sr-Latn-RS" sz="1600" b="1" dirty="0">
                <a:solidFill>
                  <a:srgbClr val="0070C0"/>
                </a:solidFill>
              </a:rPr>
              <a:t>Manipulacija</a:t>
            </a:r>
          </a:p>
          <a:p>
            <a:pPr marL="285750" lvl="1" indent="-285750"/>
            <a:r>
              <a:rPr lang="sr-Latn-RS" sz="1600" b="1" dirty="0">
                <a:solidFill>
                  <a:srgbClr val="0070C0"/>
                </a:solidFill>
              </a:rPr>
              <a:t>Mobilnost</a:t>
            </a:r>
          </a:p>
          <a:p>
            <a:pPr marL="285750" lvl="1" indent="-285750"/>
            <a:r>
              <a:rPr lang="sr-Latn-RS" sz="1600" b="1" dirty="0">
                <a:solidFill>
                  <a:srgbClr val="0070C0"/>
                </a:solidFill>
              </a:rPr>
              <a:t>Istraživanje pomoću robotizovanih vozila</a:t>
            </a:r>
          </a:p>
          <a:p>
            <a:pPr marL="285750" lvl="1" indent="-285750"/>
            <a:r>
              <a:rPr lang="sr-Latn-RS" sz="1600" b="1" dirty="0">
                <a:solidFill>
                  <a:srgbClr val="0070C0"/>
                </a:solidFill>
              </a:rPr>
              <a:t>Tele- i autonomne operacije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9329" y="1851264"/>
            <a:ext cx="1844450" cy="22996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028" y="1884178"/>
            <a:ext cx="2949049" cy="19452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3375" y="3561997"/>
            <a:ext cx="2878339" cy="21531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1714" y="3775713"/>
            <a:ext cx="2508304" cy="204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1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264" y="1080104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Garamond" panose="02020404030301010803" pitchFamily="18" charset="0"/>
              </a:rPr>
              <a:t>Vozila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za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spašavanje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AB674E-E0FD-49B9-93BE-1C07741B8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30615" cy="2461703"/>
          </a:xfrm>
        </p:spPr>
        <p:txBody>
          <a:bodyPr/>
          <a:lstStyle/>
          <a:p>
            <a:pPr marL="285750" lvl="1" indent="-285750"/>
            <a:r>
              <a:rPr lang="sr-Latn-RS" sz="1600" b="1" dirty="0">
                <a:solidFill>
                  <a:srgbClr val="0070C0"/>
                </a:solidFill>
              </a:rPr>
              <a:t>Bespilotna vozila za rad pod zemljom (unmanned ground vehicles - UGV)</a:t>
            </a:r>
          </a:p>
          <a:p>
            <a:pPr marL="285750" lvl="1" indent="-285750"/>
            <a:r>
              <a:rPr lang="sr-Latn-RS" sz="1600" b="1" dirty="0">
                <a:solidFill>
                  <a:srgbClr val="0070C0"/>
                </a:solidFill>
              </a:rPr>
              <a:t>Bespilotna vozila za rad u vazduhu (UAV)</a:t>
            </a:r>
          </a:p>
          <a:p>
            <a:pPr marL="285750" lvl="1" indent="-285750"/>
            <a:r>
              <a:rPr lang="sr-Latn-RS" sz="1600" b="1" dirty="0">
                <a:solidFill>
                  <a:srgbClr val="0070C0"/>
                </a:solidFill>
              </a:rPr>
              <a:t>Bespilotna vozila za rad pod vodom (UUV)</a:t>
            </a:r>
          </a:p>
          <a:p>
            <a:pPr marL="285750" lvl="1" indent="-285750"/>
            <a:r>
              <a:rPr lang="sr-Latn-RS" sz="1600" b="1" dirty="0">
                <a:solidFill>
                  <a:srgbClr val="0070C0"/>
                </a:solidFill>
              </a:rPr>
              <a:t>Bespilotna vozila za rad na tlu (USV)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7244" y="3773095"/>
            <a:ext cx="2709000" cy="17820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7244" y="1843095"/>
            <a:ext cx="2709000" cy="1930000"/>
          </a:xfrm>
          <a:prstGeom prst="rect">
            <a:avLst/>
          </a:prstGeom>
        </p:spPr>
      </p:pic>
      <p:pic>
        <p:nvPicPr>
          <p:cNvPr id="8" name="Picture 6" descr="Ð ÐµÐ·ÑÐ»ÑÐ°Ñ ÑÐ»Ð¸ÐºÐ° Ð·Ð° unmanned underwater rescue vehicl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759" y="1825625"/>
            <a:ext cx="2554872" cy="191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Ð ÐµÐ·ÑÐ»ÑÐ°Ñ ÑÐ»Ð¸ÐºÐ° Ð·Ð° unmanned surface rescue vehicl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130" y="4292922"/>
            <a:ext cx="1914015" cy="12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Ð ÐµÐ·ÑÐ»ÑÐ°Ñ ÑÐ»Ð¸ÐºÐ° Ð·Ð° unmanned arial rescue vehicle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284" y="3737576"/>
            <a:ext cx="2945653" cy="187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82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264" y="1080104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Garamond" panose="02020404030301010803" pitchFamily="18" charset="0"/>
              </a:rPr>
              <a:t>Inteligentna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i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autonomna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vozila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AB674E-E0FD-49B9-93BE-1C07741B8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267309" cy="1806096"/>
          </a:xfrm>
        </p:spPr>
        <p:txBody>
          <a:bodyPr/>
          <a:lstStyle/>
          <a:p>
            <a:pPr marL="285750" lvl="1" indent="-285750"/>
            <a:r>
              <a:rPr lang="sr-Latn-RS" sz="1600" b="1">
                <a:solidFill>
                  <a:srgbClr val="0070C0"/>
                </a:solidFill>
              </a:rPr>
              <a:t>Vozovi</a:t>
            </a:r>
          </a:p>
          <a:p>
            <a:pPr marL="285750" lvl="1" indent="-285750"/>
            <a:r>
              <a:rPr lang="sr-Latn-RS" sz="1600" b="1">
                <a:solidFill>
                  <a:srgbClr val="0070C0"/>
                </a:solidFill>
              </a:rPr>
              <a:t>Autobusi</a:t>
            </a:r>
          </a:p>
          <a:p>
            <a:pPr marL="285750" lvl="1" indent="-285750"/>
            <a:r>
              <a:rPr lang="sr-Latn-RS" sz="1600" b="1">
                <a:solidFill>
                  <a:srgbClr val="0070C0"/>
                </a:solidFill>
              </a:rPr>
              <a:t>Kamioni</a:t>
            </a:r>
          </a:p>
          <a:p>
            <a:pPr marL="285750" lvl="1" indent="-285750"/>
            <a:r>
              <a:rPr lang="sr-Latn-RS" sz="1600" b="1">
                <a:solidFill>
                  <a:srgbClr val="0070C0"/>
                </a:solidFill>
              </a:rPr>
              <a:t>Automobili</a:t>
            </a:r>
          </a:p>
          <a:p>
            <a:pPr marL="285750" lvl="1" indent="-285750"/>
            <a:r>
              <a:rPr lang="sr-Latn-RS" sz="1600" b="1">
                <a:solidFill>
                  <a:srgbClr val="0070C0"/>
                </a:solidFill>
              </a:rPr>
              <a:t>ostalo</a:t>
            </a:r>
            <a:endParaRPr lang="sr-Latn-RS" sz="1600" b="1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555" y="1764804"/>
            <a:ext cx="3121335" cy="23274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791" y="3669664"/>
            <a:ext cx="2580000" cy="1711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6754" y="1879795"/>
            <a:ext cx="2410801" cy="178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3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264" y="1080104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Garamond" panose="02020404030301010803" pitchFamily="18" charset="0"/>
              </a:rPr>
              <a:t>Sistemi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robotske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rehabilitacije</a:t>
            </a:r>
            <a:endParaRPr lang="en-US" b="1" dirty="0">
              <a:latin typeface="Garamond" panose="020204040303010108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1099" y="2165392"/>
            <a:ext cx="2115600" cy="31780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1849" y="2174784"/>
            <a:ext cx="2439250" cy="1865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0608" y="4021875"/>
            <a:ext cx="3280491" cy="20430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1537" y="2258940"/>
            <a:ext cx="2691771" cy="356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8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264" y="1080104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Garamond" panose="02020404030301010803" pitchFamily="18" charset="0"/>
              </a:rPr>
              <a:t>Kućni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uređaji</a:t>
            </a:r>
            <a:endParaRPr lang="en-US" b="1" dirty="0">
              <a:latin typeface="Garamond" panose="020204040303010108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114" y="2349644"/>
            <a:ext cx="1780200" cy="14925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163" y="2094859"/>
            <a:ext cx="2808751" cy="18660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0215" y="2178574"/>
            <a:ext cx="3225000" cy="21487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9264" y="4327307"/>
            <a:ext cx="2295851" cy="15205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2214" y="3989510"/>
            <a:ext cx="2580000" cy="19235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0903" y="3948460"/>
            <a:ext cx="2444923" cy="200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69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264" y="1080104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Garamond" panose="02020404030301010803" pitchFamily="18" charset="0"/>
              </a:rPr>
              <a:t>Kooperativna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robotika</a:t>
            </a:r>
            <a:endParaRPr lang="en-US" b="1" dirty="0">
              <a:latin typeface="Garamond" panose="020204040303010108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314" y="1968323"/>
            <a:ext cx="2577610" cy="34245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3737" y="1879795"/>
            <a:ext cx="2340587" cy="35130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4514" y="2003080"/>
            <a:ext cx="1702800" cy="12416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223" y="3495435"/>
            <a:ext cx="3668024" cy="205903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14284" y="188724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sr-Latn-RS" sz="1600" b="1" dirty="0">
                <a:solidFill>
                  <a:srgbClr val="0070C0"/>
                </a:solidFill>
              </a:rPr>
              <a:t>Manipulatori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sr-Latn-RS" sz="1600" b="1" dirty="0">
                <a:solidFill>
                  <a:srgbClr val="0070C0"/>
                </a:solidFill>
              </a:rPr>
              <a:t>Upravljanje teretom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sr-Latn-RS" sz="1600" b="1" dirty="0">
                <a:solidFill>
                  <a:srgbClr val="0070C0"/>
                </a:solidFill>
              </a:rPr>
              <a:t>Produžeci ekstremiteta</a:t>
            </a:r>
          </a:p>
        </p:txBody>
      </p:sp>
    </p:spTree>
    <p:extLst>
      <p:ext uri="{BB962C8B-B14F-4D97-AF65-F5344CB8AC3E}">
        <p14:creationId xmlns:p14="http://schemas.microsoft.com/office/powerpoint/2010/main" val="346514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264" y="1080104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Garamond" panose="02020404030301010803" pitchFamily="18" charset="0"/>
              </a:rPr>
              <a:t>Robotika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za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nepristupačne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sredine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AB674E-E0FD-49B9-93BE-1C07741B8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819400" cy="1348896"/>
          </a:xfrm>
        </p:spPr>
        <p:txBody>
          <a:bodyPr/>
          <a:lstStyle/>
          <a:p>
            <a:pPr marL="285750" lvl="1" indent="-285750"/>
            <a:r>
              <a:rPr lang="sr-Latn-RS" sz="1600" b="1" dirty="0">
                <a:solidFill>
                  <a:srgbClr val="0070C0"/>
                </a:solidFill>
              </a:rPr>
              <a:t>Za industrijske poslove</a:t>
            </a:r>
          </a:p>
          <a:p>
            <a:pPr marL="285750" lvl="1" indent="-285750"/>
            <a:r>
              <a:rPr lang="sr-Latn-RS" sz="1600" b="1" dirty="0">
                <a:solidFill>
                  <a:srgbClr val="0070C0"/>
                </a:solidFill>
              </a:rPr>
              <a:t>Za prljave poslove</a:t>
            </a:r>
          </a:p>
          <a:p>
            <a:pPr marL="285750" lvl="1" indent="-285750"/>
            <a:r>
              <a:rPr lang="sr-Latn-RS" sz="1600" b="1" dirty="0">
                <a:solidFill>
                  <a:srgbClr val="0070C0"/>
                </a:solidFill>
              </a:rPr>
              <a:t>Za teške poslove</a:t>
            </a:r>
          </a:p>
          <a:p>
            <a:pPr marL="285750" lvl="1" indent="-285750"/>
            <a:r>
              <a:rPr lang="sr-Latn-RS" sz="1600" b="1" dirty="0">
                <a:solidFill>
                  <a:srgbClr val="0070C0"/>
                </a:solidFill>
              </a:rPr>
              <a:t>Za nepristupačne sredine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788" y="3349384"/>
            <a:ext cx="3231804" cy="24175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8509" y="3624087"/>
            <a:ext cx="4525921" cy="21428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0076" y="1964256"/>
            <a:ext cx="2567673" cy="15887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3876" y="2001017"/>
            <a:ext cx="2151915" cy="162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9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264" y="1080104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Garamond" panose="02020404030301010803" pitchFamily="18" charset="0"/>
              </a:rPr>
              <a:t>Potrošna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elektronika</a:t>
            </a:r>
            <a:endParaRPr lang="en-US" b="1" dirty="0">
              <a:latin typeface="Garamond" panose="020204040303010108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397" y="1953603"/>
            <a:ext cx="3560400" cy="366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639" y="2077106"/>
            <a:ext cx="4578498" cy="341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8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264" y="1080104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Garamond" panose="02020404030301010803" pitchFamily="18" charset="0"/>
              </a:rPr>
              <a:t>Industrijska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automatizacija</a:t>
            </a:r>
            <a:endParaRPr lang="en-US" b="1" dirty="0">
              <a:latin typeface="Garamond" panose="020204040303010108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174" y="2138631"/>
            <a:ext cx="5589325" cy="370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0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264" y="1080104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Garamond" panose="02020404030301010803" pitchFamily="18" charset="0"/>
              </a:rPr>
              <a:t>Automobilska</a:t>
            </a:r>
            <a:r>
              <a:rPr lang="en-US" b="1" dirty="0">
                <a:latin typeface="Garamond" panose="02020404030301010803" pitchFamily="18" charset="0"/>
              </a:rPr>
              <a:t> (automotive) </a:t>
            </a:r>
            <a:r>
              <a:rPr lang="en-US" b="1" dirty="0" err="1">
                <a:latin typeface="Garamond" panose="02020404030301010803" pitchFamily="18" charset="0"/>
              </a:rPr>
              <a:t>primena</a:t>
            </a:r>
            <a:endParaRPr lang="en-US" b="1" dirty="0">
              <a:latin typeface="Garamond" panose="020204040303010108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256" y="1879795"/>
            <a:ext cx="6262777" cy="461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9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264" y="1080104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Garamond" panose="02020404030301010803" pitchFamily="18" charset="0"/>
              </a:rPr>
              <a:t>Uvod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AB674E-E0FD-49B9-93BE-1C07741B8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Garamond" panose="02020404030301010803" pitchFamily="18" charset="0"/>
              </a:rPr>
              <a:t>Postojanje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digitalnih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upravljačkih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sistema</a:t>
            </a:r>
            <a:r>
              <a:rPr lang="en-US" dirty="0">
                <a:latin typeface="Garamond" panose="02020404030301010803" pitchFamily="18" charset="0"/>
              </a:rPr>
              <a:t> je </a:t>
            </a:r>
            <a:r>
              <a:rPr lang="en-US" dirty="0" err="1" smtClean="0">
                <a:latin typeface="Garamond" panose="02020404030301010803" pitchFamily="18" charset="0"/>
              </a:rPr>
              <a:t>omogućilo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integraciju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dizajna</a:t>
            </a:r>
            <a:r>
              <a:rPr lang="en-US" dirty="0">
                <a:latin typeface="Garamond" panose="02020404030301010803" pitchFamily="18" charset="0"/>
              </a:rPr>
              <a:t>, </a:t>
            </a:r>
            <a:r>
              <a:rPr lang="en-US" dirty="0" err="1">
                <a:latin typeface="Garamond" panose="02020404030301010803" pitchFamily="18" charset="0"/>
              </a:rPr>
              <a:t>analize</a:t>
            </a:r>
            <a:r>
              <a:rPr lang="en-US" dirty="0">
                <a:latin typeface="Garamond" panose="02020404030301010803" pitchFamily="18" charset="0"/>
              </a:rPr>
              <a:t>, </a:t>
            </a:r>
            <a:r>
              <a:rPr lang="en-US" dirty="0" err="1">
                <a:latin typeface="Garamond" panose="02020404030301010803" pitchFamily="18" charset="0"/>
              </a:rPr>
              <a:t>optimizacije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i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izradu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virtuelnih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prototipa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inteligentnih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visokoperformansnih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elektromehaničkih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sistema</a:t>
            </a:r>
            <a:r>
              <a:rPr lang="en-US" dirty="0">
                <a:latin typeface="Garamond" panose="02020404030301010803" pitchFamily="18" charset="0"/>
              </a:rPr>
              <a:t>, </a:t>
            </a:r>
            <a:r>
              <a:rPr lang="en-US" dirty="0" err="1">
                <a:latin typeface="Garamond" panose="02020404030301010803" pitchFamily="18" charset="0"/>
              </a:rPr>
              <a:t>inteligentnih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sistema</a:t>
            </a:r>
            <a:r>
              <a:rPr lang="en-US" dirty="0">
                <a:latin typeface="Garamond" panose="02020404030301010803" pitchFamily="18" charset="0"/>
              </a:rPr>
              <a:t>, </a:t>
            </a:r>
            <a:r>
              <a:rPr lang="en-US" dirty="0" err="1">
                <a:latin typeface="Garamond" panose="02020404030301010803" pitchFamily="18" charset="0"/>
              </a:rPr>
              <a:t>učenje</a:t>
            </a:r>
            <a:r>
              <a:rPr lang="en-US" dirty="0">
                <a:latin typeface="Garamond" panose="02020404030301010803" pitchFamily="18" charset="0"/>
              </a:rPr>
              <a:t>, </a:t>
            </a:r>
            <a:r>
              <a:rPr lang="en-US" dirty="0" err="1">
                <a:latin typeface="Garamond" panose="02020404030301010803" pitchFamily="18" charset="0"/>
              </a:rPr>
              <a:t>adaptaciju</a:t>
            </a:r>
            <a:r>
              <a:rPr lang="en-US" dirty="0">
                <a:latin typeface="Garamond" panose="02020404030301010803" pitchFamily="18" charset="0"/>
              </a:rPr>
              <a:t>, </a:t>
            </a:r>
            <a:r>
              <a:rPr lang="en-US" dirty="0" err="1" smtClean="0">
                <a:latin typeface="Garamond" panose="02020404030301010803" pitchFamily="18" charset="0"/>
              </a:rPr>
              <a:t>donošenje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odluka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i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upravljanje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korišćenjem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naprednog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hardvera</a:t>
            </a:r>
            <a:r>
              <a:rPr lang="en-US" dirty="0" smtClean="0">
                <a:latin typeface="Garamond" panose="02020404030301010803" pitchFamily="18" charset="0"/>
              </a:rPr>
              <a:t> (</a:t>
            </a:r>
            <a:r>
              <a:rPr lang="en-US" dirty="0" err="1" smtClean="0">
                <a:latin typeface="Garamond" panose="02020404030301010803" pitchFamily="18" charset="0"/>
              </a:rPr>
              <a:t>aktuatora</a:t>
            </a:r>
            <a:r>
              <a:rPr lang="en-US" dirty="0">
                <a:latin typeface="Garamond" panose="02020404030301010803" pitchFamily="18" charset="0"/>
              </a:rPr>
              <a:t>, </a:t>
            </a:r>
            <a:r>
              <a:rPr lang="en-US" dirty="0" err="1">
                <a:latin typeface="Garamond" panose="02020404030301010803" pitchFamily="18" charset="0"/>
              </a:rPr>
              <a:t>senzora</a:t>
            </a:r>
            <a:r>
              <a:rPr lang="en-US" dirty="0">
                <a:latin typeface="Garamond" panose="02020404030301010803" pitchFamily="18" charset="0"/>
              </a:rPr>
              <a:t>, </a:t>
            </a:r>
            <a:r>
              <a:rPr lang="en-US" dirty="0" err="1">
                <a:latin typeface="Garamond" panose="02020404030301010803" pitchFamily="18" charset="0"/>
              </a:rPr>
              <a:t>mikroprocesora</a:t>
            </a:r>
            <a:r>
              <a:rPr lang="en-US" dirty="0">
                <a:latin typeface="Garamond" panose="02020404030301010803" pitchFamily="18" charset="0"/>
              </a:rPr>
              <a:t>, DSP-ova, </a:t>
            </a:r>
            <a:r>
              <a:rPr lang="en-US" dirty="0" err="1" smtClean="0">
                <a:latin typeface="Garamond" panose="02020404030301010803" pitchFamily="18" charset="0"/>
              </a:rPr>
              <a:t>energentske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eletronike</a:t>
            </a:r>
            <a:r>
              <a:rPr lang="en-US" dirty="0">
                <a:latin typeface="Garamond" panose="02020404030301010803" pitchFamily="18" charset="0"/>
              </a:rPr>
              <a:t>, </a:t>
            </a:r>
            <a:r>
              <a:rPr lang="en-US" dirty="0" err="1">
                <a:latin typeface="Garamond" panose="02020404030301010803" pitchFamily="18" charset="0"/>
              </a:rPr>
              <a:t>integrisanih</a:t>
            </a:r>
            <a:r>
              <a:rPr lang="en-US" dirty="0">
                <a:latin typeface="Garamond" panose="02020404030301010803" pitchFamily="18" charset="0"/>
              </a:rPr>
              <a:t> kola) </a:t>
            </a:r>
            <a:r>
              <a:rPr lang="en-US" dirty="0" err="1">
                <a:latin typeface="Garamond" panose="02020404030301010803" pitchFamily="18" charset="0"/>
              </a:rPr>
              <a:t>i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savremenog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softvera</a:t>
            </a:r>
            <a:r>
              <a:rPr lang="en-US" dirty="0">
                <a:latin typeface="Garamond" panose="02020404030301010803" pitchFamily="18" charset="0"/>
              </a:rPr>
              <a:t>.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</p:spTree>
    <p:extLst>
      <p:ext uri="{BB962C8B-B14F-4D97-AF65-F5344CB8AC3E}">
        <p14:creationId xmlns:p14="http://schemas.microsoft.com/office/powerpoint/2010/main" val="231075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611" y="3167697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it-IT" b="1" dirty="0">
                <a:latin typeface="Garamond" panose="02020404030301010803" pitchFamily="18" charset="0"/>
              </a:rPr>
              <a:t>Tipične digitalne šeme upravljanja</a:t>
            </a:r>
            <a:endParaRPr lang="en-US" b="1" dirty="0">
              <a:latin typeface="Garamond" panose="020204040303010108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</p:spTree>
    <p:extLst>
      <p:ext uri="{BB962C8B-B14F-4D97-AF65-F5344CB8AC3E}">
        <p14:creationId xmlns:p14="http://schemas.microsoft.com/office/powerpoint/2010/main" val="1630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264" y="1080104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Garamond" panose="02020404030301010803" pitchFamily="18" charset="0"/>
              </a:rPr>
              <a:t>Digitalne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šeme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upravljanja</a:t>
            </a:r>
            <a:endParaRPr lang="en-US" b="1" dirty="0">
              <a:latin typeface="Garamond" panose="020204040303010108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263" y="2877710"/>
            <a:ext cx="8904085" cy="22722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62764" y="2350501"/>
            <a:ext cx="5421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None/>
            </a:pPr>
            <a:r>
              <a:rPr lang="sr-Latn-RS" dirty="0">
                <a:solidFill>
                  <a:srgbClr val="0070C0"/>
                </a:solidFill>
              </a:rPr>
              <a:t>Osnovni blok dijagram upravljanja digitalnim računarom</a:t>
            </a:r>
            <a:endParaRPr lang="e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12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264" y="1080104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Garamond" panose="02020404030301010803" pitchFamily="18" charset="0"/>
              </a:rPr>
              <a:t>Digitalne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šeme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upravljanja</a:t>
            </a:r>
            <a:endParaRPr lang="en-US" b="1" dirty="0">
              <a:latin typeface="Garamond" panose="020204040303010108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264" y="2554862"/>
            <a:ext cx="6987396" cy="33514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72264" y="1938109"/>
            <a:ext cx="4853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None/>
            </a:pPr>
            <a:r>
              <a:rPr lang="sr-Latn-RS" dirty="0">
                <a:solidFill>
                  <a:srgbClr val="0070C0"/>
                </a:solidFill>
              </a:rPr>
              <a:t>Stvarni dijagram upravljanja digitalnim računarom</a:t>
            </a:r>
            <a:endParaRPr lang="e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9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264" y="1080104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Garamond" panose="02020404030301010803" pitchFamily="18" charset="0"/>
              </a:rPr>
              <a:t>Digitalne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šeme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upravljanja</a:t>
            </a:r>
            <a:endParaRPr lang="en-US" b="1" dirty="0">
              <a:latin typeface="Garamond" panose="020204040303010108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61" y="2481496"/>
            <a:ext cx="10602839" cy="3914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52578" y="1901426"/>
            <a:ext cx="4065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None/>
            </a:pPr>
            <a:r>
              <a:rPr lang="sr-Latn-RS" b="1" dirty="0"/>
              <a:t>Signali kod digitalnih sistema upravljanja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229782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264" y="1080104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Garamond" panose="02020404030301010803" pitchFamily="18" charset="0"/>
              </a:rPr>
              <a:t>Digitalne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šeme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upravljanja</a:t>
            </a:r>
            <a:endParaRPr lang="en-US" b="1" dirty="0">
              <a:latin typeface="Garamond" panose="020204040303010108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  <p:sp>
        <p:nvSpPr>
          <p:cNvPr id="7" name="Shape 111"/>
          <p:cNvSpPr txBox="1">
            <a:spLocks/>
          </p:cNvSpPr>
          <p:nvPr/>
        </p:nvSpPr>
        <p:spPr>
          <a:xfrm>
            <a:off x="1825994" y="1985660"/>
            <a:ext cx="7585500" cy="826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sr-Latn-RS" sz="1600" smtClean="0"/>
              <a:t>Signali kod digitalnih sistema upravljanja – alternativni dijagram upravljanja</a:t>
            </a:r>
            <a:endParaRPr lang="en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320" y="2587007"/>
            <a:ext cx="9297982" cy="360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264" y="1080104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Garamond" panose="02020404030301010803" pitchFamily="18" charset="0"/>
              </a:rPr>
              <a:t>Digitalne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šeme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upravljanja</a:t>
            </a:r>
            <a:endParaRPr lang="en-US" b="1" dirty="0">
              <a:latin typeface="Garamond" panose="020204040303010108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  <p:sp>
        <p:nvSpPr>
          <p:cNvPr id="7" name="Shape 111"/>
          <p:cNvSpPr txBox="1">
            <a:spLocks/>
          </p:cNvSpPr>
          <p:nvPr/>
        </p:nvSpPr>
        <p:spPr>
          <a:xfrm>
            <a:off x="1825994" y="1985660"/>
            <a:ext cx="7585500" cy="826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None/>
            </a:pPr>
            <a:r>
              <a:rPr lang="sr-Latn-RS" sz="1600" dirty="0"/>
              <a:t>Tipovi i razlike između signala kod digitalnih sistema upravljanja</a:t>
            </a:r>
            <a:endParaRPr lang="en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822" y="3107132"/>
            <a:ext cx="4965843" cy="320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6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264" y="1080104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A/D </a:t>
            </a:r>
            <a:r>
              <a:rPr lang="en-US" b="1" dirty="0" err="1">
                <a:latin typeface="Garamond" panose="02020404030301010803" pitchFamily="18" charset="0"/>
              </a:rPr>
              <a:t>konverzija</a:t>
            </a:r>
            <a:endParaRPr lang="en-US" b="1" dirty="0">
              <a:latin typeface="Garamond" panose="020204040303010108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287" y="2266977"/>
            <a:ext cx="7185660" cy="357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9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264" y="1080104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D/A </a:t>
            </a:r>
            <a:r>
              <a:rPr lang="en-US" b="1" dirty="0" err="1">
                <a:latin typeface="Garamond" panose="02020404030301010803" pitchFamily="18" charset="0"/>
              </a:rPr>
              <a:t>konverzija</a:t>
            </a:r>
            <a:endParaRPr lang="en-US" b="1" dirty="0">
              <a:latin typeface="Garamond" panose="020204040303010108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786" y="2082999"/>
            <a:ext cx="7658100" cy="381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8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AB674E-E0FD-49B9-93BE-1C07741B8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58859"/>
            <a:ext cx="10515600" cy="8971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>
                <a:latin typeface="Garamond" panose="02020404030301010803" pitchFamily="18" charset="0"/>
              </a:rPr>
              <a:t>Thanks!</a:t>
            </a:r>
            <a:endParaRPr lang="en-US" sz="4800" dirty="0">
              <a:latin typeface="Garamond" panose="020204040303010108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  <p:pic>
        <p:nvPicPr>
          <p:cNvPr id="7" name="Picture 2" descr="https://eacea.ec.europa.eu/sites/eacea-site/files/logosbeneficaireserasmusleft_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653" y="5469146"/>
            <a:ext cx="5728770" cy="125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33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264" y="1080104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Garamond" panose="02020404030301010803" pitchFamily="18" charset="0"/>
              </a:rPr>
              <a:t>Istorijska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perspektiva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AB674E-E0FD-49B9-93BE-1C07741B8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Garamond" panose="02020404030301010803" pitchFamily="18" charset="0"/>
              </a:rPr>
              <a:t>Počeci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razvoja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automatizovanih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mehaničkih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sistema</a:t>
            </a:r>
            <a:endParaRPr lang="en-US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Garamond" panose="02020404030301010803" pitchFamily="18" charset="0"/>
              </a:rPr>
              <a:t>Prvi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zabeleženi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sistem</a:t>
            </a:r>
            <a:r>
              <a:rPr lang="en-US" dirty="0">
                <a:latin typeface="Garamond" panose="02020404030301010803" pitchFamily="18" charset="0"/>
              </a:rPr>
              <a:t> u </a:t>
            </a:r>
            <a:r>
              <a:rPr lang="en-US" dirty="0" err="1">
                <a:latin typeface="Garamond" panose="02020404030301010803" pitchFamily="18" charset="0"/>
              </a:rPr>
              <a:t>istoriji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sa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povratnom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spregom</a:t>
            </a:r>
            <a:r>
              <a:rPr lang="en-US" dirty="0">
                <a:latin typeface="Garamond" panose="02020404030301010803" pitchFamily="18" charset="0"/>
              </a:rPr>
              <a:t> je </a:t>
            </a:r>
            <a:r>
              <a:rPr lang="en-US" dirty="0" err="1">
                <a:latin typeface="Garamond" panose="02020404030301010803" pitchFamily="18" charset="0"/>
              </a:rPr>
              <a:t>Polzunov-ov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plutajućiregulator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nivoa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vode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iz</a:t>
            </a:r>
            <a:r>
              <a:rPr lang="en-US" dirty="0">
                <a:latin typeface="Garamond" panose="02020404030301010803" pitchFamily="18" charset="0"/>
              </a:rPr>
              <a:t> 1765</a:t>
            </a:r>
          </a:p>
          <a:p>
            <a:pPr marL="0" indent="0">
              <a:buNone/>
            </a:pPr>
            <a:r>
              <a:rPr lang="en-US" dirty="0" err="1" smtClean="0">
                <a:latin typeface="Garamond" panose="02020404030301010803" pitchFamily="18" charset="0"/>
              </a:rPr>
              <a:t>Dalje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evolucija</a:t>
            </a:r>
            <a:r>
              <a:rPr lang="en-US" dirty="0">
                <a:latin typeface="Garamond" panose="02020404030301010803" pitchFamily="18" charset="0"/>
              </a:rPr>
              <a:t> u </a:t>
            </a:r>
            <a:r>
              <a:rPr lang="en-US" dirty="0" err="1">
                <a:latin typeface="Garamond" panose="02020404030301010803" pitchFamily="18" charset="0"/>
              </a:rPr>
              <a:t>automatici</a:t>
            </a:r>
            <a:r>
              <a:rPr lang="en-US" dirty="0">
                <a:latin typeface="Garamond" panose="02020404030301010803" pitchFamily="18" charset="0"/>
              </a:rPr>
              <a:t> je </a:t>
            </a:r>
            <a:r>
              <a:rPr lang="en-US" dirty="0" err="1">
                <a:latin typeface="Garamond" panose="02020404030301010803" pitchFamily="18" charset="0"/>
              </a:rPr>
              <a:t>omogućila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naprednije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tehnike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upravljanja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kao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onakoja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>
                <a:latin typeface="Garamond" panose="02020404030301010803" pitchFamily="18" charset="0"/>
              </a:rPr>
              <a:t>je </a:t>
            </a:r>
            <a:r>
              <a:rPr lang="en-US" dirty="0" err="1">
                <a:latin typeface="Garamond" panose="02020404030301010803" pitchFamily="18" charset="0"/>
              </a:rPr>
              <a:t>vezana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za</a:t>
            </a:r>
            <a:r>
              <a:rPr lang="en-US" dirty="0">
                <a:latin typeface="Garamond" panose="02020404030301010803" pitchFamily="18" charset="0"/>
              </a:rPr>
              <a:t> Watt-</a:t>
            </a:r>
            <a:r>
              <a:rPr lang="en-US" dirty="0" err="1">
                <a:latin typeface="Garamond" panose="02020404030301010803" pitchFamily="18" charset="0"/>
              </a:rPr>
              <a:t>ov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upravljač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letećim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lopticama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iz</a:t>
            </a:r>
            <a:r>
              <a:rPr lang="en-US" dirty="0">
                <a:latin typeface="Garamond" panose="02020404030301010803" pitchFamily="18" charset="0"/>
              </a:rPr>
              <a:t> 1769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475" y="4598741"/>
            <a:ext cx="3058170" cy="2089750"/>
          </a:xfrm>
          <a:prstGeom prst="rect">
            <a:avLst/>
          </a:prstGeom>
        </p:spPr>
      </p:pic>
      <p:pic>
        <p:nvPicPr>
          <p:cNvPr id="9" name="Picture 2" descr="Ð ÐµÐ·ÑÐ»ÑÐ°Ñ ÑÐ»Ð¸ÐºÐ° Ð·Ð° watt's flyball governor anim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971" y="4693630"/>
            <a:ext cx="2911422" cy="191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42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264" y="1080104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Garamond" panose="02020404030301010803" pitchFamily="18" charset="0"/>
              </a:rPr>
              <a:t>Istorijska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perspektiva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AB674E-E0FD-49B9-93BE-1C07741B8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sz="2400" b="1" dirty="0"/>
              <a:t>Dalji razvoj automatizovanih sistema</a:t>
            </a:r>
          </a:p>
          <a:p>
            <a:pPr marL="285750" lvl="1" indent="-285750" algn="just">
              <a:buFont typeface="Wingdings" panose="05000000000000000000" pitchFamily="2" charset="2"/>
              <a:buChar char="§"/>
            </a:pPr>
            <a:r>
              <a:rPr lang="sr-Latn-RS" sz="1800" b="1" dirty="0">
                <a:solidFill>
                  <a:schemeClr val="accent1"/>
                </a:solidFill>
              </a:rPr>
              <a:t>Inženjering u ovoj eri je bio prevashodno vezan za mehaničke sisteme</a:t>
            </a:r>
          </a:p>
          <a:p>
            <a:pPr marL="285750" lvl="2" indent="-285750" algn="just">
              <a:buFont typeface="Wingdings" panose="05000000000000000000" pitchFamily="2" charset="2"/>
              <a:buChar char="§"/>
            </a:pPr>
            <a:r>
              <a:rPr lang="sr-Latn-RS" b="1" dirty="0"/>
              <a:t>Prenos pokreta, senzorika, aktuatori, pa čak i računanje je bilo izvedeno preko mehaničkih ili čak hidraličnih Sistema</a:t>
            </a:r>
            <a:r>
              <a:rPr lang="en-US" b="1" dirty="0"/>
              <a:t>.</a:t>
            </a:r>
            <a:endParaRPr lang="sr-Latn-RS" b="1" dirty="0"/>
          </a:p>
          <a:p>
            <a:pPr marL="285750" lvl="2" indent="-285750" algn="just">
              <a:buFont typeface="Wingdings" panose="05000000000000000000" pitchFamily="2" charset="2"/>
              <a:buChar char="§"/>
            </a:pPr>
            <a:r>
              <a:rPr lang="sr-Latn-RS" b="1" dirty="0"/>
              <a:t>Takvi sistemi su imali nedostatke u vidu nemogućnosti pojačanja snage, kao i z</a:t>
            </a:r>
            <a:r>
              <a:rPr lang="en-US" b="1" dirty="0"/>
              <a:t>n</a:t>
            </a:r>
            <a:r>
              <a:rPr lang="sr-Latn-RS" b="1" dirty="0"/>
              <a:t>ačajne gubitke enegije zbog tolerancij</a:t>
            </a:r>
            <a:r>
              <a:rPr lang="en-US" b="1" dirty="0"/>
              <a:t>e</a:t>
            </a:r>
            <a:r>
              <a:rPr lang="sr-Latn-RS" b="1" dirty="0"/>
              <a:t>, inercije i trenja</a:t>
            </a:r>
            <a:r>
              <a:rPr lang="en-US" b="1" dirty="0"/>
              <a:t>.</a:t>
            </a:r>
            <a:endParaRPr lang="sr-Latn-RS" b="1" dirty="0"/>
          </a:p>
          <a:p>
            <a:pPr marL="285750" lvl="1" indent="-285750" algn="just">
              <a:buFont typeface="Wingdings" panose="05000000000000000000" pitchFamily="2" charset="2"/>
              <a:buChar char="§"/>
            </a:pPr>
            <a:r>
              <a:rPr lang="sr-Latn-RS" sz="1800" b="1" dirty="0">
                <a:solidFill>
                  <a:schemeClr val="accent1"/>
                </a:solidFill>
              </a:rPr>
              <a:t>Sledeći korak u evoluciji automatike je zahtevao teoriju automatskog uprvljanja</a:t>
            </a:r>
          </a:p>
          <a:p>
            <a:pPr marL="285750" lvl="2" indent="-285750" algn="just">
              <a:buFont typeface="Wingdings" panose="05000000000000000000" pitchFamily="2" charset="2"/>
              <a:buChar char="§"/>
            </a:pPr>
            <a:r>
              <a:rPr lang="sr-Latn-RS" b="1" dirty="0"/>
              <a:t>Osnovna ideja upravljanja mehničkim sistemom na automatski način je definitivno ustanovljenja do kraja 19. veka</a:t>
            </a:r>
            <a:r>
              <a:rPr lang="en-US" b="1" dirty="0"/>
              <a:t>.</a:t>
            </a:r>
            <a:endParaRPr lang="sr-Latn-RS" b="1" dirty="0"/>
          </a:p>
          <a:p>
            <a:pPr marL="285750" lvl="2" indent="-285750" algn="just">
              <a:buFont typeface="Wingdings" panose="05000000000000000000" pitchFamily="2" charset="2"/>
              <a:buChar char="§"/>
            </a:pPr>
            <a:r>
              <a:rPr lang="sr-Latn-RS" b="1" dirty="0"/>
              <a:t>Evolucija na ovom polju će značajno napredovati u 20. veku</a:t>
            </a:r>
            <a:r>
              <a:rPr lang="en-US" b="1" dirty="0"/>
              <a:t>.</a:t>
            </a:r>
            <a:endParaRPr lang="en-US" dirty="0"/>
          </a:p>
          <a:p>
            <a:pPr lvl="1"/>
            <a:endParaRPr lang="sr-Latn-RS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</p:spTree>
    <p:extLst>
      <p:ext uri="{BB962C8B-B14F-4D97-AF65-F5344CB8AC3E}">
        <p14:creationId xmlns:p14="http://schemas.microsoft.com/office/powerpoint/2010/main" val="180229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264" y="1080104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Garamond" panose="02020404030301010803" pitchFamily="18" charset="0"/>
              </a:rPr>
              <a:t>Istorijska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perspektiva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AB674E-E0FD-49B9-93BE-1C07741B8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>
                <a:latin typeface="Garamond" panose="02020404030301010803" pitchFamily="18" charset="0"/>
              </a:rPr>
              <a:t>Dalji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razvoj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automatizovanih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s</a:t>
            </a:r>
            <a:r>
              <a:rPr lang="en-US" b="1" dirty="0" err="1" smtClean="0">
                <a:latin typeface="Garamond" panose="02020404030301010803" pitchFamily="18" charset="0"/>
              </a:rPr>
              <a:t>istema</a:t>
            </a:r>
            <a:endParaRPr lang="en-US" b="1" dirty="0" smtClean="0">
              <a:latin typeface="Garamond" panose="02020404030301010803" pitchFamily="18" charset="0"/>
            </a:endParaRPr>
          </a:p>
          <a:p>
            <a:pPr marL="285750" lvl="1" indent="-285750" algn="just">
              <a:buFont typeface="Wingdings" panose="05000000000000000000" pitchFamily="2" charset="2"/>
              <a:buChar char="§"/>
            </a:pPr>
            <a:r>
              <a:rPr lang="sr-Latn-RS" sz="1800" b="1" dirty="0">
                <a:solidFill>
                  <a:schemeClr val="accent1"/>
                </a:solidFill>
              </a:rPr>
              <a:t>Napredak u razvoju pneumatskih upravljačkih elemenata u 30-im godinama prošlog veka omogućio je ulazak upravljanja u procesnu industriju</a:t>
            </a:r>
          </a:p>
          <a:p>
            <a:pPr marL="285750" lvl="2" indent="-285750" algn="just">
              <a:buFont typeface="Wingdings" panose="05000000000000000000" pitchFamily="2" charset="2"/>
              <a:buChar char="§"/>
            </a:pPr>
            <a:r>
              <a:rPr lang="sr-Latn-RS" b="1" dirty="0"/>
              <a:t>Početni upravljački sistemi su radili na principu probanja i greške</a:t>
            </a:r>
            <a:r>
              <a:rPr lang="en-US" b="1" dirty="0"/>
              <a:t> (trial and error).</a:t>
            </a:r>
            <a:endParaRPr lang="sr-Latn-RS" b="1" dirty="0"/>
          </a:p>
          <a:p>
            <a:pPr marL="285750" lvl="2" indent="-285750" algn="just">
              <a:buFont typeface="Wingdings" panose="05000000000000000000" pitchFamily="2" charset="2"/>
              <a:buChar char="§"/>
            </a:pPr>
            <a:r>
              <a:rPr lang="sr-Latn-RS" b="1" dirty="0"/>
              <a:t>Napredak u matematici i analitičkim metodama omogućio je da upravljačko inženjerstvo postane nezavisna inženjerska disciplina.</a:t>
            </a:r>
          </a:p>
          <a:p>
            <a:pPr marL="285750" lvl="1" indent="-285750" algn="just">
              <a:buFont typeface="Wingdings" panose="05000000000000000000" pitchFamily="2" charset="2"/>
              <a:buChar char="§"/>
            </a:pPr>
            <a:r>
              <a:rPr lang="sr-Latn-RS" sz="1800" b="1" dirty="0">
                <a:solidFill>
                  <a:schemeClr val="accent1"/>
                </a:solidFill>
              </a:rPr>
              <a:t>Naredni korak predstavlja razvoj elektronske povratne sprege</a:t>
            </a:r>
          </a:p>
          <a:p>
            <a:pPr marL="285750" lvl="2" indent="-285750" algn="just">
              <a:buFont typeface="Wingdings" panose="05000000000000000000" pitchFamily="2" charset="2"/>
              <a:buChar char="§"/>
            </a:pPr>
            <a:r>
              <a:rPr lang="sr-Latn-RS" b="1" dirty="0"/>
              <a:t>Bode, Nyquist i Black su u Bell Telephone Laboratories radeći na polju telefonskih sistema razvili elektronsku povratnu spregu u frekvencijskom domenu, kao i  smernice za projektovanje i analizu sistema uprvljanja koje važe i dan danas i nazivaju se klasično upravljanje.</a:t>
            </a:r>
          </a:p>
          <a:p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</p:spTree>
    <p:extLst>
      <p:ext uri="{BB962C8B-B14F-4D97-AF65-F5344CB8AC3E}">
        <p14:creationId xmlns:p14="http://schemas.microsoft.com/office/powerpoint/2010/main" val="398140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264" y="1080104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Garamond" panose="02020404030301010803" pitchFamily="18" charset="0"/>
              </a:rPr>
              <a:t>Istorijska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perspektiva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AB674E-E0FD-49B9-93BE-1C07741B8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b="1" dirty="0"/>
              <a:t>Dalji razvoj automatizovanih </a:t>
            </a:r>
            <a:r>
              <a:rPr lang="sr-Latn-RS" b="1" dirty="0" smtClean="0"/>
              <a:t>sistema</a:t>
            </a:r>
            <a:endParaRPr lang="en-US" b="1" dirty="0" smtClean="0"/>
          </a:p>
          <a:p>
            <a:pPr lvl="1"/>
            <a:r>
              <a:rPr lang="sr-Latn-RS" sz="2000" b="1" dirty="0">
                <a:solidFill>
                  <a:schemeClr val="accent1"/>
                </a:solidFill>
              </a:rPr>
              <a:t>Napredak u teoriji i praksi automatskog upravljanja zbog</a:t>
            </a:r>
          </a:p>
          <a:p>
            <a:pPr lvl="1"/>
            <a:r>
              <a:rPr lang="sr-Latn-RS" sz="2000" b="1" dirty="0">
                <a:solidFill>
                  <a:schemeClr val="accent1"/>
                </a:solidFill>
              </a:rPr>
              <a:t>Ratni</a:t>
            </a:r>
            <a:r>
              <a:rPr lang="en-US" sz="2000" b="1" dirty="0">
                <a:solidFill>
                  <a:schemeClr val="accent1"/>
                </a:solidFill>
              </a:rPr>
              <a:t>h</a:t>
            </a:r>
            <a:r>
              <a:rPr lang="sr-Latn-RS" sz="2000" b="1" dirty="0">
                <a:solidFill>
                  <a:schemeClr val="accent1"/>
                </a:solidFill>
              </a:rPr>
              <a:t> napor</a:t>
            </a:r>
            <a:r>
              <a:rPr lang="en-US" sz="2000" b="1" dirty="0">
                <a:solidFill>
                  <a:schemeClr val="accent1"/>
                </a:solidFill>
              </a:rPr>
              <a:t>a</a:t>
            </a:r>
            <a:r>
              <a:rPr lang="sr-Latn-RS" sz="2000" b="1" dirty="0">
                <a:solidFill>
                  <a:schemeClr val="accent1"/>
                </a:solidFill>
              </a:rPr>
              <a:t> iz Drugog svetskog rata</a:t>
            </a:r>
          </a:p>
          <a:p>
            <a:pPr lvl="3"/>
            <a:r>
              <a:rPr lang="sr-Latn-RS" sz="2000" b="1" dirty="0"/>
              <a:t>• Projektovanje i konstrukcija automatskih pilota aviona, postavljanje naoružanja</a:t>
            </a:r>
            <a:r>
              <a:rPr lang="en-US" sz="2000" b="1" dirty="0"/>
              <a:t> </a:t>
            </a:r>
            <a:r>
              <a:rPr lang="sr-Latn-RS" sz="2000" b="1" dirty="0"/>
              <a:t>sistemi, radarske antene i drug</a:t>
            </a:r>
            <a:r>
              <a:rPr lang="en-US" sz="2000" b="1" dirty="0" err="1"/>
              <a:t>i</a:t>
            </a:r>
            <a:r>
              <a:rPr lang="sr-Latn-RS" sz="2000" b="1" dirty="0"/>
              <a:t> vojni sistemi-</a:t>
            </a:r>
          </a:p>
          <a:p>
            <a:pPr lvl="3"/>
            <a:r>
              <a:rPr lang="sr-Latn-RS" sz="2000" b="1" dirty="0"/>
              <a:t>• Proširenje dostupnih tehnika upravljanja i negovanje interesovanj</a:t>
            </a:r>
            <a:r>
              <a:rPr lang="en-US" sz="2000" b="1" dirty="0"/>
              <a:t>a</a:t>
            </a:r>
            <a:r>
              <a:rPr lang="sr-Latn-RS" sz="2000" b="1" dirty="0"/>
              <a:t> za sisteme </a:t>
            </a:r>
            <a:r>
              <a:rPr lang="en-US" sz="2000" b="1" dirty="0" err="1"/>
              <a:t>upravljanja</a:t>
            </a:r>
            <a:r>
              <a:rPr lang="sr-Latn-RS" sz="2000" b="1" dirty="0"/>
              <a:t> i razvoj novih metoda.</a:t>
            </a:r>
          </a:p>
          <a:p>
            <a:pPr lvl="3"/>
            <a:r>
              <a:rPr lang="sr-Latn-RS" sz="2000" b="1" dirty="0"/>
              <a:t>• Pristupi frekvencijskom domenu, povećana upotreba Laplasove</a:t>
            </a:r>
          </a:p>
          <a:p>
            <a:pPr lvl="3"/>
            <a:r>
              <a:rPr lang="sr-Latn-RS" sz="2000" b="1" dirty="0"/>
              <a:t>transformacije i upotreba takozvanih metoda s-ravni (npr. </a:t>
            </a:r>
            <a:r>
              <a:rPr lang="sr-Latn-RS" sz="2000" b="1" i="1" dirty="0"/>
              <a:t>root locus- GMK</a:t>
            </a:r>
            <a:r>
              <a:rPr lang="sr-Latn-RS" sz="2000" b="1" dirty="0"/>
              <a:t>)</a:t>
            </a:r>
          </a:p>
          <a:p>
            <a:pPr lvl="1"/>
            <a:r>
              <a:rPr lang="sr-Latn-RS" sz="2000" b="1" dirty="0">
                <a:solidFill>
                  <a:schemeClr val="accent1"/>
                </a:solidFill>
              </a:rPr>
              <a:t>Tokom 1950-ih, pronalazak kamere, veza i lančanih pogona postali su glavne tehnologije koje omogućavaju pronalazak novih proizvoda i proizvodnju sa visokom preciznošću i brzinom i jednostavnijom i bržom montažom</a:t>
            </a:r>
            <a:endParaRPr lang="en-US" sz="2000" dirty="0"/>
          </a:p>
          <a:p>
            <a:pPr marL="285750" lvl="2" indent="-285750" algn="just">
              <a:buFont typeface="Wingdings" panose="05000000000000000000" pitchFamily="2" charset="2"/>
              <a:buChar char="§"/>
            </a:pPr>
            <a:endParaRPr lang="en-US" dirty="0"/>
          </a:p>
          <a:p>
            <a:endParaRPr lang="sr-Latn-RS" b="1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</p:spTree>
    <p:extLst>
      <p:ext uri="{BB962C8B-B14F-4D97-AF65-F5344CB8AC3E}">
        <p14:creationId xmlns:p14="http://schemas.microsoft.com/office/powerpoint/2010/main" val="393704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A2CE2-C908-4F21-9243-03179C5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264" y="1080104"/>
            <a:ext cx="8981536" cy="61058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Garamond" panose="02020404030301010803" pitchFamily="18" charset="0"/>
              </a:rPr>
              <a:t>Istorijska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perspektiva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AB674E-E0FD-49B9-93BE-1C07741B8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sr-Latn-RS" b="1" dirty="0">
                <a:solidFill>
                  <a:schemeClr val="accent1"/>
                </a:solidFill>
              </a:rPr>
              <a:t>Poluprovodnička revolucija je dovela do stvaranja tehnologije integrisanog kola (IC)</a:t>
            </a:r>
          </a:p>
          <a:p>
            <a:pPr lvl="1"/>
            <a:r>
              <a:rPr lang="sr-Latn-RS" b="1" dirty="0"/>
              <a:t>• Efektivna, minijaturna, elektroenergetika bi mogla pojačati i obezbediti potrebnu količinu snage aktuatorima.</a:t>
            </a:r>
          </a:p>
          <a:p>
            <a:pPr lvl="1"/>
            <a:r>
              <a:rPr lang="sr-Latn-RS" b="1" dirty="0"/>
              <a:t>• Elektronika za prilagođavanje signala može filtrirati i kodirati podatke sa senzora u analognom / digitalnom formatu.</a:t>
            </a:r>
          </a:p>
          <a:p>
            <a:pPr lvl="1"/>
            <a:r>
              <a:rPr lang="sr-Latn-RS" b="1" dirty="0"/>
              <a:t>• Ožičene kablovima (hard-wired), na ploči (on-board) analogne / digitalne IC komponente obezbeđuju rudimentarne računske operacije i sisteme odlučivanja za kontrolu mehaničkih uređaja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26556-F4F3-45A7-A261-C1B358F8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" y="145476"/>
            <a:ext cx="1593316" cy="149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764" y="244666"/>
            <a:ext cx="949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Innovative Teaching Approaches in development of Software Designed Instrumentation and its application in real-time systems</a:t>
            </a:r>
          </a:p>
        </p:txBody>
      </p:sp>
    </p:spTree>
    <p:extLst>
      <p:ext uri="{BB962C8B-B14F-4D97-AF65-F5344CB8AC3E}">
        <p14:creationId xmlns:p14="http://schemas.microsoft.com/office/powerpoint/2010/main" val="236020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2477</Words>
  <Application>Microsoft Office PowerPoint</Application>
  <PresentationFormat>Widescreen</PresentationFormat>
  <Paragraphs>251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adagio_slab</vt:lpstr>
      <vt:lpstr>Arial</vt:lpstr>
      <vt:lpstr>Calibri</vt:lpstr>
      <vt:lpstr>Calibri Light</vt:lpstr>
      <vt:lpstr>Garamond</vt:lpstr>
      <vt:lpstr>Times New Roman</vt:lpstr>
      <vt:lpstr>Wingdings</vt:lpstr>
      <vt:lpstr>Office Theme</vt:lpstr>
      <vt:lpstr>UPRAVLJAČKI ALGORITMI U REALNOM VREMENU</vt:lpstr>
      <vt:lpstr>PowerPoint Presentation</vt:lpstr>
      <vt:lpstr>Sadržaj</vt:lpstr>
      <vt:lpstr>Uvod</vt:lpstr>
      <vt:lpstr>Istorijska perspektiva</vt:lpstr>
      <vt:lpstr>Istorijska perspektiva</vt:lpstr>
      <vt:lpstr>Istorijska perspektiva</vt:lpstr>
      <vt:lpstr>Istorijska perspektiva</vt:lpstr>
      <vt:lpstr>Istorijska perspektiva</vt:lpstr>
      <vt:lpstr>Istorijska perspektiva</vt:lpstr>
      <vt:lpstr>Istorijska perspektiva</vt:lpstr>
      <vt:lpstr>Istorijska perspektiva</vt:lpstr>
      <vt:lpstr>Istorijska perspektiva</vt:lpstr>
      <vt:lpstr>Istorijska perspektiva</vt:lpstr>
      <vt:lpstr>Istorijska perspektiva</vt:lpstr>
      <vt:lpstr>Digitalni ili analogni upravljački sistemi</vt:lpstr>
      <vt:lpstr>Koje su prednosti da se analogne komponente zamene sa digitalnim?</vt:lpstr>
      <vt:lpstr>Koje su prednosti da se analogne komponente zamene sa digitalnim?</vt:lpstr>
      <vt:lpstr>Koje su prednosti da se analogne komponente zamene sa digitalnim?</vt:lpstr>
      <vt:lpstr>Koje su prednosti da se analogne komponente zamene sa digitalnim?</vt:lpstr>
      <vt:lpstr>Koje su prednosti da se analogne komponente zamene sa digitalnim?</vt:lpstr>
      <vt:lpstr>Koje su mane da se analogne komponente zamene sa digitalnim?</vt:lpstr>
      <vt:lpstr>Koje su mane da se analogne komponente zamene sa digitalnim?</vt:lpstr>
      <vt:lpstr>Neke primene digitalnih upravaljačkih sistema i embedded uređaja</vt:lpstr>
      <vt:lpstr>Kontrola nivoa glukoze u krvi za dijabetes tip 1</vt:lpstr>
      <vt:lpstr>Medicinska robotika</vt:lpstr>
      <vt:lpstr>Sistem za kontrolu leta</vt:lpstr>
      <vt:lpstr>Podvodna vozila</vt:lpstr>
      <vt:lpstr>Vazdušna vozila (letelice) - UAV</vt:lpstr>
      <vt:lpstr>Svemirska vozila</vt:lpstr>
      <vt:lpstr>Vozila za spašavanje</vt:lpstr>
      <vt:lpstr>Inteligentna i autonomna vozila</vt:lpstr>
      <vt:lpstr>Sistemi robotske rehabilitacije</vt:lpstr>
      <vt:lpstr>Kućni uređaji</vt:lpstr>
      <vt:lpstr>Kooperativna robotika</vt:lpstr>
      <vt:lpstr>Robotika za nepristupačne sredine</vt:lpstr>
      <vt:lpstr>Potrošna elektronika</vt:lpstr>
      <vt:lpstr>Industrijska automatizacija</vt:lpstr>
      <vt:lpstr>Automobilska (automotive) primena</vt:lpstr>
      <vt:lpstr>Tipične digitalne šeme upravljanja</vt:lpstr>
      <vt:lpstr>Digitalne šeme upravljanja</vt:lpstr>
      <vt:lpstr>Digitalne šeme upravljanja</vt:lpstr>
      <vt:lpstr>Digitalne šeme upravljanja</vt:lpstr>
      <vt:lpstr>Digitalne šeme upravljanja</vt:lpstr>
      <vt:lpstr>Digitalne šeme upravljanja</vt:lpstr>
      <vt:lpstr>A/D konverzija</vt:lpstr>
      <vt:lpstr>D/A konverzija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8th Balkan Open Competition in  Software-designed Instrumentation</dc:title>
  <dc:creator>Stefana Jocic</dc:creator>
  <cp:lastModifiedBy>Windows User</cp:lastModifiedBy>
  <cp:revision>32</cp:revision>
  <dcterms:created xsi:type="dcterms:W3CDTF">2018-11-07T10:58:35Z</dcterms:created>
  <dcterms:modified xsi:type="dcterms:W3CDTF">2019-01-30T21:34:52Z</dcterms:modified>
</cp:coreProperties>
</file>