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1" r:id="rId5"/>
    <p:sldId id="262" r:id="rId6"/>
    <p:sldId id="263" r:id="rId7"/>
    <p:sldId id="264" r:id="rId8"/>
    <p:sldId id="265" r:id="rId9"/>
    <p:sldId id="266" r:id="rId10"/>
    <p:sldId id="267" r:id="rId11"/>
    <p:sldId id="268" r:id="rId12"/>
    <p:sldId id="269" r:id="rId13"/>
    <p:sldId id="270" r:id="rId14"/>
    <p:sldId id="272" r:id="rId15"/>
    <p:sldId id="271" r:id="rId16"/>
    <p:sldId id="273" r:id="rId17"/>
    <p:sldId id="274" r:id="rId18"/>
    <p:sldId id="275" r:id="rId19"/>
    <p:sldId id="276" r:id="rId20"/>
    <p:sldId id="277" r:id="rId21"/>
    <p:sldId id="278" r:id="rId22"/>
    <p:sldId id="279" r:id="rId23"/>
    <p:sldId id="280" r:id="rId24"/>
    <p:sldId id="294"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5" r:id="rId39"/>
    <p:sldId id="296" r:id="rId40"/>
    <p:sldId id="299" r:id="rId41"/>
    <p:sldId id="297" r:id="rId42"/>
    <p:sldId id="301" r:id="rId43"/>
    <p:sldId id="298" r:id="rId44"/>
    <p:sldId id="300" r:id="rId45"/>
    <p:sldId id="302" r:id="rId46"/>
    <p:sldId id="303" r:id="rId47"/>
    <p:sldId id="304" r:id="rId48"/>
    <p:sldId id="260"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0" d="100"/>
          <a:sy n="90" d="100"/>
        </p:scale>
        <p:origin x="39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008E06-CD8B-4133-9E02-7666DE5098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98E11DF6-0E83-4518-B100-C5978D2235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90BA13DD-45D8-45A6-9E89-1C17DCE82B22}"/>
              </a:ext>
            </a:extLst>
          </p:cNvPr>
          <p:cNvSpPr>
            <a:spLocks noGrp="1"/>
          </p:cNvSpPr>
          <p:nvPr>
            <p:ph type="dt" sz="half" idx="10"/>
          </p:nvPr>
        </p:nvSpPr>
        <p:spPr/>
        <p:txBody>
          <a:bodyPr/>
          <a:lstStyle/>
          <a:p>
            <a:fld id="{CC35AA11-463B-4726-8CDA-9241FDE1B93A}" type="datetimeFigureOut">
              <a:rPr lang="en-US" smtClean="0"/>
              <a:t>10/22/2020</a:t>
            </a:fld>
            <a:endParaRPr lang="en-US"/>
          </a:p>
        </p:txBody>
      </p:sp>
      <p:sp>
        <p:nvSpPr>
          <p:cNvPr id="5" name="Footer Placeholder 4">
            <a:extLst>
              <a:ext uri="{FF2B5EF4-FFF2-40B4-BE49-F238E27FC236}">
                <a16:creationId xmlns="" xmlns:a16="http://schemas.microsoft.com/office/drawing/2014/main" id="{8951108F-78AD-4111-9980-872DC3B1C3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AD2F82D-B7AA-48B4-B87A-24A006FF5F6B}"/>
              </a:ext>
            </a:extLst>
          </p:cNvPr>
          <p:cNvSpPr>
            <a:spLocks noGrp="1"/>
          </p:cNvSpPr>
          <p:nvPr>
            <p:ph type="sldNum" sz="quarter" idx="12"/>
          </p:nvPr>
        </p:nvSpPr>
        <p:spPr/>
        <p:txBody>
          <a:bodyPr/>
          <a:lstStyle/>
          <a:p>
            <a:fld id="{AFF31FC5-8BCE-4E5A-9545-4320DC72B53E}" type="slidenum">
              <a:rPr lang="en-US" smtClean="0"/>
              <a:t>‹#›</a:t>
            </a:fld>
            <a:endParaRPr lang="en-US"/>
          </a:p>
        </p:txBody>
      </p:sp>
    </p:spTree>
    <p:extLst>
      <p:ext uri="{BB962C8B-B14F-4D97-AF65-F5344CB8AC3E}">
        <p14:creationId xmlns:p14="http://schemas.microsoft.com/office/powerpoint/2010/main" val="554063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89B1C6-139B-47BA-B958-182935C513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1A58007-A84B-4B9C-9EED-26BADE160AC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0A18057-15F9-4805-8AB8-81CBDEC683F9}"/>
              </a:ext>
            </a:extLst>
          </p:cNvPr>
          <p:cNvSpPr>
            <a:spLocks noGrp="1"/>
          </p:cNvSpPr>
          <p:nvPr>
            <p:ph type="dt" sz="half" idx="10"/>
          </p:nvPr>
        </p:nvSpPr>
        <p:spPr/>
        <p:txBody>
          <a:bodyPr/>
          <a:lstStyle/>
          <a:p>
            <a:fld id="{CC35AA11-463B-4726-8CDA-9241FDE1B93A}" type="datetimeFigureOut">
              <a:rPr lang="en-US" smtClean="0"/>
              <a:t>10/22/2020</a:t>
            </a:fld>
            <a:endParaRPr lang="en-US"/>
          </a:p>
        </p:txBody>
      </p:sp>
      <p:sp>
        <p:nvSpPr>
          <p:cNvPr id="5" name="Footer Placeholder 4">
            <a:extLst>
              <a:ext uri="{FF2B5EF4-FFF2-40B4-BE49-F238E27FC236}">
                <a16:creationId xmlns="" xmlns:a16="http://schemas.microsoft.com/office/drawing/2014/main" id="{686B400F-CA49-4851-846D-21073ADC70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41C4B36-425C-4FE9-B722-22A57C890541}"/>
              </a:ext>
            </a:extLst>
          </p:cNvPr>
          <p:cNvSpPr>
            <a:spLocks noGrp="1"/>
          </p:cNvSpPr>
          <p:nvPr>
            <p:ph type="sldNum" sz="quarter" idx="12"/>
          </p:nvPr>
        </p:nvSpPr>
        <p:spPr/>
        <p:txBody>
          <a:bodyPr/>
          <a:lstStyle/>
          <a:p>
            <a:fld id="{AFF31FC5-8BCE-4E5A-9545-4320DC72B53E}" type="slidenum">
              <a:rPr lang="en-US" smtClean="0"/>
              <a:t>‹#›</a:t>
            </a:fld>
            <a:endParaRPr lang="en-US"/>
          </a:p>
        </p:txBody>
      </p:sp>
    </p:spTree>
    <p:extLst>
      <p:ext uri="{BB962C8B-B14F-4D97-AF65-F5344CB8AC3E}">
        <p14:creationId xmlns:p14="http://schemas.microsoft.com/office/powerpoint/2010/main" val="3591800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CAD748A-F986-4F56-B999-5E31BF0473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25314A1-9739-4EE7-8616-3F51647ED4B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55B888F-805A-464E-B0FB-910D0B9B7280}"/>
              </a:ext>
            </a:extLst>
          </p:cNvPr>
          <p:cNvSpPr>
            <a:spLocks noGrp="1"/>
          </p:cNvSpPr>
          <p:nvPr>
            <p:ph type="dt" sz="half" idx="10"/>
          </p:nvPr>
        </p:nvSpPr>
        <p:spPr/>
        <p:txBody>
          <a:bodyPr/>
          <a:lstStyle/>
          <a:p>
            <a:fld id="{CC35AA11-463B-4726-8CDA-9241FDE1B93A}" type="datetimeFigureOut">
              <a:rPr lang="en-US" smtClean="0"/>
              <a:t>10/22/2020</a:t>
            </a:fld>
            <a:endParaRPr lang="en-US"/>
          </a:p>
        </p:txBody>
      </p:sp>
      <p:sp>
        <p:nvSpPr>
          <p:cNvPr id="5" name="Footer Placeholder 4">
            <a:extLst>
              <a:ext uri="{FF2B5EF4-FFF2-40B4-BE49-F238E27FC236}">
                <a16:creationId xmlns="" xmlns:a16="http://schemas.microsoft.com/office/drawing/2014/main" id="{BFC4B5AC-DC40-439F-A604-2F17984242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D0F6182-8C27-42D3-BF7A-8B8E46580076}"/>
              </a:ext>
            </a:extLst>
          </p:cNvPr>
          <p:cNvSpPr>
            <a:spLocks noGrp="1"/>
          </p:cNvSpPr>
          <p:nvPr>
            <p:ph type="sldNum" sz="quarter" idx="12"/>
          </p:nvPr>
        </p:nvSpPr>
        <p:spPr/>
        <p:txBody>
          <a:bodyPr/>
          <a:lstStyle/>
          <a:p>
            <a:fld id="{AFF31FC5-8BCE-4E5A-9545-4320DC72B53E}" type="slidenum">
              <a:rPr lang="en-US" smtClean="0"/>
              <a:t>‹#›</a:t>
            </a:fld>
            <a:endParaRPr lang="en-US"/>
          </a:p>
        </p:txBody>
      </p:sp>
    </p:spTree>
    <p:extLst>
      <p:ext uri="{BB962C8B-B14F-4D97-AF65-F5344CB8AC3E}">
        <p14:creationId xmlns:p14="http://schemas.microsoft.com/office/powerpoint/2010/main" val="846603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66A686-4550-4B4F-88FF-A2BB41C993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C03C257-4D89-4A71-88C1-6877B202B6C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1BD2855-63E0-4CCA-8102-AFBEB24C1FFF}"/>
              </a:ext>
            </a:extLst>
          </p:cNvPr>
          <p:cNvSpPr>
            <a:spLocks noGrp="1"/>
          </p:cNvSpPr>
          <p:nvPr>
            <p:ph type="dt" sz="half" idx="10"/>
          </p:nvPr>
        </p:nvSpPr>
        <p:spPr/>
        <p:txBody>
          <a:bodyPr/>
          <a:lstStyle/>
          <a:p>
            <a:fld id="{CC35AA11-463B-4726-8CDA-9241FDE1B93A}" type="datetimeFigureOut">
              <a:rPr lang="en-US" smtClean="0"/>
              <a:t>10/22/2020</a:t>
            </a:fld>
            <a:endParaRPr lang="en-US"/>
          </a:p>
        </p:txBody>
      </p:sp>
      <p:sp>
        <p:nvSpPr>
          <p:cNvPr id="5" name="Footer Placeholder 4">
            <a:extLst>
              <a:ext uri="{FF2B5EF4-FFF2-40B4-BE49-F238E27FC236}">
                <a16:creationId xmlns="" xmlns:a16="http://schemas.microsoft.com/office/drawing/2014/main" id="{CD00D8FB-D3A9-4420-A06A-0DAAF3C6F7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110E37D-F003-45A3-AFFD-6AFD61D64D93}"/>
              </a:ext>
            </a:extLst>
          </p:cNvPr>
          <p:cNvSpPr>
            <a:spLocks noGrp="1"/>
          </p:cNvSpPr>
          <p:nvPr>
            <p:ph type="sldNum" sz="quarter" idx="12"/>
          </p:nvPr>
        </p:nvSpPr>
        <p:spPr/>
        <p:txBody>
          <a:bodyPr/>
          <a:lstStyle/>
          <a:p>
            <a:fld id="{AFF31FC5-8BCE-4E5A-9545-4320DC72B53E}" type="slidenum">
              <a:rPr lang="en-US" smtClean="0"/>
              <a:t>‹#›</a:t>
            </a:fld>
            <a:endParaRPr lang="en-US"/>
          </a:p>
        </p:txBody>
      </p:sp>
    </p:spTree>
    <p:extLst>
      <p:ext uri="{BB962C8B-B14F-4D97-AF65-F5344CB8AC3E}">
        <p14:creationId xmlns:p14="http://schemas.microsoft.com/office/powerpoint/2010/main" val="1035704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082D96-2400-4E05-9A85-9AD59A0A1A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DADC5E30-D655-4CBA-ABC1-20470D01F7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382CAD78-9E8D-4E0A-A60A-DE0D783C85F5}"/>
              </a:ext>
            </a:extLst>
          </p:cNvPr>
          <p:cNvSpPr>
            <a:spLocks noGrp="1"/>
          </p:cNvSpPr>
          <p:nvPr>
            <p:ph type="dt" sz="half" idx="10"/>
          </p:nvPr>
        </p:nvSpPr>
        <p:spPr/>
        <p:txBody>
          <a:bodyPr/>
          <a:lstStyle/>
          <a:p>
            <a:fld id="{CC35AA11-463B-4726-8CDA-9241FDE1B93A}" type="datetimeFigureOut">
              <a:rPr lang="en-US" smtClean="0"/>
              <a:t>10/22/2020</a:t>
            </a:fld>
            <a:endParaRPr lang="en-US"/>
          </a:p>
        </p:txBody>
      </p:sp>
      <p:sp>
        <p:nvSpPr>
          <p:cNvPr id="5" name="Footer Placeholder 4">
            <a:extLst>
              <a:ext uri="{FF2B5EF4-FFF2-40B4-BE49-F238E27FC236}">
                <a16:creationId xmlns="" xmlns:a16="http://schemas.microsoft.com/office/drawing/2014/main" id="{B952E2E3-BAA8-4F9B-99CC-76D6EA12D2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9C0C41E-AA74-41C7-A3D4-7C4CCCD27106}"/>
              </a:ext>
            </a:extLst>
          </p:cNvPr>
          <p:cNvSpPr>
            <a:spLocks noGrp="1"/>
          </p:cNvSpPr>
          <p:nvPr>
            <p:ph type="sldNum" sz="quarter" idx="12"/>
          </p:nvPr>
        </p:nvSpPr>
        <p:spPr/>
        <p:txBody>
          <a:bodyPr/>
          <a:lstStyle/>
          <a:p>
            <a:fld id="{AFF31FC5-8BCE-4E5A-9545-4320DC72B53E}" type="slidenum">
              <a:rPr lang="en-US" smtClean="0"/>
              <a:t>‹#›</a:t>
            </a:fld>
            <a:endParaRPr lang="en-US"/>
          </a:p>
        </p:txBody>
      </p:sp>
    </p:spTree>
    <p:extLst>
      <p:ext uri="{BB962C8B-B14F-4D97-AF65-F5344CB8AC3E}">
        <p14:creationId xmlns:p14="http://schemas.microsoft.com/office/powerpoint/2010/main" val="879596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20FADBC-40C3-4EE9-8D77-15760ADCC7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4D93D80-6474-4118-8A7A-EAF5D528889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9BB6573-8335-4003-AD0F-82717D25D9A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2589C96-2F5A-4354-A545-7B7098979329}"/>
              </a:ext>
            </a:extLst>
          </p:cNvPr>
          <p:cNvSpPr>
            <a:spLocks noGrp="1"/>
          </p:cNvSpPr>
          <p:nvPr>
            <p:ph type="dt" sz="half" idx="10"/>
          </p:nvPr>
        </p:nvSpPr>
        <p:spPr/>
        <p:txBody>
          <a:bodyPr/>
          <a:lstStyle/>
          <a:p>
            <a:fld id="{CC35AA11-463B-4726-8CDA-9241FDE1B93A}" type="datetimeFigureOut">
              <a:rPr lang="en-US" smtClean="0"/>
              <a:t>10/22/2020</a:t>
            </a:fld>
            <a:endParaRPr lang="en-US"/>
          </a:p>
        </p:txBody>
      </p:sp>
      <p:sp>
        <p:nvSpPr>
          <p:cNvPr id="6" name="Footer Placeholder 5">
            <a:extLst>
              <a:ext uri="{FF2B5EF4-FFF2-40B4-BE49-F238E27FC236}">
                <a16:creationId xmlns="" xmlns:a16="http://schemas.microsoft.com/office/drawing/2014/main" id="{D719C3F2-920C-4FE5-B582-4088780EB3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10E0850-65AD-4E36-A793-211511214033}"/>
              </a:ext>
            </a:extLst>
          </p:cNvPr>
          <p:cNvSpPr>
            <a:spLocks noGrp="1"/>
          </p:cNvSpPr>
          <p:nvPr>
            <p:ph type="sldNum" sz="quarter" idx="12"/>
          </p:nvPr>
        </p:nvSpPr>
        <p:spPr/>
        <p:txBody>
          <a:bodyPr/>
          <a:lstStyle/>
          <a:p>
            <a:fld id="{AFF31FC5-8BCE-4E5A-9545-4320DC72B53E}" type="slidenum">
              <a:rPr lang="en-US" smtClean="0"/>
              <a:t>‹#›</a:t>
            </a:fld>
            <a:endParaRPr lang="en-US"/>
          </a:p>
        </p:txBody>
      </p:sp>
    </p:spTree>
    <p:extLst>
      <p:ext uri="{BB962C8B-B14F-4D97-AF65-F5344CB8AC3E}">
        <p14:creationId xmlns:p14="http://schemas.microsoft.com/office/powerpoint/2010/main" val="439856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778762-D59A-4823-A448-89B2E5E3E3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8D7CD1CA-A3A9-45CF-9C41-7E7EBFEE4E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6CEC6BCA-7A49-443D-8D34-36DFAE9690A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112AC245-503D-44CD-9485-9A734733E6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D8938F0C-BD31-4A73-8E83-81CDBC12071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A213C21-C126-431C-9E94-CB8F22AC80AF}"/>
              </a:ext>
            </a:extLst>
          </p:cNvPr>
          <p:cNvSpPr>
            <a:spLocks noGrp="1"/>
          </p:cNvSpPr>
          <p:nvPr>
            <p:ph type="dt" sz="half" idx="10"/>
          </p:nvPr>
        </p:nvSpPr>
        <p:spPr/>
        <p:txBody>
          <a:bodyPr/>
          <a:lstStyle/>
          <a:p>
            <a:fld id="{CC35AA11-463B-4726-8CDA-9241FDE1B93A}" type="datetimeFigureOut">
              <a:rPr lang="en-US" smtClean="0"/>
              <a:t>10/22/2020</a:t>
            </a:fld>
            <a:endParaRPr lang="en-US"/>
          </a:p>
        </p:txBody>
      </p:sp>
      <p:sp>
        <p:nvSpPr>
          <p:cNvPr id="8" name="Footer Placeholder 7">
            <a:extLst>
              <a:ext uri="{FF2B5EF4-FFF2-40B4-BE49-F238E27FC236}">
                <a16:creationId xmlns="" xmlns:a16="http://schemas.microsoft.com/office/drawing/2014/main" id="{A36B540E-990E-4BF6-A7F3-C0BE7006D7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9F8B04EC-0252-404C-9379-962C12B53DE0}"/>
              </a:ext>
            </a:extLst>
          </p:cNvPr>
          <p:cNvSpPr>
            <a:spLocks noGrp="1"/>
          </p:cNvSpPr>
          <p:nvPr>
            <p:ph type="sldNum" sz="quarter" idx="12"/>
          </p:nvPr>
        </p:nvSpPr>
        <p:spPr/>
        <p:txBody>
          <a:bodyPr/>
          <a:lstStyle/>
          <a:p>
            <a:fld id="{AFF31FC5-8BCE-4E5A-9545-4320DC72B53E}" type="slidenum">
              <a:rPr lang="en-US" smtClean="0"/>
              <a:t>‹#›</a:t>
            </a:fld>
            <a:endParaRPr lang="en-US"/>
          </a:p>
        </p:txBody>
      </p:sp>
    </p:spTree>
    <p:extLst>
      <p:ext uri="{BB962C8B-B14F-4D97-AF65-F5344CB8AC3E}">
        <p14:creationId xmlns:p14="http://schemas.microsoft.com/office/powerpoint/2010/main" val="3907074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EC4EBE-626E-4074-AD4A-551CC45A62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A23B8C0-09A8-46A3-839C-D9D674D335EB}"/>
              </a:ext>
            </a:extLst>
          </p:cNvPr>
          <p:cNvSpPr>
            <a:spLocks noGrp="1"/>
          </p:cNvSpPr>
          <p:nvPr>
            <p:ph type="dt" sz="half" idx="10"/>
          </p:nvPr>
        </p:nvSpPr>
        <p:spPr/>
        <p:txBody>
          <a:bodyPr/>
          <a:lstStyle/>
          <a:p>
            <a:fld id="{CC35AA11-463B-4726-8CDA-9241FDE1B93A}" type="datetimeFigureOut">
              <a:rPr lang="en-US" smtClean="0"/>
              <a:t>10/22/2020</a:t>
            </a:fld>
            <a:endParaRPr lang="en-US"/>
          </a:p>
        </p:txBody>
      </p:sp>
      <p:sp>
        <p:nvSpPr>
          <p:cNvPr id="4" name="Footer Placeholder 3">
            <a:extLst>
              <a:ext uri="{FF2B5EF4-FFF2-40B4-BE49-F238E27FC236}">
                <a16:creationId xmlns="" xmlns:a16="http://schemas.microsoft.com/office/drawing/2014/main" id="{B8092EA3-A251-46D3-BB8B-43C4A5880E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400D25D4-B396-4569-AD04-756C323A5D9A}"/>
              </a:ext>
            </a:extLst>
          </p:cNvPr>
          <p:cNvSpPr>
            <a:spLocks noGrp="1"/>
          </p:cNvSpPr>
          <p:nvPr>
            <p:ph type="sldNum" sz="quarter" idx="12"/>
          </p:nvPr>
        </p:nvSpPr>
        <p:spPr/>
        <p:txBody>
          <a:bodyPr/>
          <a:lstStyle/>
          <a:p>
            <a:fld id="{AFF31FC5-8BCE-4E5A-9545-4320DC72B53E}" type="slidenum">
              <a:rPr lang="en-US" smtClean="0"/>
              <a:t>‹#›</a:t>
            </a:fld>
            <a:endParaRPr lang="en-US"/>
          </a:p>
        </p:txBody>
      </p:sp>
    </p:spTree>
    <p:extLst>
      <p:ext uri="{BB962C8B-B14F-4D97-AF65-F5344CB8AC3E}">
        <p14:creationId xmlns:p14="http://schemas.microsoft.com/office/powerpoint/2010/main" val="3030792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7649236-29E9-493A-9F5B-F9F76A9D0B12}"/>
              </a:ext>
            </a:extLst>
          </p:cNvPr>
          <p:cNvSpPr>
            <a:spLocks noGrp="1"/>
          </p:cNvSpPr>
          <p:nvPr>
            <p:ph type="dt" sz="half" idx="10"/>
          </p:nvPr>
        </p:nvSpPr>
        <p:spPr/>
        <p:txBody>
          <a:bodyPr/>
          <a:lstStyle/>
          <a:p>
            <a:fld id="{CC35AA11-463B-4726-8CDA-9241FDE1B93A}" type="datetimeFigureOut">
              <a:rPr lang="en-US" smtClean="0"/>
              <a:t>10/22/2020</a:t>
            </a:fld>
            <a:endParaRPr lang="en-US"/>
          </a:p>
        </p:txBody>
      </p:sp>
      <p:sp>
        <p:nvSpPr>
          <p:cNvPr id="3" name="Footer Placeholder 2">
            <a:extLst>
              <a:ext uri="{FF2B5EF4-FFF2-40B4-BE49-F238E27FC236}">
                <a16:creationId xmlns="" xmlns:a16="http://schemas.microsoft.com/office/drawing/2014/main" id="{83D11D38-1A4F-4514-99E3-780C2D19FC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178FAB4-93AC-4957-8D3D-618F67569CFE}"/>
              </a:ext>
            </a:extLst>
          </p:cNvPr>
          <p:cNvSpPr>
            <a:spLocks noGrp="1"/>
          </p:cNvSpPr>
          <p:nvPr>
            <p:ph type="sldNum" sz="quarter" idx="12"/>
          </p:nvPr>
        </p:nvSpPr>
        <p:spPr/>
        <p:txBody>
          <a:bodyPr/>
          <a:lstStyle/>
          <a:p>
            <a:fld id="{AFF31FC5-8BCE-4E5A-9545-4320DC72B53E}" type="slidenum">
              <a:rPr lang="en-US" smtClean="0"/>
              <a:t>‹#›</a:t>
            </a:fld>
            <a:endParaRPr lang="en-US"/>
          </a:p>
        </p:txBody>
      </p:sp>
    </p:spTree>
    <p:extLst>
      <p:ext uri="{BB962C8B-B14F-4D97-AF65-F5344CB8AC3E}">
        <p14:creationId xmlns:p14="http://schemas.microsoft.com/office/powerpoint/2010/main" val="492474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663A37-11D9-40E5-A77A-2899FCA278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C1EE60B7-8B78-444E-A87E-AA071DF6C6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483EA52-9B16-4E5F-9AE4-5EC3A99E77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97E1047A-BC5B-4E5C-9CEF-EB1324CBE471}"/>
              </a:ext>
            </a:extLst>
          </p:cNvPr>
          <p:cNvSpPr>
            <a:spLocks noGrp="1"/>
          </p:cNvSpPr>
          <p:nvPr>
            <p:ph type="dt" sz="half" idx="10"/>
          </p:nvPr>
        </p:nvSpPr>
        <p:spPr/>
        <p:txBody>
          <a:bodyPr/>
          <a:lstStyle/>
          <a:p>
            <a:fld id="{CC35AA11-463B-4726-8CDA-9241FDE1B93A}" type="datetimeFigureOut">
              <a:rPr lang="en-US" smtClean="0"/>
              <a:t>10/22/2020</a:t>
            </a:fld>
            <a:endParaRPr lang="en-US"/>
          </a:p>
        </p:txBody>
      </p:sp>
      <p:sp>
        <p:nvSpPr>
          <p:cNvPr id="6" name="Footer Placeholder 5">
            <a:extLst>
              <a:ext uri="{FF2B5EF4-FFF2-40B4-BE49-F238E27FC236}">
                <a16:creationId xmlns="" xmlns:a16="http://schemas.microsoft.com/office/drawing/2014/main" id="{2E5CDB07-BD10-4BFC-9AEE-05C6599751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D049DF4-5EBE-4D13-BFAC-FE9AB8D034E3}"/>
              </a:ext>
            </a:extLst>
          </p:cNvPr>
          <p:cNvSpPr>
            <a:spLocks noGrp="1"/>
          </p:cNvSpPr>
          <p:nvPr>
            <p:ph type="sldNum" sz="quarter" idx="12"/>
          </p:nvPr>
        </p:nvSpPr>
        <p:spPr/>
        <p:txBody>
          <a:bodyPr/>
          <a:lstStyle/>
          <a:p>
            <a:fld id="{AFF31FC5-8BCE-4E5A-9545-4320DC72B53E}" type="slidenum">
              <a:rPr lang="en-US" smtClean="0"/>
              <a:t>‹#›</a:t>
            </a:fld>
            <a:endParaRPr lang="en-US"/>
          </a:p>
        </p:txBody>
      </p:sp>
    </p:spTree>
    <p:extLst>
      <p:ext uri="{BB962C8B-B14F-4D97-AF65-F5344CB8AC3E}">
        <p14:creationId xmlns:p14="http://schemas.microsoft.com/office/powerpoint/2010/main" val="2629407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5C2CC6-DD0E-4E38-B905-4C07A54DFA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9871A150-EFB7-49B9-BF50-AC70BF3CFD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B90D340E-F353-4FB2-8533-22BFDE76D4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4421731A-B673-4F4D-A4C1-F9C209AF436F}"/>
              </a:ext>
            </a:extLst>
          </p:cNvPr>
          <p:cNvSpPr>
            <a:spLocks noGrp="1"/>
          </p:cNvSpPr>
          <p:nvPr>
            <p:ph type="dt" sz="half" idx="10"/>
          </p:nvPr>
        </p:nvSpPr>
        <p:spPr/>
        <p:txBody>
          <a:bodyPr/>
          <a:lstStyle/>
          <a:p>
            <a:fld id="{CC35AA11-463B-4726-8CDA-9241FDE1B93A}" type="datetimeFigureOut">
              <a:rPr lang="en-US" smtClean="0"/>
              <a:t>10/22/2020</a:t>
            </a:fld>
            <a:endParaRPr lang="en-US"/>
          </a:p>
        </p:txBody>
      </p:sp>
      <p:sp>
        <p:nvSpPr>
          <p:cNvPr id="6" name="Footer Placeholder 5">
            <a:extLst>
              <a:ext uri="{FF2B5EF4-FFF2-40B4-BE49-F238E27FC236}">
                <a16:creationId xmlns="" xmlns:a16="http://schemas.microsoft.com/office/drawing/2014/main" id="{B5FE43DB-AD4D-40A0-BC63-FBD6362344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314435B-69EE-475D-BD39-D4C47EFFB78F}"/>
              </a:ext>
            </a:extLst>
          </p:cNvPr>
          <p:cNvSpPr>
            <a:spLocks noGrp="1"/>
          </p:cNvSpPr>
          <p:nvPr>
            <p:ph type="sldNum" sz="quarter" idx="12"/>
          </p:nvPr>
        </p:nvSpPr>
        <p:spPr/>
        <p:txBody>
          <a:bodyPr/>
          <a:lstStyle/>
          <a:p>
            <a:fld id="{AFF31FC5-8BCE-4E5A-9545-4320DC72B53E}" type="slidenum">
              <a:rPr lang="en-US" smtClean="0"/>
              <a:t>‹#›</a:t>
            </a:fld>
            <a:endParaRPr lang="en-US"/>
          </a:p>
        </p:txBody>
      </p:sp>
    </p:spTree>
    <p:extLst>
      <p:ext uri="{BB962C8B-B14F-4D97-AF65-F5344CB8AC3E}">
        <p14:creationId xmlns:p14="http://schemas.microsoft.com/office/powerpoint/2010/main" val="1138376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4765047D-8B04-4421-8D8B-3E67B2AABC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5C46A5DE-1D21-48E9-88FE-8A3FEFF248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1785FDE-DBE7-4A10-A677-89DFA19C1E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35AA11-463B-4726-8CDA-9241FDE1B93A}" type="datetimeFigureOut">
              <a:rPr lang="en-US" smtClean="0"/>
              <a:t>10/22/2020</a:t>
            </a:fld>
            <a:endParaRPr lang="en-US"/>
          </a:p>
        </p:txBody>
      </p:sp>
      <p:sp>
        <p:nvSpPr>
          <p:cNvPr id="5" name="Footer Placeholder 4">
            <a:extLst>
              <a:ext uri="{FF2B5EF4-FFF2-40B4-BE49-F238E27FC236}">
                <a16:creationId xmlns="" xmlns:a16="http://schemas.microsoft.com/office/drawing/2014/main" id="{B6A8D911-0B48-4B48-BE50-ECC28862DD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EB3A2000-81F7-401A-BDD7-94E3F90CBA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F31FC5-8BCE-4E5A-9545-4320DC72B53E}" type="slidenum">
              <a:rPr lang="en-US" smtClean="0"/>
              <a:t>‹#›</a:t>
            </a:fld>
            <a:endParaRPr lang="en-US"/>
          </a:p>
        </p:txBody>
      </p:sp>
    </p:spTree>
    <p:extLst>
      <p:ext uri="{BB962C8B-B14F-4D97-AF65-F5344CB8AC3E}">
        <p14:creationId xmlns:p14="http://schemas.microsoft.com/office/powerpoint/2010/main" val="9640639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jpg"/><Relationship Id="rId7" Type="http://schemas.openxmlformats.org/officeDocument/2006/relationships/image" Target="../media/image1.jp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29.xml.rels><?xml version="1.0" encoding="UTF-8" standalone="yes"?>
<Relationships xmlns="http://schemas.openxmlformats.org/package/2006/relationships"><Relationship Id="rId3" Type="http://schemas.openxmlformats.org/officeDocument/2006/relationships/image" Target="../media/image18.emf"/><Relationship Id="rId7" Type="http://schemas.openxmlformats.org/officeDocument/2006/relationships/image" Target="../media/image22.emf"/><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31.xml.rels><?xml version="1.0" encoding="UTF-8" standalone="yes"?>
<Relationships xmlns="http://schemas.openxmlformats.org/package/2006/relationships"><Relationship Id="rId3" Type="http://schemas.openxmlformats.org/officeDocument/2006/relationships/image" Target="../media/image27.emf"/><Relationship Id="rId7" Type="http://schemas.openxmlformats.org/officeDocument/2006/relationships/image" Target="../media/image31.jpe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emf"/></Relationships>
</file>

<file path=ppt/slides/_rels/slide3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image" Target="../media/image33.emf"/></Relationships>
</file>

<file path=ppt/slides/_rels/slide3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s>
</file>

<file path=ppt/slides/_rels/slide34.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39.emf"/><Relationship Id="rId7" Type="http://schemas.openxmlformats.org/officeDocument/2006/relationships/image" Target="../media/image43.emf"/><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3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3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50.emf"/></Relationships>
</file>

<file path=ppt/slides/_rels/slide3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54.emf"/></Relationships>
</file>

<file path=ppt/slides/_rels/slide3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1C2FE96-4A51-48CC-821E-C8B4072303D2}"/>
              </a:ext>
            </a:extLst>
          </p:cNvPr>
          <p:cNvSpPr>
            <a:spLocks noGrp="1"/>
          </p:cNvSpPr>
          <p:nvPr>
            <p:ph type="ctrTitle"/>
          </p:nvPr>
        </p:nvSpPr>
        <p:spPr>
          <a:xfrm>
            <a:off x="1524000" y="1546427"/>
            <a:ext cx="9144000" cy="2387600"/>
          </a:xfrm>
        </p:spPr>
        <p:txBody>
          <a:bodyPr>
            <a:noAutofit/>
          </a:bodyPr>
          <a:lstStyle/>
          <a:p>
            <a:r>
              <a:rPr lang="en-US" sz="4700" b="1" dirty="0">
                <a:latin typeface="Garamond" panose="02020404030301010803" pitchFamily="18" charset="0"/>
                <a:ea typeface="Times New Roman" panose="02020603050405020304" pitchFamily="18" charset="0"/>
                <a:cs typeface="Times New Roman" panose="02020603050405020304" pitchFamily="18" charset="0"/>
              </a:rPr>
              <a:t>UPRAVLJAČKI ALGORITMI</a:t>
            </a:r>
            <a:br>
              <a:rPr lang="en-US" sz="4700" b="1" dirty="0">
                <a:latin typeface="Garamond" panose="02020404030301010803" pitchFamily="18" charset="0"/>
                <a:ea typeface="Times New Roman" panose="02020603050405020304" pitchFamily="18" charset="0"/>
                <a:cs typeface="Times New Roman" panose="02020603050405020304" pitchFamily="18" charset="0"/>
              </a:rPr>
            </a:br>
            <a:r>
              <a:rPr lang="en-US" sz="4700" b="1" dirty="0">
                <a:latin typeface="Garamond" panose="02020404030301010803" pitchFamily="18" charset="0"/>
                <a:ea typeface="Times New Roman" panose="02020603050405020304" pitchFamily="18" charset="0"/>
                <a:cs typeface="Times New Roman" panose="02020603050405020304" pitchFamily="18" charset="0"/>
              </a:rPr>
              <a:t>U REALNOM VREMENU</a:t>
            </a:r>
            <a:endParaRPr lang="en-US" sz="4700" dirty="0">
              <a:latin typeface="Garamond" panose="02020404030301010803" pitchFamily="18" charset="0"/>
            </a:endParaRPr>
          </a:p>
        </p:txBody>
      </p:sp>
      <p:sp>
        <p:nvSpPr>
          <p:cNvPr id="3" name="Subtitle 2">
            <a:extLst>
              <a:ext uri="{FF2B5EF4-FFF2-40B4-BE49-F238E27FC236}">
                <a16:creationId xmlns="" xmlns:a16="http://schemas.microsoft.com/office/drawing/2014/main" id="{0E29ACAD-C11B-4620-BB13-1944A047114F}"/>
              </a:ext>
            </a:extLst>
          </p:cNvPr>
          <p:cNvSpPr>
            <a:spLocks noGrp="1"/>
          </p:cNvSpPr>
          <p:nvPr>
            <p:ph type="subTitle" idx="1"/>
          </p:nvPr>
        </p:nvSpPr>
        <p:spPr>
          <a:xfrm>
            <a:off x="1524000" y="4052605"/>
            <a:ext cx="9144000" cy="2387599"/>
          </a:xfrm>
        </p:spPr>
        <p:txBody>
          <a:bodyPr>
            <a:normAutofit/>
          </a:bodyPr>
          <a:lstStyle/>
          <a:p>
            <a:r>
              <a:rPr lang="en-US" sz="3000" b="1" dirty="0" err="1">
                <a:latin typeface="Garamond" panose="02020404030301010803" pitchFamily="18" charset="0"/>
              </a:rPr>
              <a:t>Digitalni</a:t>
            </a:r>
            <a:r>
              <a:rPr lang="en-US" sz="3000" b="1" dirty="0">
                <a:latin typeface="Garamond" panose="02020404030301010803" pitchFamily="18" charset="0"/>
              </a:rPr>
              <a:t> </a:t>
            </a:r>
            <a:r>
              <a:rPr lang="en-US" sz="3000" b="1" dirty="0" err="1">
                <a:latin typeface="Garamond" panose="02020404030301010803" pitchFamily="18" charset="0"/>
              </a:rPr>
              <a:t>sistemi</a:t>
            </a:r>
            <a:r>
              <a:rPr lang="en-US" sz="3000" b="1" dirty="0">
                <a:latin typeface="Garamond" panose="02020404030301010803" pitchFamily="18" charset="0"/>
              </a:rPr>
              <a:t> </a:t>
            </a:r>
            <a:r>
              <a:rPr lang="en-US" sz="3000" b="1" dirty="0" err="1">
                <a:latin typeface="Garamond" panose="02020404030301010803" pitchFamily="18" charset="0"/>
              </a:rPr>
              <a:t>i</a:t>
            </a:r>
            <a:r>
              <a:rPr lang="en-US" sz="3000" b="1" dirty="0">
                <a:latin typeface="Garamond" panose="02020404030301010803" pitchFamily="18" charset="0"/>
              </a:rPr>
              <a:t> </a:t>
            </a:r>
            <a:r>
              <a:rPr lang="en-US" sz="3000" b="1" dirty="0" err="1">
                <a:latin typeface="Garamond" panose="02020404030301010803" pitchFamily="18" charset="0"/>
              </a:rPr>
              <a:t>ugrađeni</a:t>
            </a:r>
            <a:endParaRPr lang="en-US" sz="3000" b="1" dirty="0">
              <a:latin typeface="Garamond" panose="02020404030301010803" pitchFamily="18" charset="0"/>
            </a:endParaRPr>
          </a:p>
          <a:p>
            <a:r>
              <a:rPr lang="en-US" sz="3000" b="1" dirty="0">
                <a:latin typeface="Garamond" panose="02020404030301010803" pitchFamily="18" charset="0"/>
              </a:rPr>
              <a:t>(embedded) </a:t>
            </a:r>
            <a:r>
              <a:rPr lang="en-US" sz="3000" b="1" dirty="0" err="1">
                <a:latin typeface="Garamond" panose="02020404030301010803" pitchFamily="18" charset="0"/>
              </a:rPr>
              <a:t>uređaji</a:t>
            </a:r>
            <a:endParaRPr lang="en-US" sz="2000" dirty="0">
              <a:latin typeface="Garamond" panose="02020404030301010803" pitchFamily="18" charset="0"/>
            </a:endParaRPr>
          </a:p>
        </p:txBody>
      </p:sp>
      <p:pic>
        <p:nvPicPr>
          <p:cNvPr id="9" name="Picture 8">
            <a:extLst>
              <a:ext uri="{FF2B5EF4-FFF2-40B4-BE49-F238E27FC236}">
                <a16:creationId xmlns="" xmlns:a16="http://schemas.microsoft.com/office/drawing/2014/main" id="{97326556-F4F3-45A7-A261-C1B358F8A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650" y="142619"/>
            <a:ext cx="2500506" cy="2340000"/>
          </a:xfrm>
          <a:prstGeom prst="rect">
            <a:avLst/>
          </a:prstGeom>
        </p:spPr>
      </p:pic>
      <p:sp>
        <p:nvSpPr>
          <p:cNvPr id="10" name="Rectangle 9"/>
          <p:cNvSpPr/>
          <p:nvPr/>
        </p:nvSpPr>
        <p:spPr>
          <a:xfrm>
            <a:off x="3272765" y="814010"/>
            <a:ext cx="6096000" cy="923330"/>
          </a:xfrm>
          <a:prstGeom prst="rect">
            <a:avLst/>
          </a:prstGeom>
        </p:spPr>
        <p:txBody>
          <a:bodyPr>
            <a:spAutoFit/>
          </a:bodyPr>
          <a:lstStyle/>
          <a:p>
            <a:r>
              <a:rPr lang="en-US" b="1" dirty="0">
                <a:latin typeface="Garamond" panose="02020404030301010803" pitchFamily="18" charset="0"/>
              </a:rPr>
              <a:t>Innovative Teaching Approaches in development of Software Designed Instrumentation and its application in real-time systems</a:t>
            </a:r>
          </a:p>
        </p:txBody>
      </p:sp>
      <p:pic>
        <p:nvPicPr>
          <p:cNvPr id="7" name="Picture 6"/>
          <p:cNvPicPr>
            <a:picLocks noChangeAspect="1"/>
          </p:cNvPicPr>
          <p:nvPr/>
        </p:nvPicPr>
        <p:blipFill>
          <a:blip r:embed="rId3"/>
          <a:stretch>
            <a:fillRect/>
          </a:stretch>
        </p:blipFill>
        <p:spPr>
          <a:xfrm>
            <a:off x="346722" y="5438446"/>
            <a:ext cx="4299153" cy="882601"/>
          </a:xfrm>
          <a:prstGeom prst="rect">
            <a:avLst/>
          </a:prstGeom>
        </p:spPr>
      </p:pic>
      <p:sp>
        <p:nvSpPr>
          <p:cNvPr id="8" name="TextBox 7"/>
          <p:cNvSpPr txBox="1"/>
          <p:nvPr/>
        </p:nvSpPr>
        <p:spPr>
          <a:xfrm>
            <a:off x="5969480" y="5495027"/>
            <a:ext cx="5653958" cy="830997"/>
          </a:xfrm>
          <a:prstGeom prst="rect">
            <a:avLst/>
          </a:prstGeom>
          <a:noFill/>
        </p:spPr>
        <p:txBody>
          <a:bodyPr wrap="square" rtlCol="0">
            <a:spAutoFit/>
          </a:bodyPr>
          <a:lstStyle/>
          <a:p>
            <a:pPr algn="just"/>
            <a:r>
              <a:rPr lang="en-US" sz="1200" dirty="0" smtClean="0"/>
              <a:t>The </a:t>
            </a:r>
            <a:r>
              <a:rPr lang="en-US" sz="1200" dirty="0"/>
              <a:t>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p>
        </p:txBody>
      </p:sp>
    </p:spTree>
    <p:extLst>
      <p:ext uri="{BB962C8B-B14F-4D97-AF65-F5344CB8AC3E}">
        <p14:creationId xmlns:p14="http://schemas.microsoft.com/office/powerpoint/2010/main" val="9882009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4A2CE2-C908-4F21-9243-03179C53EF00}"/>
              </a:ext>
            </a:extLst>
          </p:cNvPr>
          <p:cNvSpPr>
            <a:spLocks noGrp="1"/>
          </p:cNvSpPr>
          <p:nvPr>
            <p:ph type="title"/>
          </p:nvPr>
        </p:nvSpPr>
        <p:spPr>
          <a:xfrm>
            <a:off x="2372264" y="1080104"/>
            <a:ext cx="8981536" cy="610584"/>
          </a:xfrm>
        </p:spPr>
        <p:txBody>
          <a:bodyPr>
            <a:normAutofit fontScale="90000"/>
          </a:bodyPr>
          <a:lstStyle/>
          <a:p>
            <a:r>
              <a:rPr lang="en-US" b="1" dirty="0" err="1">
                <a:latin typeface="Garamond" panose="02020404030301010803" pitchFamily="18" charset="0"/>
              </a:rPr>
              <a:t>Istorijska</a:t>
            </a:r>
            <a:r>
              <a:rPr lang="en-US" b="1" dirty="0">
                <a:latin typeface="Garamond" panose="02020404030301010803" pitchFamily="18" charset="0"/>
              </a:rPr>
              <a:t> </a:t>
            </a:r>
            <a:r>
              <a:rPr lang="en-US" b="1" dirty="0" err="1">
                <a:latin typeface="Garamond" panose="02020404030301010803" pitchFamily="18" charset="0"/>
              </a:rPr>
              <a:t>perspektiva</a:t>
            </a:r>
            <a:endParaRPr lang="en-US" b="1" dirty="0">
              <a:latin typeface="Garamond" panose="02020404030301010803" pitchFamily="18" charset="0"/>
            </a:endParaRPr>
          </a:p>
        </p:txBody>
      </p:sp>
      <p:sp>
        <p:nvSpPr>
          <p:cNvPr id="3" name="Content Placeholder 2">
            <a:extLst>
              <a:ext uri="{FF2B5EF4-FFF2-40B4-BE49-F238E27FC236}">
                <a16:creationId xmlns="" xmlns:a16="http://schemas.microsoft.com/office/drawing/2014/main" id="{0FAB674E-E0FD-49B9-93BE-1C07741B8514}"/>
              </a:ext>
            </a:extLst>
          </p:cNvPr>
          <p:cNvSpPr>
            <a:spLocks noGrp="1"/>
          </p:cNvSpPr>
          <p:nvPr>
            <p:ph idx="1"/>
          </p:nvPr>
        </p:nvSpPr>
        <p:spPr/>
        <p:txBody>
          <a:bodyPr/>
          <a:lstStyle/>
          <a:p>
            <a:pPr marL="285750" lvl="1" indent="-285750"/>
            <a:r>
              <a:rPr lang="sr-Latn-RS" b="1" dirty="0"/>
              <a:t>Uvođenje digitalnih tehnologija krajem 1950-ih </a:t>
            </a:r>
            <a:r>
              <a:rPr lang="sr-Latn-RS" b="1" dirty="0" smtClean="0"/>
              <a:t>dovelo</a:t>
            </a:r>
            <a:r>
              <a:rPr lang="en-US" b="1" dirty="0" smtClean="0"/>
              <a:t> </a:t>
            </a:r>
            <a:r>
              <a:rPr lang="sr-Latn-RS" b="1" dirty="0" smtClean="0"/>
              <a:t>je </a:t>
            </a:r>
            <a:r>
              <a:rPr lang="sr-Latn-RS" b="1" dirty="0"/>
              <a:t>do ogromnih </a:t>
            </a:r>
            <a:r>
              <a:rPr lang="sr-Latn-RS" b="1" dirty="0" smtClean="0"/>
              <a:t>promena </a:t>
            </a:r>
            <a:r>
              <a:rPr lang="sr-Latn-RS" b="1" dirty="0"/>
              <a:t>u automatskoj kontroli</a:t>
            </a:r>
            <a:r>
              <a:rPr lang="sr-Latn-RS" b="1" dirty="0" smtClean="0"/>
              <a:t>.</a:t>
            </a:r>
            <a:r>
              <a:rPr lang="en-US" b="1" dirty="0" smtClean="0"/>
              <a:t/>
            </a:r>
            <a:br>
              <a:rPr lang="en-US" b="1" dirty="0" smtClean="0"/>
            </a:br>
            <a:r>
              <a:rPr lang="sr-Latn-RS" sz="2000" b="1" dirty="0">
                <a:solidFill>
                  <a:schemeClr val="accent1"/>
                </a:solidFill>
              </a:rPr>
              <a:t>Približne metode frekvencijskog odziva ili projektovanja putem GMK, razvijene eksplicitno kako bi se izbjeglo računanje, mogle su biti zamenjene tehnikama u kojima precizno računanje igra ključnu ulogu</a:t>
            </a:r>
          </a:p>
          <a:p>
            <a:pPr marL="285750" lvl="1" indent="-285750"/>
            <a:r>
              <a:rPr lang="sr-Latn-RS" sz="2000" b="1" dirty="0">
                <a:solidFill>
                  <a:schemeClr val="accent1"/>
                </a:solidFill>
              </a:rPr>
              <a:t>Sistemi za nadzor – </a:t>
            </a:r>
            <a:r>
              <a:rPr lang="sr-Latn-RS" sz="2000" b="1" dirty="0"/>
              <a:t>prva primena digitalnih računara u procesnom upravljanju – individualne petlje kontrolisane konvencionalnim električnim, pneumatskim i hidrauličnim kontrolerima, ali nadzirani i optimizovani račinarom</a:t>
            </a:r>
          </a:p>
          <a:p>
            <a:pPr lvl="4"/>
            <a:r>
              <a:rPr lang="en-US" sz="2000" dirty="0" smtClean="0"/>
              <a:t>1959</a:t>
            </a:r>
            <a:r>
              <a:rPr lang="en-US" sz="2000" dirty="0"/>
              <a:t>:</a:t>
            </a:r>
            <a:r>
              <a:rPr lang="sr-Latn-RS" sz="2000" dirty="0"/>
              <a:t> </a:t>
            </a:r>
            <a:r>
              <a:rPr lang="en-US" sz="2000" dirty="0"/>
              <a:t>Texaco</a:t>
            </a:r>
            <a:r>
              <a:rPr lang="sr-Latn-RS" sz="2000" dirty="0"/>
              <a:t> </a:t>
            </a:r>
            <a:r>
              <a:rPr lang="en-US" sz="2000" dirty="0"/>
              <a:t>Port</a:t>
            </a:r>
            <a:r>
              <a:rPr lang="sr-Latn-RS" sz="2000" dirty="0"/>
              <a:t> </a:t>
            </a:r>
            <a:r>
              <a:rPr lang="en-US" sz="2000" dirty="0"/>
              <a:t>Arthur</a:t>
            </a:r>
            <a:r>
              <a:rPr lang="sr-Latn-RS" sz="2000" dirty="0"/>
              <a:t> </a:t>
            </a:r>
            <a:r>
              <a:rPr lang="en-US" sz="2000" dirty="0"/>
              <a:t>(Texas)</a:t>
            </a:r>
            <a:r>
              <a:rPr lang="sr-Latn-RS" sz="2000" dirty="0"/>
              <a:t> </a:t>
            </a:r>
            <a:r>
              <a:rPr lang="en-US" sz="2000" dirty="0"/>
              <a:t>r</a:t>
            </a:r>
            <a:r>
              <a:rPr lang="sr-Latn-RS" sz="2000" dirty="0" smtClean="0"/>
              <a:t>afinerija</a:t>
            </a:r>
            <a:endParaRPr lang="en-US" sz="2000" dirty="0" smtClean="0"/>
          </a:p>
          <a:p>
            <a:pPr lvl="4"/>
            <a:r>
              <a:rPr lang="en-US" sz="2000" dirty="0" smtClean="0"/>
              <a:t>1960</a:t>
            </a:r>
            <a:r>
              <a:rPr lang="en-US" sz="2000" dirty="0"/>
              <a:t>:</a:t>
            </a:r>
            <a:r>
              <a:rPr lang="sr-Latn-RS" sz="2000" dirty="0"/>
              <a:t> </a:t>
            </a:r>
            <a:r>
              <a:rPr lang="en-US" sz="2000" dirty="0"/>
              <a:t>Monsanto</a:t>
            </a:r>
            <a:r>
              <a:rPr lang="sr-Latn-RS" sz="2000" dirty="0"/>
              <a:t> fabrija amonijaka u </a:t>
            </a:r>
            <a:r>
              <a:rPr lang="en-US" sz="2000" dirty="0" err="1"/>
              <a:t>Luling</a:t>
            </a:r>
            <a:r>
              <a:rPr lang="sr-Latn-RS" sz="2000" dirty="0"/>
              <a:t>u </a:t>
            </a:r>
            <a:r>
              <a:rPr lang="en-US" sz="2000" dirty="0"/>
              <a:t>(Louisiana)</a:t>
            </a:r>
            <a:endParaRPr lang="sr-Latn-RS" sz="2000" dirty="0"/>
          </a:p>
          <a:p>
            <a:pPr lvl="1"/>
            <a:r>
              <a:rPr lang="sr-Latn-RS" sz="2000" dirty="0"/>
              <a:t>Oni su brzo prepoznali potencijal novih digitalnih tehnologija da bi poboljšali snimanje i prikazivanje informacija iz postrojenja – još uvek ne koriste računare za automatsko upravljanje.</a:t>
            </a:r>
          </a:p>
          <a:p>
            <a:endParaRPr lang="sr-Latn-RS" b="1" dirty="0"/>
          </a:p>
        </p:txBody>
      </p:sp>
      <p:pic>
        <p:nvPicPr>
          <p:cNvPr id="4" name="Picture 3">
            <a:extLst>
              <a:ext uri="{FF2B5EF4-FFF2-40B4-BE49-F238E27FC236}">
                <a16:creationId xmlns="" xmlns:a16="http://schemas.microsoft.com/office/drawing/2014/main" id="{97326556-F4F3-45A7-A261-C1B358F8A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55" y="145476"/>
            <a:ext cx="1593316" cy="1491042"/>
          </a:xfrm>
          <a:prstGeom prst="rect">
            <a:avLst/>
          </a:prstGeom>
        </p:spPr>
      </p:pic>
      <p:sp>
        <p:nvSpPr>
          <p:cNvPr id="5" name="Rectangle 4"/>
          <p:cNvSpPr/>
          <p:nvPr/>
        </p:nvSpPr>
        <p:spPr>
          <a:xfrm>
            <a:off x="2262764" y="244666"/>
            <a:ext cx="9495040" cy="646331"/>
          </a:xfrm>
          <a:prstGeom prst="rect">
            <a:avLst/>
          </a:prstGeom>
        </p:spPr>
        <p:txBody>
          <a:bodyPr wrap="square">
            <a:spAutoFit/>
          </a:bodyPr>
          <a:lstStyle/>
          <a:p>
            <a:r>
              <a:rPr lang="en-US" b="1" dirty="0">
                <a:latin typeface="Garamond" panose="02020404030301010803" pitchFamily="18" charset="0"/>
              </a:rPr>
              <a:t>Innovative Teaching Approaches in development of Software Designed Instrumentation and its application in real-time systems</a:t>
            </a:r>
          </a:p>
        </p:txBody>
      </p:sp>
    </p:spTree>
    <p:extLst>
      <p:ext uri="{BB962C8B-B14F-4D97-AF65-F5344CB8AC3E}">
        <p14:creationId xmlns:p14="http://schemas.microsoft.com/office/powerpoint/2010/main" val="42499112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4A2CE2-C908-4F21-9243-03179C53EF00}"/>
              </a:ext>
            </a:extLst>
          </p:cNvPr>
          <p:cNvSpPr>
            <a:spLocks noGrp="1"/>
          </p:cNvSpPr>
          <p:nvPr>
            <p:ph type="title"/>
          </p:nvPr>
        </p:nvSpPr>
        <p:spPr>
          <a:xfrm>
            <a:off x="2372264" y="1080104"/>
            <a:ext cx="8981536" cy="610584"/>
          </a:xfrm>
        </p:spPr>
        <p:txBody>
          <a:bodyPr>
            <a:normAutofit fontScale="90000"/>
          </a:bodyPr>
          <a:lstStyle/>
          <a:p>
            <a:r>
              <a:rPr lang="en-US" b="1" dirty="0" err="1">
                <a:latin typeface="Garamond" panose="02020404030301010803" pitchFamily="18" charset="0"/>
              </a:rPr>
              <a:t>Istorijska</a:t>
            </a:r>
            <a:r>
              <a:rPr lang="en-US" b="1" dirty="0">
                <a:latin typeface="Garamond" panose="02020404030301010803" pitchFamily="18" charset="0"/>
              </a:rPr>
              <a:t> </a:t>
            </a:r>
            <a:r>
              <a:rPr lang="en-US" b="1" dirty="0" err="1">
                <a:latin typeface="Garamond" panose="02020404030301010803" pitchFamily="18" charset="0"/>
              </a:rPr>
              <a:t>perspektiva</a:t>
            </a:r>
            <a:endParaRPr lang="en-US" b="1" dirty="0">
              <a:latin typeface="Garamond" panose="02020404030301010803" pitchFamily="18" charset="0"/>
            </a:endParaRPr>
          </a:p>
        </p:txBody>
      </p:sp>
      <p:sp>
        <p:nvSpPr>
          <p:cNvPr id="3" name="Content Placeholder 2">
            <a:extLst>
              <a:ext uri="{FF2B5EF4-FFF2-40B4-BE49-F238E27FC236}">
                <a16:creationId xmlns="" xmlns:a16="http://schemas.microsoft.com/office/drawing/2014/main" id="{0FAB674E-E0FD-49B9-93BE-1C07741B8514}"/>
              </a:ext>
            </a:extLst>
          </p:cNvPr>
          <p:cNvSpPr>
            <a:spLocks noGrp="1"/>
          </p:cNvSpPr>
          <p:nvPr>
            <p:ph idx="1"/>
          </p:nvPr>
        </p:nvSpPr>
        <p:spPr/>
        <p:txBody>
          <a:bodyPr/>
          <a:lstStyle/>
          <a:p>
            <a:r>
              <a:rPr lang="sr-Latn-RS" b="1" dirty="0"/>
              <a:t>Direktna digitalna kontrola (DDC) i supervizorska kontrola u drugoj polovini </a:t>
            </a:r>
            <a:r>
              <a:rPr lang="sr-Latn-RS" b="1" dirty="0" smtClean="0"/>
              <a:t>1960-ih</a:t>
            </a:r>
            <a:endParaRPr lang="en-US" b="1" dirty="0" smtClean="0"/>
          </a:p>
          <a:p>
            <a:pPr marL="285750" lvl="1" indent="-285750"/>
            <a:r>
              <a:rPr lang="sr-Latn-RS" sz="2000" b="1" dirty="0"/>
              <a:t>Diskretni oblik kontrolnog algoritma (npr. PID kontrola)</a:t>
            </a:r>
          </a:p>
          <a:p>
            <a:pPr marL="285750" lvl="1" indent="-285750"/>
            <a:r>
              <a:rPr lang="sr-Latn-RS" sz="2000" b="1" dirty="0"/>
              <a:t>skupe implementacije i mnogi problemi sa programiranjem</a:t>
            </a:r>
          </a:p>
          <a:p>
            <a:pPr lvl="1"/>
            <a:r>
              <a:rPr lang="sr-Latn-RS" sz="2000" b="1" dirty="0">
                <a:solidFill>
                  <a:schemeClr val="accent1"/>
                </a:solidFill>
              </a:rPr>
              <a:t>U kasnim 1960-im razvoj mikroprocesora je doveo ranih napredaka na polju procesnog upravljanja putem računara, kao i u projektovanju proizvoda</a:t>
            </a:r>
          </a:p>
          <a:p>
            <a:pPr marL="285750" lvl="1" indent="-285750"/>
            <a:r>
              <a:rPr lang="sr-Latn-RS" sz="2000" b="1" dirty="0"/>
              <a:t>Nove metode u vremenskom domenu (Liapunov,Minorsky...) i teorija optimalnog upravljanja (Pontryagin and Bellman).</a:t>
            </a:r>
          </a:p>
          <a:p>
            <a:pPr marL="285750" lvl="1" indent="-285750"/>
            <a:r>
              <a:rPr lang="sr-Latn-RS" sz="2000" b="1" dirty="0"/>
              <a:t>Numerički kontrolisane (NC) mašine.</a:t>
            </a:r>
          </a:p>
          <a:p>
            <a:pPr marL="285750" lvl="1" indent="-285750"/>
            <a:r>
              <a:rPr lang="sr-Latn-RS" sz="2000" b="1" dirty="0"/>
              <a:t>Sistemi za upravljanje letelicama.</a:t>
            </a:r>
          </a:p>
          <a:p>
            <a:pPr marL="285750" lvl="1" indent="-285750"/>
            <a:r>
              <a:rPr lang="sr-Latn-RS" sz="2000" b="1" dirty="0"/>
              <a:t>Procesi proizvodnje su u ovom trenutku još uvek mehanički po prirodi.</a:t>
            </a:r>
          </a:p>
          <a:p>
            <a:pPr lvl="1"/>
            <a:r>
              <a:rPr lang="sr-Latn-RS" sz="2000" b="1" dirty="0"/>
              <a:t>Tek se počinje razmišljati o kompjuterizovanim automatskim sistemima.</a:t>
            </a:r>
            <a:endParaRPr lang="sr-Latn-RS" sz="2000" b="1" dirty="0">
              <a:solidFill>
                <a:schemeClr val="accent1"/>
              </a:solidFill>
            </a:endParaRPr>
          </a:p>
          <a:p>
            <a:endParaRPr lang="sr-Latn-RS" b="1" dirty="0"/>
          </a:p>
        </p:txBody>
      </p:sp>
      <p:pic>
        <p:nvPicPr>
          <p:cNvPr id="4" name="Picture 3">
            <a:extLst>
              <a:ext uri="{FF2B5EF4-FFF2-40B4-BE49-F238E27FC236}">
                <a16:creationId xmlns="" xmlns:a16="http://schemas.microsoft.com/office/drawing/2014/main" id="{97326556-F4F3-45A7-A261-C1B358F8A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55" y="145476"/>
            <a:ext cx="1593316" cy="1491042"/>
          </a:xfrm>
          <a:prstGeom prst="rect">
            <a:avLst/>
          </a:prstGeom>
        </p:spPr>
      </p:pic>
      <p:sp>
        <p:nvSpPr>
          <p:cNvPr id="5" name="Rectangle 4"/>
          <p:cNvSpPr/>
          <p:nvPr/>
        </p:nvSpPr>
        <p:spPr>
          <a:xfrm>
            <a:off x="2262764" y="244666"/>
            <a:ext cx="9495040" cy="646331"/>
          </a:xfrm>
          <a:prstGeom prst="rect">
            <a:avLst/>
          </a:prstGeom>
        </p:spPr>
        <p:txBody>
          <a:bodyPr wrap="square">
            <a:spAutoFit/>
          </a:bodyPr>
          <a:lstStyle/>
          <a:p>
            <a:r>
              <a:rPr lang="en-US" b="1" dirty="0">
                <a:latin typeface="Garamond" panose="02020404030301010803" pitchFamily="18" charset="0"/>
              </a:rPr>
              <a:t>Innovative Teaching Approaches in development of Software Designed Instrumentation and its application in real-time systems</a:t>
            </a:r>
          </a:p>
        </p:txBody>
      </p:sp>
    </p:spTree>
    <p:extLst>
      <p:ext uri="{BB962C8B-B14F-4D97-AF65-F5344CB8AC3E}">
        <p14:creationId xmlns:p14="http://schemas.microsoft.com/office/powerpoint/2010/main" val="16819612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4A2CE2-C908-4F21-9243-03179C53EF00}"/>
              </a:ext>
            </a:extLst>
          </p:cNvPr>
          <p:cNvSpPr>
            <a:spLocks noGrp="1"/>
          </p:cNvSpPr>
          <p:nvPr>
            <p:ph type="title"/>
          </p:nvPr>
        </p:nvSpPr>
        <p:spPr>
          <a:xfrm>
            <a:off x="2372264" y="1080104"/>
            <a:ext cx="8981536" cy="610584"/>
          </a:xfrm>
        </p:spPr>
        <p:txBody>
          <a:bodyPr>
            <a:normAutofit fontScale="90000"/>
          </a:bodyPr>
          <a:lstStyle/>
          <a:p>
            <a:r>
              <a:rPr lang="en-US" b="1" dirty="0" err="1">
                <a:latin typeface="Garamond" panose="02020404030301010803" pitchFamily="18" charset="0"/>
              </a:rPr>
              <a:t>Istorijska</a:t>
            </a:r>
            <a:r>
              <a:rPr lang="en-US" b="1" dirty="0">
                <a:latin typeface="Garamond" panose="02020404030301010803" pitchFamily="18" charset="0"/>
              </a:rPr>
              <a:t> </a:t>
            </a:r>
            <a:r>
              <a:rPr lang="en-US" b="1" dirty="0" err="1">
                <a:latin typeface="Garamond" panose="02020404030301010803" pitchFamily="18" charset="0"/>
              </a:rPr>
              <a:t>perspektiva</a:t>
            </a:r>
            <a:endParaRPr lang="en-US" b="1" dirty="0">
              <a:latin typeface="Garamond" panose="02020404030301010803" pitchFamily="18" charset="0"/>
            </a:endParaRPr>
          </a:p>
        </p:txBody>
      </p:sp>
      <p:sp>
        <p:nvSpPr>
          <p:cNvPr id="3" name="Content Placeholder 2">
            <a:extLst>
              <a:ext uri="{FF2B5EF4-FFF2-40B4-BE49-F238E27FC236}">
                <a16:creationId xmlns="" xmlns:a16="http://schemas.microsoft.com/office/drawing/2014/main" id="{0FAB674E-E0FD-49B9-93BE-1C07741B8514}"/>
              </a:ext>
            </a:extLst>
          </p:cNvPr>
          <p:cNvSpPr>
            <a:spLocks noGrp="1"/>
          </p:cNvSpPr>
          <p:nvPr>
            <p:ph idx="1"/>
          </p:nvPr>
        </p:nvSpPr>
        <p:spPr/>
        <p:txBody>
          <a:bodyPr/>
          <a:lstStyle/>
          <a:p>
            <a:r>
              <a:rPr lang="sr-Latn-RS" b="1" dirty="0"/>
              <a:t>Praksa projektovanja i analize sistema u vremenskom domenu korišćenjem pristupa preko promenljivih stanja dovela je do modernog upravaljanja kakvo danas </a:t>
            </a:r>
            <a:r>
              <a:rPr lang="sr-Latn-RS" b="1" dirty="0" smtClean="0"/>
              <a:t>poznajemo</a:t>
            </a:r>
            <a:endParaRPr lang="en-US" b="1" dirty="0" smtClean="0"/>
          </a:p>
          <a:p>
            <a:pPr lvl="1"/>
            <a:r>
              <a:rPr lang="sr-Latn-RS" b="1" dirty="0">
                <a:solidFill>
                  <a:schemeClr val="accent1"/>
                </a:solidFill>
              </a:rPr>
              <a:t>Povećanje pažnje istraživanju svemira omogućilo je jos jedan podsticaj stalnom razvoju kontrolisanih mehaničkih sistema</a:t>
            </a:r>
          </a:p>
          <a:p>
            <a:pPr marL="285750" lvl="1" indent="-285750"/>
            <a:r>
              <a:rPr lang="sr-Latn-RS" b="1" dirty="0"/>
              <a:t>Razvoj kompleksnih, visoko preciznih upravljačkih sistema za navođenje projektila i za svemirske sonde.</a:t>
            </a:r>
          </a:p>
          <a:p>
            <a:pPr marL="285750" lvl="1" indent="-285750"/>
            <a:r>
              <a:rPr lang="sr-Latn-RS" b="1" dirty="0"/>
              <a:t>Razvoj optimalnog upravljanja, radi minimizacije potrošnje goriva uz omogućavanje preciznog upravaljanja.</a:t>
            </a:r>
          </a:p>
          <a:p>
            <a:pPr lvl="1"/>
            <a:r>
              <a:rPr lang="sr-Latn-RS" b="1" dirty="0">
                <a:solidFill>
                  <a:schemeClr val="accent1"/>
                </a:solidFill>
              </a:rPr>
              <a:t>Povećanje pažnje istraživanju svemira omogućilo je jos jedan podsticaj stalnom razvoju kontrolisanih mehaničkih sistema.</a:t>
            </a:r>
          </a:p>
          <a:p>
            <a:endParaRPr lang="sr-Latn-RS" b="1" dirty="0"/>
          </a:p>
        </p:txBody>
      </p:sp>
      <p:pic>
        <p:nvPicPr>
          <p:cNvPr id="4" name="Picture 3">
            <a:extLst>
              <a:ext uri="{FF2B5EF4-FFF2-40B4-BE49-F238E27FC236}">
                <a16:creationId xmlns="" xmlns:a16="http://schemas.microsoft.com/office/drawing/2014/main" id="{97326556-F4F3-45A7-A261-C1B358F8A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55" y="145476"/>
            <a:ext cx="1593316" cy="1491042"/>
          </a:xfrm>
          <a:prstGeom prst="rect">
            <a:avLst/>
          </a:prstGeom>
        </p:spPr>
      </p:pic>
      <p:sp>
        <p:nvSpPr>
          <p:cNvPr id="5" name="Rectangle 4"/>
          <p:cNvSpPr/>
          <p:nvPr/>
        </p:nvSpPr>
        <p:spPr>
          <a:xfrm>
            <a:off x="2262764" y="244666"/>
            <a:ext cx="9495040" cy="646331"/>
          </a:xfrm>
          <a:prstGeom prst="rect">
            <a:avLst/>
          </a:prstGeom>
        </p:spPr>
        <p:txBody>
          <a:bodyPr wrap="square">
            <a:spAutoFit/>
          </a:bodyPr>
          <a:lstStyle/>
          <a:p>
            <a:r>
              <a:rPr lang="en-US" b="1" dirty="0">
                <a:latin typeface="Garamond" panose="02020404030301010803" pitchFamily="18" charset="0"/>
              </a:rPr>
              <a:t>Innovative Teaching Approaches in development of Software Designed Instrumentation and its application in real-time systems</a:t>
            </a:r>
          </a:p>
        </p:txBody>
      </p:sp>
    </p:spTree>
    <p:extLst>
      <p:ext uri="{BB962C8B-B14F-4D97-AF65-F5344CB8AC3E}">
        <p14:creationId xmlns:p14="http://schemas.microsoft.com/office/powerpoint/2010/main" val="54933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4A2CE2-C908-4F21-9243-03179C53EF00}"/>
              </a:ext>
            </a:extLst>
          </p:cNvPr>
          <p:cNvSpPr>
            <a:spLocks noGrp="1"/>
          </p:cNvSpPr>
          <p:nvPr>
            <p:ph type="title"/>
          </p:nvPr>
        </p:nvSpPr>
        <p:spPr>
          <a:xfrm>
            <a:off x="2372264" y="1080104"/>
            <a:ext cx="8981536" cy="610584"/>
          </a:xfrm>
        </p:spPr>
        <p:txBody>
          <a:bodyPr>
            <a:normAutofit fontScale="90000"/>
          </a:bodyPr>
          <a:lstStyle/>
          <a:p>
            <a:r>
              <a:rPr lang="en-US" b="1" dirty="0" err="1">
                <a:latin typeface="Garamond" panose="02020404030301010803" pitchFamily="18" charset="0"/>
              </a:rPr>
              <a:t>Istorijska</a:t>
            </a:r>
            <a:r>
              <a:rPr lang="en-US" b="1" dirty="0">
                <a:latin typeface="Garamond" panose="02020404030301010803" pitchFamily="18" charset="0"/>
              </a:rPr>
              <a:t> </a:t>
            </a:r>
            <a:r>
              <a:rPr lang="en-US" b="1" dirty="0" err="1">
                <a:latin typeface="Garamond" panose="02020404030301010803" pitchFamily="18" charset="0"/>
              </a:rPr>
              <a:t>perspektiva</a:t>
            </a:r>
            <a:endParaRPr lang="en-US" b="1" dirty="0">
              <a:latin typeface="Garamond" panose="02020404030301010803" pitchFamily="18" charset="0"/>
            </a:endParaRPr>
          </a:p>
        </p:txBody>
      </p:sp>
      <p:sp>
        <p:nvSpPr>
          <p:cNvPr id="3" name="Content Placeholder 2">
            <a:extLst>
              <a:ext uri="{FF2B5EF4-FFF2-40B4-BE49-F238E27FC236}">
                <a16:creationId xmlns="" xmlns:a16="http://schemas.microsoft.com/office/drawing/2014/main" id="{0FAB674E-E0FD-49B9-93BE-1C07741B8514}"/>
              </a:ext>
            </a:extLst>
          </p:cNvPr>
          <p:cNvSpPr>
            <a:spLocks noGrp="1"/>
          </p:cNvSpPr>
          <p:nvPr>
            <p:ph idx="1"/>
          </p:nvPr>
        </p:nvSpPr>
        <p:spPr/>
        <p:txBody>
          <a:bodyPr/>
          <a:lstStyle/>
          <a:p>
            <a:r>
              <a:rPr lang="sr-Latn-RS" b="1" dirty="0"/>
              <a:t>Skori i veoma raznolik pravac razvoja  u upravljanju je omogućen od strane modernih računara, koji omogućuju da se ne uzima u obzir samo matematički model posmatranog sistema i upravljačkog </a:t>
            </a:r>
            <a:r>
              <a:rPr lang="sr-Latn-RS" b="1" dirty="0" smtClean="0"/>
              <a:t>algoritma</a:t>
            </a:r>
            <a:endParaRPr lang="en-US" b="1" dirty="0" smtClean="0"/>
          </a:p>
          <a:p>
            <a:r>
              <a:rPr lang="sr-Latn-RS" b="1" dirty="0">
                <a:solidFill>
                  <a:schemeClr val="accent1"/>
                </a:solidFill>
              </a:rPr>
              <a:t>Soft computing tehnike upravljanja, koje se ponekad i nazivaju inteligentno upravljanje, kao što je npr. fuzzy upravljanje.</a:t>
            </a:r>
            <a:endParaRPr lang="sr-Latn-RS" b="1" dirty="0"/>
          </a:p>
        </p:txBody>
      </p:sp>
      <p:pic>
        <p:nvPicPr>
          <p:cNvPr id="4" name="Picture 3">
            <a:extLst>
              <a:ext uri="{FF2B5EF4-FFF2-40B4-BE49-F238E27FC236}">
                <a16:creationId xmlns="" xmlns:a16="http://schemas.microsoft.com/office/drawing/2014/main" id="{97326556-F4F3-45A7-A261-C1B358F8A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55" y="145476"/>
            <a:ext cx="1593316" cy="1491042"/>
          </a:xfrm>
          <a:prstGeom prst="rect">
            <a:avLst/>
          </a:prstGeom>
        </p:spPr>
      </p:pic>
      <p:sp>
        <p:nvSpPr>
          <p:cNvPr id="5" name="Rectangle 4"/>
          <p:cNvSpPr/>
          <p:nvPr/>
        </p:nvSpPr>
        <p:spPr>
          <a:xfrm>
            <a:off x="2262764" y="244666"/>
            <a:ext cx="9495040" cy="646331"/>
          </a:xfrm>
          <a:prstGeom prst="rect">
            <a:avLst/>
          </a:prstGeom>
        </p:spPr>
        <p:txBody>
          <a:bodyPr wrap="square">
            <a:spAutoFit/>
          </a:bodyPr>
          <a:lstStyle/>
          <a:p>
            <a:r>
              <a:rPr lang="en-US" b="1" dirty="0">
                <a:latin typeface="Garamond" panose="02020404030301010803" pitchFamily="18" charset="0"/>
              </a:rPr>
              <a:t>Innovative Teaching Approaches in development of Software Designed Instrumentation and its application in real-time systems</a:t>
            </a:r>
          </a:p>
        </p:txBody>
      </p:sp>
    </p:spTree>
    <p:extLst>
      <p:ext uri="{BB962C8B-B14F-4D97-AF65-F5344CB8AC3E}">
        <p14:creationId xmlns:p14="http://schemas.microsoft.com/office/powerpoint/2010/main" val="30789355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4A2CE2-C908-4F21-9243-03179C53EF00}"/>
              </a:ext>
            </a:extLst>
          </p:cNvPr>
          <p:cNvSpPr>
            <a:spLocks noGrp="1"/>
          </p:cNvSpPr>
          <p:nvPr>
            <p:ph type="title"/>
          </p:nvPr>
        </p:nvSpPr>
        <p:spPr>
          <a:xfrm>
            <a:off x="2372264" y="1080104"/>
            <a:ext cx="8981536" cy="610584"/>
          </a:xfrm>
        </p:spPr>
        <p:txBody>
          <a:bodyPr>
            <a:normAutofit fontScale="90000"/>
          </a:bodyPr>
          <a:lstStyle/>
          <a:p>
            <a:r>
              <a:rPr lang="en-US" b="1" dirty="0" err="1">
                <a:latin typeface="Garamond" panose="02020404030301010803" pitchFamily="18" charset="0"/>
              </a:rPr>
              <a:t>Istorijska</a:t>
            </a:r>
            <a:r>
              <a:rPr lang="en-US" b="1" dirty="0">
                <a:latin typeface="Garamond" panose="02020404030301010803" pitchFamily="18" charset="0"/>
              </a:rPr>
              <a:t> </a:t>
            </a:r>
            <a:r>
              <a:rPr lang="en-US" b="1" dirty="0" err="1">
                <a:latin typeface="Garamond" panose="02020404030301010803" pitchFamily="18" charset="0"/>
              </a:rPr>
              <a:t>perspektiva</a:t>
            </a:r>
            <a:endParaRPr lang="en-US" b="1" dirty="0">
              <a:latin typeface="Garamond" panose="02020404030301010803" pitchFamily="18" charset="0"/>
            </a:endParaRPr>
          </a:p>
        </p:txBody>
      </p:sp>
      <p:sp>
        <p:nvSpPr>
          <p:cNvPr id="3" name="Content Placeholder 2">
            <a:extLst>
              <a:ext uri="{FF2B5EF4-FFF2-40B4-BE49-F238E27FC236}">
                <a16:creationId xmlns="" xmlns:a16="http://schemas.microsoft.com/office/drawing/2014/main" id="{0FAB674E-E0FD-49B9-93BE-1C07741B8514}"/>
              </a:ext>
            </a:extLst>
          </p:cNvPr>
          <p:cNvSpPr>
            <a:spLocks noGrp="1"/>
          </p:cNvSpPr>
          <p:nvPr>
            <p:ph idx="1"/>
          </p:nvPr>
        </p:nvSpPr>
        <p:spPr/>
        <p:txBody>
          <a:bodyPr/>
          <a:lstStyle/>
          <a:p>
            <a:r>
              <a:rPr lang="sr-Latn-RS" b="1" dirty="0"/>
              <a:t>Revolucija na polju </a:t>
            </a:r>
            <a:r>
              <a:rPr lang="sr-Latn-RS" b="1" dirty="0" smtClean="0"/>
              <a:t>poluprovodnika</a:t>
            </a:r>
            <a:endParaRPr lang="en-US" b="1" dirty="0" smtClean="0"/>
          </a:p>
          <a:p>
            <a:pPr marL="228600" lvl="1">
              <a:spcBef>
                <a:spcPts val="1000"/>
              </a:spcBef>
            </a:pPr>
            <a:r>
              <a:rPr lang="sr-Latn-RS" sz="2000" b="1" dirty="0">
                <a:solidFill>
                  <a:schemeClr val="accent1"/>
                </a:solidFill>
              </a:rPr>
              <a:t>Napredak na polju poluprovodnika i integrisanih kola (IC) doveo je do pojave nove klase proizvoda koja je omogućila integraciju mehaničkih i električnih komponenti u sistem.</a:t>
            </a:r>
          </a:p>
          <a:p>
            <a:r>
              <a:rPr lang="sr-Latn-RS" b="1" dirty="0"/>
              <a:t>Revolucija na polju informacionih tehnologija</a:t>
            </a:r>
          </a:p>
          <a:p>
            <a:pPr marL="228600" lvl="1">
              <a:spcBef>
                <a:spcPts val="1000"/>
              </a:spcBef>
            </a:pPr>
            <a:r>
              <a:rPr lang="sr-Latn-RS" sz="2000" b="1" dirty="0">
                <a:solidFill>
                  <a:schemeClr val="accent1"/>
                </a:solidFill>
              </a:rPr>
              <a:t>Razvoj VLSI tehnologije je omogućio razvoj mikrokontrolera, mikroprocesora i mikrokompjutera: hardver za složene računske operacije je postao veoma jeftin, malih dimenzija i sveprisutan.</a:t>
            </a:r>
          </a:p>
          <a:p>
            <a:endParaRPr lang="sr-Latn-RS" b="1" dirty="0"/>
          </a:p>
        </p:txBody>
      </p:sp>
      <p:pic>
        <p:nvPicPr>
          <p:cNvPr id="4" name="Picture 3">
            <a:extLst>
              <a:ext uri="{FF2B5EF4-FFF2-40B4-BE49-F238E27FC236}">
                <a16:creationId xmlns="" xmlns:a16="http://schemas.microsoft.com/office/drawing/2014/main" id="{97326556-F4F3-45A7-A261-C1B358F8A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55" y="145476"/>
            <a:ext cx="1593316" cy="1491042"/>
          </a:xfrm>
          <a:prstGeom prst="rect">
            <a:avLst/>
          </a:prstGeom>
        </p:spPr>
      </p:pic>
      <p:sp>
        <p:nvSpPr>
          <p:cNvPr id="5" name="Rectangle 4"/>
          <p:cNvSpPr/>
          <p:nvPr/>
        </p:nvSpPr>
        <p:spPr>
          <a:xfrm>
            <a:off x="2262764" y="244666"/>
            <a:ext cx="9495040" cy="646331"/>
          </a:xfrm>
          <a:prstGeom prst="rect">
            <a:avLst/>
          </a:prstGeom>
        </p:spPr>
        <p:txBody>
          <a:bodyPr wrap="square">
            <a:spAutoFit/>
          </a:bodyPr>
          <a:lstStyle/>
          <a:p>
            <a:r>
              <a:rPr lang="en-US" b="1" dirty="0">
                <a:latin typeface="Garamond" panose="02020404030301010803" pitchFamily="18" charset="0"/>
              </a:rPr>
              <a:t>Innovative Teaching Approaches in development of Software Designed Instrumentation and its application in real-time systems</a:t>
            </a:r>
          </a:p>
        </p:txBody>
      </p:sp>
    </p:spTree>
    <p:extLst>
      <p:ext uri="{BB962C8B-B14F-4D97-AF65-F5344CB8AC3E}">
        <p14:creationId xmlns:p14="http://schemas.microsoft.com/office/powerpoint/2010/main" val="26981353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4A2CE2-C908-4F21-9243-03179C53EF00}"/>
              </a:ext>
            </a:extLst>
          </p:cNvPr>
          <p:cNvSpPr>
            <a:spLocks noGrp="1"/>
          </p:cNvSpPr>
          <p:nvPr>
            <p:ph type="title"/>
          </p:nvPr>
        </p:nvSpPr>
        <p:spPr>
          <a:xfrm>
            <a:off x="2372264" y="1080104"/>
            <a:ext cx="8981536" cy="610584"/>
          </a:xfrm>
        </p:spPr>
        <p:txBody>
          <a:bodyPr>
            <a:normAutofit fontScale="90000"/>
          </a:bodyPr>
          <a:lstStyle/>
          <a:p>
            <a:r>
              <a:rPr lang="en-US" b="1" dirty="0" err="1">
                <a:latin typeface="Garamond" panose="02020404030301010803" pitchFamily="18" charset="0"/>
              </a:rPr>
              <a:t>Istorijska</a:t>
            </a:r>
            <a:r>
              <a:rPr lang="en-US" b="1" dirty="0">
                <a:latin typeface="Garamond" panose="02020404030301010803" pitchFamily="18" charset="0"/>
              </a:rPr>
              <a:t> </a:t>
            </a:r>
            <a:r>
              <a:rPr lang="en-US" b="1" dirty="0" err="1">
                <a:latin typeface="Garamond" panose="02020404030301010803" pitchFamily="18" charset="0"/>
              </a:rPr>
              <a:t>perspektiva</a:t>
            </a:r>
            <a:endParaRPr lang="en-US" b="1" dirty="0">
              <a:latin typeface="Garamond" panose="02020404030301010803" pitchFamily="18" charset="0"/>
            </a:endParaRPr>
          </a:p>
        </p:txBody>
      </p:sp>
      <p:sp>
        <p:nvSpPr>
          <p:cNvPr id="3" name="Content Placeholder 2">
            <a:extLst>
              <a:ext uri="{FF2B5EF4-FFF2-40B4-BE49-F238E27FC236}">
                <a16:creationId xmlns="" xmlns:a16="http://schemas.microsoft.com/office/drawing/2014/main" id="{0FAB674E-E0FD-49B9-93BE-1C07741B8514}"/>
              </a:ext>
            </a:extLst>
          </p:cNvPr>
          <p:cNvSpPr>
            <a:spLocks noGrp="1"/>
          </p:cNvSpPr>
          <p:nvPr>
            <p:ph idx="1"/>
          </p:nvPr>
        </p:nvSpPr>
        <p:spPr/>
        <p:txBody>
          <a:bodyPr>
            <a:normAutofit/>
          </a:bodyPr>
          <a:lstStyle/>
          <a:p>
            <a:pPr lvl="1"/>
            <a:r>
              <a:rPr lang="sr-Latn-RS" sz="2000" b="1" dirty="0">
                <a:solidFill>
                  <a:schemeClr val="accent1"/>
                </a:solidFill>
              </a:rPr>
              <a:t>Kako je računarski hardver postajalo jednostavno integrisati u postojeće elektromehaničke sisteme, postao je deo inženjerskog procesa i/ili proizvoda za donošenje </a:t>
            </a:r>
            <a:r>
              <a:rPr lang="sr-Latn-RS" sz="2000" b="1" dirty="0" smtClean="0">
                <a:solidFill>
                  <a:schemeClr val="accent1"/>
                </a:solidFill>
              </a:rPr>
              <a:t>odluka</a:t>
            </a:r>
            <a:endParaRPr lang="en-US" sz="2000" b="1" dirty="0" smtClean="0">
              <a:solidFill>
                <a:schemeClr val="accent1"/>
              </a:solidFill>
            </a:endParaRPr>
          </a:p>
          <a:p>
            <a:pPr marL="285750" lvl="1" indent="-285750"/>
            <a:r>
              <a:rPr lang="sr-Latn-RS" sz="2000" b="1" dirty="0"/>
              <a:t>U 1980 koriščenje digitalnih računara kao integralnih komponenata upravljačkih sistema je postala rutina.</a:t>
            </a:r>
          </a:p>
          <a:p>
            <a:pPr marL="285750" lvl="1" indent="-285750"/>
            <a:r>
              <a:rPr lang="sr-Latn-RS" sz="2000" b="1" dirty="0"/>
              <a:t>Mikrokontroleri su zamenili precizne mehaničke komponente.</a:t>
            </a:r>
          </a:p>
          <a:p>
            <a:pPr marL="285750" lvl="1" indent="-285750"/>
            <a:r>
              <a:rPr lang="sr-Latn-RS" sz="2000" b="1" dirty="0"/>
              <a:t>Programiranje mikrokontrolera je omogućilo alternativu žičenju analogno/digitalnog hardvera.</a:t>
            </a:r>
          </a:p>
          <a:p>
            <a:pPr marL="285750" lvl="1" indent="-285750"/>
            <a:r>
              <a:rPr lang="sr-Latn-RS" sz="2000" b="1" dirty="0"/>
              <a:t>Pojava integrisanih uređaja je omogućila konverziju, prenos i procesiranje i fizičke i virtuelne energije (informacija).</a:t>
            </a:r>
          </a:p>
          <a:p>
            <a:pPr lvl="1"/>
            <a:endParaRPr lang="sr-Latn-RS" sz="2000" b="1" dirty="0">
              <a:solidFill>
                <a:schemeClr val="accent1"/>
              </a:solidFill>
            </a:endParaRPr>
          </a:p>
        </p:txBody>
      </p:sp>
      <p:pic>
        <p:nvPicPr>
          <p:cNvPr id="4" name="Picture 3">
            <a:extLst>
              <a:ext uri="{FF2B5EF4-FFF2-40B4-BE49-F238E27FC236}">
                <a16:creationId xmlns="" xmlns:a16="http://schemas.microsoft.com/office/drawing/2014/main" id="{97326556-F4F3-45A7-A261-C1B358F8A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55" y="145476"/>
            <a:ext cx="1593316" cy="1491042"/>
          </a:xfrm>
          <a:prstGeom prst="rect">
            <a:avLst/>
          </a:prstGeom>
        </p:spPr>
      </p:pic>
      <p:sp>
        <p:nvSpPr>
          <p:cNvPr id="5" name="Rectangle 4"/>
          <p:cNvSpPr/>
          <p:nvPr/>
        </p:nvSpPr>
        <p:spPr>
          <a:xfrm>
            <a:off x="2262764" y="244666"/>
            <a:ext cx="9495040" cy="646331"/>
          </a:xfrm>
          <a:prstGeom prst="rect">
            <a:avLst/>
          </a:prstGeom>
        </p:spPr>
        <p:txBody>
          <a:bodyPr wrap="square">
            <a:spAutoFit/>
          </a:bodyPr>
          <a:lstStyle/>
          <a:p>
            <a:r>
              <a:rPr lang="en-US" b="1" dirty="0">
                <a:latin typeface="Garamond" panose="02020404030301010803" pitchFamily="18" charset="0"/>
              </a:rPr>
              <a:t>Innovative Teaching Approaches in development of Software Designed Instrumentation and its application in real-time systems</a:t>
            </a:r>
          </a:p>
        </p:txBody>
      </p:sp>
    </p:spTree>
    <p:extLst>
      <p:ext uri="{BB962C8B-B14F-4D97-AF65-F5344CB8AC3E}">
        <p14:creationId xmlns:p14="http://schemas.microsoft.com/office/powerpoint/2010/main" val="32445972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4A2CE2-C908-4F21-9243-03179C53EF00}"/>
              </a:ext>
            </a:extLst>
          </p:cNvPr>
          <p:cNvSpPr>
            <a:spLocks noGrp="1"/>
          </p:cNvSpPr>
          <p:nvPr>
            <p:ph type="title"/>
          </p:nvPr>
        </p:nvSpPr>
        <p:spPr>
          <a:xfrm>
            <a:off x="1440611" y="3167697"/>
            <a:ext cx="8981536" cy="610584"/>
          </a:xfrm>
        </p:spPr>
        <p:txBody>
          <a:bodyPr>
            <a:normAutofit fontScale="90000"/>
          </a:bodyPr>
          <a:lstStyle/>
          <a:p>
            <a:r>
              <a:rPr lang="it-IT" b="1" dirty="0">
                <a:latin typeface="Garamond" panose="02020404030301010803" pitchFamily="18" charset="0"/>
              </a:rPr>
              <a:t>Digitalni ili analogni upravljački sistemi</a:t>
            </a:r>
            <a:endParaRPr lang="en-US" b="1" dirty="0">
              <a:latin typeface="Garamond" panose="02020404030301010803" pitchFamily="18" charset="0"/>
            </a:endParaRPr>
          </a:p>
        </p:txBody>
      </p:sp>
      <p:pic>
        <p:nvPicPr>
          <p:cNvPr id="4" name="Picture 3">
            <a:extLst>
              <a:ext uri="{FF2B5EF4-FFF2-40B4-BE49-F238E27FC236}">
                <a16:creationId xmlns="" xmlns:a16="http://schemas.microsoft.com/office/drawing/2014/main" id="{97326556-F4F3-45A7-A261-C1B358F8A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55" y="145476"/>
            <a:ext cx="1593316" cy="1491042"/>
          </a:xfrm>
          <a:prstGeom prst="rect">
            <a:avLst/>
          </a:prstGeom>
        </p:spPr>
      </p:pic>
      <p:sp>
        <p:nvSpPr>
          <p:cNvPr id="5" name="Rectangle 4"/>
          <p:cNvSpPr/>
          <p:nvPr/>
        </p:nvSpPr>
        <p:spPr>
          <a:xfrm>
            <a:off x="2262764" y="244666"/>
            <a:ext cx="9495040" cy="646331"/>
          </a:xfrm>
          <a:prstGeom prst="rect">
            <a:avLst/>
          </a:prstGeom>
        </p:spPr>
        <p:txBody>
          <a:bodyPr wrap="square">
            <a:spAutoFit/>
          </a:bodyPr>
          <a:lstStyle/>
          <a:p>
            <a:r>
              <a:rPr lang="en-US" b="1" dirty="0">
                <a:latin typeface="Garamond" panose="02020404030301010803" pitchFamily="18" charset="0"/>
              </a:rPr>
              <a:t>Innovative Teaching Approaches in development of Software Designed Instrumentation and its application in real-time systems</a:t>
            </a:r>
          </a:p>
        </p:txBody>
      </p:sp>
    </p:spTree>
    <p:extLst>
      <p:ext uri="{BB962C8B-B14F-4D97-AF65-F5344CB8AC3E}">
        <p14:creationId xmlns:p14="http://schemas.microsoft.com/office/powerpoint/2010/main" val="30644931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4A2CE2-C908-4F21-9243-03179C53EF00}"/>
              </a:ext>
            </a:extLst>
          </p:cNvPr>
          <p:cNvSpPr>
            <a:spLocks noGrp="1"/>
          </p:cNvSpPr>
          <p:nvPr>
            <p:ph type="title"/>
          </p:nvPr>
        </p:nvSpPr>
        <p:spPr>
          <a:xfrm>
            <a:off x="2372264" y="1080104"/>
            <a:ext cx="8981536" cy="610584"/>
          </a:xfrm>
        </p:spPr>
        <p:txBody>
          <a:bodyPr>
            <a:normAutofit fontScale="90000"/>
          </a:bodyPr>
          <a:lstStyle/>
          <a:p>
            <a:r>
              <a:rPr lang="it-IT" b="1" dirty="0">
                <a:latin typeface="Garamond" panose="02020404030301010803" pitchFamily="18" charset="0"/>
              </a:rPr>
              <a:t>Koje su prednosti da se analogne komponente zamene sa digitalnim?</a:t>
            </a:r>
            <a:endParaRPr lang="en-US" b="1" dirty="0">
              <a:latin typeface="Garamond" panose="02020404030301010803" pitchFamily="18" charset="0"/>
            </a:endParaRPr>
          </a:p>
        </p:txBody>
      </p:sp>
      <p:sp>
        <p:nvSpPr>
          <p:cNvPr id="3" name="Content Placeholder 2">
            <a:extLst>
              <a:ext uri="{FF2B5EF4-FFF2-40B4-BE49-F238E27FC236}">
                <a16:creationId xmlns="" xmlns:a16="http://schemas.microsoft.com/office/drawing/2014/main" id="{0FAB674E-E0FD-49B9-93BE-1C07741B8514}"/>
              </a:ext>
            </a:extLst>
          </p:cNvPr>
          <p:cNvSpPr>
            <a:spLocks noGrp="1"/>
          </p:cNvSpPr>
          <p:nvPr>
            <p:ph idx="1"/>
          </p:nvPr>
        </p:nvSpPr>
        <p:spPr>
          <a:xfrm>
            <a:off x="838200" y="2138892"/>
            <a:ext cx="10515600" cy="4351338"/>
          </a:xfrm>
        </p:spPr>
        <p:txBody>
          <a:bodyPr>
            <a:normAutofit/>
          </a:bodyPr>
          <a:lstStyle/>
          <a:p>
            <a:pPr marL="0" indent="0">
              <a:buNone/>
            </a:pPr>
            <a:r>
              <a:rPr lang="sr-Latn-RS" b="1" dirty="0" smtClean="0">
                <a:solidFill>
                  <a:srgbClr val="FF0000"/>
                </a:solidFill>
              </a:rPr>
              <a:t>Povećana moć i preciznost računanja</a:t>
            </a:r>
          </a:p>
          <a:p>
            <a:pPr marL="342900" lvl="4" indent="-342900">
              <a:buFont typeface="+mj-lt"/>
              <a:buAutoNum type="arabicPeriod"/>
            </a:pPr>
            <a:r>
              <a:rPr lang="sr-Latn-RS" sz="2000" b="1" dirty="0" smtClean="0"/>
              <a:t>Ovo om</a:t>
            </a:r>
            <a:r>
              <a:rPr lang="en-US" sz="2000" b="1" dirty="0" smtClean="0"/>
              <a:t>o</a:t>
            </a:r>
            <a:r>
              <a:rPr lang="sr-Latn-RS" sz="2000" b="1" dirty="0" smtClean="0"/>
              <a:t>gućava sofisticiranije algoritme</a:t>
            </a:r>
          </a:p>
          <a:p>
            <a:pPr marL="342900" lvl="4" indent="-342900">
              <a:buFont typeface="+mj-lt"/>
              <a:buAutoNum type="arabicPeriod"/>
            </a:pPr>
            <a:r>
              <a:rPr lang="sr-Latn-RS" sz="2000" b="1" dirty="0" smtClean="0"/>
              <a:t>Lak</a:t>
            </a:r>
            <a:r>
              <a:rPr lang="en-US" sz="2000" b="1" dirty="0" smtClean="0"/>
              <a:t>a</a:t>
            </a:r>
            <a:r>
              <a:rPr lang="sr-Latn-RS" sz="2000" b="1" dirty="0" smtClean="0"/>
              <a:t> implementacij</a:t>
            </a:r>
            <a:r>
              <a:rPr lang="en-US" sz="2000" b="1" dirty="0" smtClean="0"/>
              <a:t>a</a:t>
            </a:r>
            <a:r>
              <a:rPr lang="sr-Latn-RS" sz="2000" b="1" dirty="0" smtClean="0"/>
              <a:t> matematičkih funkcija na digitalnom računaru umesto na</a:t>
            </a:r>
            <a:r>
              <a:rPr lang="en-US" sz="2000" b="1" dirty="0" smtClean="0"/>
              <a:t> </a:t>
            </a:r>
            <a:r>
              <a:rPr lang="sr-Latn-RS" sz="2000" b="1" dirty="0" smtClean="0"/>
              <a:t>kolima sa operacionim pojačivačima, ili još gore na sistemima sa mehaničkim ili hidrauličnim elementima.</a:t>
            </a:r>
          </a:p>
          <a:p>
            <a:pPr marL="342900" lvl="4" indent="-342900">
              <a:buFont typeface="+mj-lt"/>
              <a:buAutoNum type="arabicPeriod"/>
            </a:pPr>
            <a:r>
              <a:rPr lang="sr-Latn-RS" sz="2000" b="1" dirty="0" smtClean="0"/>
              <a:t>Kontorola nemerljivih prome</a:t>
            </a:r>
            <a:r>
              <a:rPr lang="en-US" sz="2000" b="1" dirty="0" smtClean="0"/>
              <a:t>n</a:t>
            </a:r>
            <a:r>
              <a:rPr lang="sr-Latn-RS" sz="2000" b="1" dirty="0" smtClean="0"/>
              <a:t>ljivih (proklizavanje guma u auto industriji, unutrašnja tenzija, temperature</a:t>
            </a:r>
            <a:r>
              <a:rPr lang="en-US" sz="2000" b="1" dirty="0" smtClean="0"/>
              <a:t> le</a:t>
            </a:r>
            <a:r>
              <a:rPr lang="sr-Latn-RS" sz="2000" b="1" dirty="0" smtClean="0"/>
              <a:t>žajeva, parametri prigušenja i slično)</a:t>
            </a:r>
            <a:endParaRPr lang="sr-Latn-RS" sz="2000" b="1" dirty="0"/>
          </a:p>
        </p:txBody>
      </p:sp>
      <p:pic>
        <p:nvPicPr>
          <p:cNvPr id="4" name="Picture 3">
            <a:extLst>
              <a:ext uri="{FF2B5EF4-FFF2-40B4-BE49-F238E27FC236}">
                <a16:creationId xmlns="" xmlns:a16="http://schemas.microsoft.com/office/drawing/2014/main" id="{97326556-F4F3-45A7-A261-C1B358F8A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55" y="145476"/>
            <a:ext cx="1593316" cy="1491042"/>
          </a:xfrm>
          <a:prstGeom prst="rect">
            <a:avLst/>
          </a:prstGeom>
        </p:spPr>
      </p:pic>
      <p:sp>
        <p:nvSpPr>
          <p:cNvPr id="5" name="Rectangle 4"/>
          <p:cNvSpPr/>
          <p:nvPr/>
        </p:nvSpPr>
        <p:spPr>
          <a:xfrm>
            <a:off x="2262764" y="244666"/>
            <a:ext cx="9495040" cy="646331"/>
          </a:xfrm>
          <a:prstGeom prst="rect">
            <a:avLst/>
          </a:prstGeom>
        </p:spPr>
        <p:txBody>
          <a:bodyPr wrap="square">
            <a:spAutoFit/>
          </a:bodyPr>
          <a:lstStyle/>
          <a:p>
            <a:r>
              <a:rPr lang="en-US" b="1" dirty="0">
                <a:latin typeface="Garamond" panose="02020404030301010803" pitchFamily="18" charset="0"/>
              </a:rPr>
              <a:t>Innovative Teaching Approaches in development of Software Designed Instrumentation and its application in real-time systems</a:t>
            </a:r>
          </a:p>
        </p:txBody>
      </p:sp>
    </p:spTree>
    <p:extLst>
      <p:ext uri="{BB962C8B-B14F-4D97-AF65-F5344CB8AC3E}">
        <p14:creationId xmlns:p14="http://schemas.microsoft.com/office/powerpoint/2010/main" val="19411541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4A2CE2-C908-4F21-9243-03179C53EF00}"/>
              </a:ext>
            </a:extLst>
          </p:cNvPr>
          <p:cNvSpPr>
            <a:spLocks noGrp="1"/>
          </p:cNvSpPr>
          <p:nvPr>
            <p:ph type="title"/>
          </p:nvPr>
        </p:nvSpPr>
        <p:spPr>
          <a:xfrm>
            <a:off x="2372264" y="1080104"/>
            <a:ext cx="8981536" cy="610584"/>
          </a:xfrm>
        </p:spPr>
        <p:txBody>
          <a:bodyPr>
            <a:normAutofit fontScale="90000"/>
          </a:bodyPr>
          <a:lstStyle/>
          <a:p>
            <a:r>
              <a:rPr lang="it-IT" b="1" dirty="0">
                <a:latin typeface="Garamond" panose="02020404030301010803" pitchFamily="18" charset="0"/>
              </a:rPr>
              <a:t>Koje su prednosti da se analogne komponente zamene sa digitalnim?</a:t>
            </a:r>
            <a:endParaRPr lang="en-US" b="1" dirty="0">
              <a:latin typeface="Garamond" panose="02020404030301010803" pitchFamily="18" charset="0"/>
            </a:endParaRPr>
          </a:p>
        </p:txBody>
      </p:sp>
      <p:sp>
        <p:nvSpPr>
          <p:cNvPr id="3" name="Content Placeholder 2">
            <a:extLst>
              <a:ext uri="{FF2B5EF4-FFF2-40B4-BE49-F238E27FC236}">
                <a16:creationId xmlns="" xmlns:a16="http://schemas.microsoft.com/office/drawing/2014/main" id="{0FAB674E-E0FD-49B9-93BE-1C07741B8514}"/>
              </a:ext>
            </a:extLst>
          </p:cNvPr>
          <p:cNvSpPr>
            <a:spLocks noGrp="1"/>
          </p:cNvSpPr>
          <p:nvPr>
            <p:ph idx="1"/>
          </p:nvPr>
        </p:nvSpPr>
        <p:spPr>
          <a:xfrm>
            <a:off x="838200" y="2333625"/>
            <a:ext cx="10515600" cy="4351338"/>
          </a:xfrm>
        </p:spPr>
        <p:txBody>
          <a:bodyPr>
            <a:normAutofit/>
          </a:bodyPr>
          <a:lstStyle/>
          <a:p>
            <a:pPr marL="0" indent="0">
              <a:buNone/>
            </a:pPr>
            <a:r>
              <a:rPr lang="sr-Latn-RS" b="1" dirty="0">
                <a:solidFill>
                  <a:srgbClr val="FF0000"/>
                </a:solidFill>
              </a:rPr>
              <a:t>Fleksibilnost u vremenu odziva na promene u projektovanju</a:t>
            </a:r>
          </a:p>
          <a:p>
            <a:pPr marL="342900" lvl="1" indent="-342900">
              <a:buFont typeface="+mj-lt"/>
              <a:buAutoNum type="arabicPeriod"/>
            </a:pPr>
            <a:r>
              <a:rPr lang="sr-Latn-RS" sz="2000" b="1" dirty="0"/>
              <a:t>Buduće promene upravljačkog algoritma mogu biti učinjene pomoću malih promena u softveru, pre nego skupim promenama u hardveru.</a:t>
            </a:r>
          </a:p>
          <a:p>
            <a:pPr marL="342900" lvl="1" indent="-342900">
              <a:buFont typeface="+mj-lt"/>
              <a:buAutoNum type="arabicPeriod"/>
            </a:pPr>
            <a:r>
              <a:rPr lang="sr-Latn-RS" sz="2000" b="1" dirty="0"/>
              <a:t>Programabilne funkcije omogućavaju promene tokom projektovanja, puštanja u rad i održavanja</a:t>
            </a:r>
          </a:p>
          <a:p>
            <a:pPr marL="342900" lvl="1" indent="-342900">
              <a:buFont typeface="+mj-lt"/>
              <a:buAutoNum type="arabicPeriod"/>
            </a:pPr>
            <a:r>
              <a:rPr lang="sr-Latn-RS" sz="2000" b="1" dirty="0"/>
              <a:t>Smanjuje se vreme za dolazak proizvoda na tržište.</a:t>
            </a:r>
          </a:p>
          <a:p>
            <a:pPr marL="342900" lvl="1" indent="-342900">
              <a:buFont typeface="+mj-lt"/>
              <a:buAutoNum type="arabicPeriod"/>
            </a:pPr>
            <a:r>
              <a:rPr lang="sr-Latn-RS" sz="2000" b="1" dirty="0"/>
              <a:t>Fleksibilna adaptacija na promenu graničnih uslova (radnih uslova)</a:t>
            </a:r>
          </a:p>
        </p:txBody>
      </p:sp>
      <p:pic>
        <p:nvPicPr>
          <p:cNvPr id="4" name="Picture 3">
            <a:extLst>
              <a:ext uri="{FF2B5EF4-FFF2-40B4-BE49-F238E27FC236}">
                <a16:creationId xmlns="" xmlns:a16="http://schemas.microsoft.com/office/drawing/2014/main" id="{97326556-F4F3-45A7-A261-C1B358F8A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55" y="145476"/>
            <a:ext cx="1593316" cy="1491042"/>
          </a:xfrm>
          <a:prstGeom prst="rect">
            <a:avLst/>
          </a:prstGeom>
        </p:spPr>
      </p:pic>
      <p:sp>
        <p:nvSpPr>
          <p:cNvPr id="5" name="Rectangle 4"/>
          <p:cNvSpPr/>
          <p:nvPr/>
        </p:nvSpPr>
        <p:spPr>
          <a:xfrm>
            <a:off x="2262764" y="244666"/>
            <a:ext cx="9495040" cy="646331"/>
          </a:xfrm>
          <a:prstGeom prst="rect">
            <a:avLst/>
          </a:prstGeom>
        </p:spPr>
        <p:txBody>
          <a:bodyPr wrap="square">
            <a:spAutoFit/>
          </a:bodyPr>
          <a:lstStyle/>
          <a:p>
            <a:r>
              <a:rPr lang="en-US" b="1" dirty="0">
                <a:latin typeface="Garamond" panose="02020404030301010803" pitchFamily="18" charset="0"/>
              </a:rPr>
              <a:t>Innovative Teaching Approaches in development of Software Designed Instrumentation and its application in real-time systems</a:t>
            </a:r>
          </a:p>
        </p:txBody>
      </p:sp>
    </p:spTree>
    <p:extLst>
      <p:ext uri="{BB962C8B-B14F-4D97-AF65-F5344CB8AC3E}">
        <p14:creationId xmlns:p14="http://schemas.microsoft.com/office/powerpoint/2010/main" val="28219400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4A2CE2-C908-4F21-9243-03179C53EF00}"/>
              </a:ext>
            </a:extLst>
          </p:cNvPr>
          <p:cNvSpPr>
            <a:spLocks noGrp="1"/>
          </p:cNvSpPr>
          <p:nvPr>
            <p:ph type="title"/>
          </p:nvPr>
        </p:nvSpPr>
        <p:spPr>
          <a:xfrm>
            <a:off x="2372264" y="1080104"/>
            <a:ext cx="8981536" cy="610584"/>
          </a:xfrm>
        </p:spPr>
        <p:txBody>
          <a:bodyPr>
            <a:normAutofit fontScale="90000"/>
          </a:bodyPr>
          <a:lstStyle/>
          <a:p>
            <a:r>
              <a:rPr lang="it-IT" b="1" dirty="0">
                <a:latin typeface="Garamond" panose="02020404030301010803" pitchFamily="18" charset="0"/>
              </a:rPr>
              <a:t>Koje su prednosti da se analogne komponente zamene sa digitalnim?</a:t>
            </a:r>
            <a:endParaRPr lang="en-US" b="1" dirty="0">
              <a:latin typeface="Garamond" panose="02020404030301010803" pitchFamily="18" charset="0"/>
            </a:endParaRPr>
          </a:p>
        </p:txBody>
      </p:sp>
      <p:sp>
        <p:nvSpPr>
          <p:cNvPr id="3" name="Content Placeholder 2">
            <a:extLst>
              <a:ext uri="{FF2B5EF4-FFF2-40B4-BE49-F238E27FC236}">
                <a16:creationId xmlns="" xmlns:a16="http://schemas.microsoft.com/office/drawing/2014/main" id="{0FAB674E-E0FD-49B9-93BE-1C07741B8514}"/>
              </a:ext>
            </a:extLst>
          </p:cNvPr>
          <p:cNvSpPr>
            <a:spLocks noGrp="1"/>
          </p:cNvSpPr>
          <p:nvPr>
            <p:ph idx="1"/>
          </p:nvPr>
        </p:nvSpPr>
        <p:spPr/>
        <p:txBody>
          <a:bodyPr>
            <a:normAutofit/>
          </a:bodyPr>
          <a:lstStyle/>
          <a:p>
            <a:pPr marL="0" indent="0">
              <a:buNone/>
            </a:pPr>
            <a:r>
              <a:rPr lang="sr-Latn-RS" b="1" dirty="0">
                <a:solidFill>
                  <a:srgbClr val="FF0000"/>
                </a:solidFill>
              </a:rPr>
              <a:t>Imunost na šum i pouzdaniji prenos signala</a:t>
            </a:r>
          </a:p>
          <a:p>
            <a:pPr marL="342900" lvl="1" indent="-342900">
              <a:buFont typeface="+mj-lt"/>
              <a:buAutoNum type="arabicPeriod"/>
            </a:pPr>
            <a:r>
              <a:rPr lang="sr-Latn-RS" sz="2000" b="1" dirty="0"/>
              <a:t>Digitalni sistemi su otporniji i manje osetljivi na šumove i poremećaje od analognih sistema zbog metoda implementacije.</a:t>
            </a:r>
          </a:p>
          <a:p>
            <a:pPr marL="342900" lvl="1" indent="-342900">
              <a:buFont typeface="+mj-lt"/>
              <a:buAutoNum type="arabicPeriod"/>
            </a:pPr>
            <a:r>
              <a:rPr lang="sr-Latn-RS" sz="2000" b="1" dirty="0"/>
              <a:t>Transmisija signala bez grešaka na duže razdaljine zbog kodiranja signala.</a:t>
            </a:r>
          </a:p>
          <a:p>
            <a:pPr marL="342900" lvl="1" indent="-342900">
              <a:buFont typeface="+mj-lt"/>
              <a:buAutoNum type="arabicPeriod"/>
            </a:pPr>
            <a:endParaRPr lang="sr-Latn-RS" sz="2000" b="1" dirty="0"/>
          </a:p>
          <a:p>
            <a:pPr marL="0" indent="0">
              <a:buNone/>
            </a:pPr>
            <a:r>
              <a:rPr lang="sr-Latn-RS" b="1" dirty="0">
                <a:solidFill>
                  <a:srgbClr val="FF0000"/>
                </a:solidFill>
              </a:rPr>
              <a:t>Povećana </a:t>
            </a:r>
            <a:r>
              <a:rPr lang="sr-Latn-RS" b="1" dirty="0" smtClean="0">
                <a:solidFill>
                  <a:srgbClr val="FF0000"/>
                </a:solidFill>
              </a:rPr>
              <a:t>pou</a:t>
            </a:r>
            <a:r>
              <a:rPr lang="en-US" b="1" dirty="0">
                <a:solidFill>
                  <a:srgbClr val="FF0000"/>
                </a:solidFill>
              </a:rPr>
              <a:t>z</a:t>
            </a:r>
            <a:r>
              <a:rPr lang="sr-Latn-RS" b="1" dirty="0" smtClean="0">
                <a:solidFill>
                  <a:srgbClr val="FF0000"/>
                </a:solidFill>
              </a:rPr>
              <a:t>danost </a:t>
            </a:r>
            <a:r>
              <a:rPr lang="sr-Latn-RS" b="1" dirty="0">
                <a:solidFill>
                  <a:srgbClr val="FF0000"/>
                </a:solidFill>
              </a:rPr>
              <a:t>i ponovljivost</a:t>
            </a:r>
            <a:endParaRPr lang="sr-Latn-RS" b="1" dirty="0"/>
          </a:p>
          <a:p>
            <a:pPr marL="342900" lvl="1" indent="-342900">
              <a:buFont typeface="+mj-lt"/>
              <a:buAutoNum type="arabicPeriod"/>
            </a:pPr>
            <a:r>
              <a:rPr lang="sr-Latn-RS" sz="2000" b="1" dirty="0"/>
              <a:t>Smanjeni tragovi starenja, promena usled temperatura, uticaja okoline</a:t>
            </a:r>
          </a:p>
          <a:p>
            <a:pPr marL="342900" lvl="1" indent="-342900">
              <a:buFont typeface="+mj-lt"/>
              <a:buAutoNum type="arabicPeriod"/>
            </a:pPr>
            <a:r>
              <a:rPr lang="sr-Latn-RS" sz="2000" b="1" dirty="0"/>
              <a:t>Realizacija sistema otpornih na greške sa hardverskom i analtičkom redundacijom</a:t>
            </a:r>
          </a:p>
        </p:txBody>
      </p:sp>
      <p:pic>
        <p:nvPicPr>
          <p:cNvPr id="4" name="Picture 3">
            <a:extLst>
              <a:ext uri="{FF2B5EF4-FFF2-40B4-BE49-F238E27FC236}">
                <a16:creationId xmlns="" xmlns:a16="http://schemas.microsoft.com/office/drawing/2014/main" id="{97326556-F4F3-45A7-A261-C1B358F8A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55" y="145476"/>
            <a:ext cx="1593316" cy="1491042"/>
          </a:xfrm>
          <a:prstGeom prst="rect">
            <a:avLst/>
          </a:prstGeom>
        </p:spPr>
      </p:pic>
      <p:sp>
        <p:nvSpPr>
          <p:cNvPr id="5" name="Rectangle 4"/>
          <p:cNvSpPr/>
          <p:nvPr/>
        </p:nvSpPr>
        <p:spPr>
          <a:xfrm>
            <a:off x="2262764" y="244666"/>
            <a:ext cx="9495040" cy="646331"/>
          </a:xfrm>
          <a:prstGeom prst="rect">
            <a:avLst/>
          </a:prstGeom>
        </p:spPr>
        <p:txBody>
          <a:bodyPr wrap="square">
            <a:spAutoFit/>
          </a:bodyPr>
          <a:lstStyle/>
          <a:p>
            <a:r>
              <a:rPr lang="en-US" b="1" dirty="0">
                <a:latin typeface="Garamond" panose="02020404030301010803" pitchFamily="18" charset="0"/>
              </a:rPr>
              <a:t>Innovative Teaching Approaches in development of Software Designed Instrumentation and its application in real-time systems</a:t>
            </a:r>
          </a:p>
        </p:txBody>
      </p:sp>
    </p:spTree>
    <p:extLst>
      <p:ext uri="{BB962C8B-B14F-4D97-AF65-F5344CB8AC3E}">
        <p14:creationId xmlns:p14="http://schemas.microsoft.com/office/powerpoint/2010/main" val="3429069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E82D8BF9-3DCE-496F-847F-32784C734662}"/>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601223" y="3484934"/>
            <a:ext cx="1188720" cy="1188720"/>
          </a:xfrm>
          <a:prstGeom prst="rect">
            <a:avLst/>
          </a:prstGeom>
        </p:spPr>
      </p:pic>
      <p:pic>
        <p:nvPicPr>
          <p:cNvPr id="16" name="Picture 15">
            <a:extLst>
              <a:ext uri="{FF2B5EF4-FFF2-40B4-BE49-F238E27FC236}">
                <a16:creationId xmlns="" xmlns:a16="http://schemas.microsoft.com/office/drawing/2014/main" id="{3A88EF19-99CB-4DBC-8B7B-725C8553E454}"/>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7436909" y="3447607"/>
            <a:ext cx="1188720" cy="1188720"/>
          </a:xfrm>
          <a:prstGeom prst="rect">
            <a:avLst/>
          </a:prstGeom>
        </p:spPr>
      </p:pic>
      <p:pic>
        <p:nvPicPr>
          <p:cNvPr id="17" name="Picture 16">
            <a:extLst>
              <a:ext uri="{FF2B5EF4-FFF2-40B4-BE49-F238E27FC236}">
                <a16:creationId xmlns="" xmlns:a16="http://schemas.microsoft.com/office/drawing/2014/main" id="{02AC23E7-A671-4730-B2AD-AC52DA72271B}"/>
              </a:ext>
            </a:extLst>
          </p:cNvPr>
          <p:cNvPicPr>
            <a:picLocks/>
          </p:cNvPicPr>
          <p:nvPr/>
        </p:nvPicPr>
        <p:blipFill rotWithShape="1">
          <a:blip r:embed="rId4">
            <a:extLst>
              <a:ext uri="{28A0092B-C50C-407E-A947-70E740481C1C}">
                <a14:useLocalDpi xmlns:a14="http://schemas.microsoft.com/office/drawing/2010/main" val="0"/>
              </a:ext>
            </a:extLst>
          </a:blip>
          <a:srcRect l="13886" r="16898" b="21859"/>
          <a:stretch/>
        </p:blipFill>
        <p:spPr>
          <a:xfrm>
            <a:off x="5401535" y="3356167"/>
            <a:ext cx="1265814" cy="1371600"/>
          </a:xfrm>
          <a:prstGeom prst="rect">
            <a:avLst/>
          </a:prstGeom>
        </p:spPr>
      </p:pic>
      <p:pic>
        <p:nvPicPr>
          <p:cNvPr id="18" name="Picture 17">
            <a:extLst>
              <a:ext uri="{FF2B5EF4-FFF2-40B4-BE49-F238E27FC236}">
                <a16:creationId xmlns="" xmlns:a16="http://schemas.microsoft.com/office/drawing/2014/main" id="{E37FF7EE-90AD-4545-A8A0-E8BB8D8F7052}"/>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3072881" y="3553504"/>
            <a:ext cx="1371600" cy="1371600"/>
          </a:xfrm>
          <a:prstGeom prst="rect">
            <a:avLst/>
          </a:prstGeom>
        </p:spPr>
      </p:pic>
      <p:sp>
        <p:nvSpPr>
          <p:cNvPr id="7" name="Rectangle 6"/>
          <p:cNvSpPr/>
          <p:nvPr/>
        </p:nvSpPr>
        <p:spPr>
          <a:xfrm>
            <a:off x="9329678" y="2696214"/>
            <a:ext cx="2862322" cy="523220"/>
          </a:xfrm>
          <a:prstGeom prst="rect">
            <a:avLst/>
          </a:prstGeom>
        </p:spPr>
        <p:txBody>
          <a:bodyPr wrap="none">
            <a:spAutoFit/>
          </a:bodyPr>
          <a:lstStyle/>
          <a:p>
            <a:r>
              <a:rPr lang="en-US" sz="1400" dirty="0">
                <a:solidFill>
                  <a:srgbClr val="000000"/>
                </a:solidFill>
                <a:latin typeface="adagio_slab"/>
              </a:rPr>
              <a:t>Faculty of </a:t>
            </a:r>
            <a:r>
              <a:rPr lang="en-US" sz="1400" dirty="0" smtClean="0">
                <a:solidFill>
                  <a:srgbClr val="000000"/>
                </a:solidFill>
                <a:latin typeface="adagio_slab"/>
              </a:rPr>
              <a:t>Physics</a:t>
            </a:r>
          </a:p>
          <a:p>
            <a:r>
              <a:rPr lang="en-US" sz="1400" b="0" i="0" dirty="0" smtClean="0">
                <a:solidFill>
                  <a:srgbClr val="000000"/>
                </a:solidFill>
                <a:effectLst/>
                <a:latin typeface="adagio_slab"/>
              </a:rPr>
              <a:t>Warsaw University of Technology</a:t>
            </a:r>
            <a:endParaRPr lang="en-US" sz="1400" b="0" i="0" dirty="0">
              <a:solidFill>
                <a:srgbClr val="000000"/>
              </a:solidFill>
              <a:effectLst/>
              <a:latin typeface="adagio_slab"/>
            </a:endParaRPr>
          </a:p>
        </p:txBody>
      </p:sp>
      <p:sp>
        <p:nvSpPr>
          <p:cNvPr id="20" name="Rectangle 19"/>
          <p:cNvSpPr/>
          <p:nvPr/>
        </p:nvSpPr>
        <p:spPr>
          <a:xfrm>
            <a:off x="5233622" y="2757049"/>
            <a:ext cx="1835759" cy="523220"/>
          </a:xfrm>
          <a:prstGeom prst="rect">
            <a:avLst/>
          </a:prstGeom>
        </p:spPr>
        <p:txBody>
          <a:bodyPr wrap="none">
            <a:spAutoFit/>
          </a:bodyPr>
          <a:lstStyle/>
          <a:p>
            <a:r>
              <a:rPr lang="en-US" sz="1400" dirty="0" smtClean="0">
                <a:solidFill>
                  <a:srgbClr val="000000"/>
                </a:solidFill>
                <a:latin typeface="adagio_slab"/>
              </a:rPr>
              <a:t>Zagreb University of </a:t>
            </a:r>
          </a:p>
          <a:p>
            <a:r>
              <a:rPr lang="en-US" sz="1400" dirty="0" smtClean="0">
                <a:solidFill>
                  <a:srgbClr val="000000"/>
                </a:solidFill>
                <a:latin typeface="adagio_slab"/>
              </a:rPr>
              <a:t>Applied Sciences</a:t>
            </a:r>
            <a:endParaRPr lang="en-US" sz="1400" b="0" i="0" dirty="0">
              <a:solidFill>
                <a:srgbClr val="000000"/>
              </a:solidFill>
              <a:effectLst/>
              <a:latin typeface="adagio_slab"/>
            </a:endParaRPr>
          </a:p>
        </p:txBody>
      </p:sp>
      <p:sp>
        <p:nvSpPr>
          <p:cNvPr id="21" name="Rectangle 20"/>
          <p:cNvSpPr/>
          <p:nvPr/>
        </p:nvSpPr>
        <p:spPr>
          <a:xfrm>
            <a:off x="425834" y="2722218"/>
            <a:ext cx="1802994" cy="523220"/>
          </a:xfrm>
          <a:prstGeom prst="rect">
            <a:avLst/>
          </a:prstGeom>
        </p:spPr>
        <p:txBody>
          <a:bodyPr wrap="none">
            <a:spAutoFit/>
          </a:bodyPr>
          <a:lstStyle/>
          <a:p>
            <a:r>
              <a:rPr lang="en-US" sz="1400" dirty="0" smtClean="0">
                <a:solidFill>
                  <a:srgbClr val="000000"/>
                </a:solidFill>
                <a:latin typeface="adagio_slab"/>
              </a:rPr>
              <a:t>Faculty of Technical </a:t>
            </a:r>
          </a:p>
          <a:p>
            <a:r>
              <a:rPr lang="en-US" sz="1400" dirty="0" smtClean="0">
                <a:solidFill>
                  <a:srgbClr val="000000"/>
                </a:solidFill>
                <a:latin typeface="adagio_slab"/>
              </a:rPr>
              <a:t>Sciences</a:t>
            </a:r>
            <a:endParaRPr lang="en-US" sz="1400" b="0" i="0" dirty="0">
              <a:solidFill>
                <a:srgbClr val="000000"/>
              </a:solidFill>
              <a:effectLst/>
              <a:latin typeface="adagio_slab"/>
            </a:endParaRPr>
          </a:p>
        </p:txBody>
      </p:sp>
      <p:sp>
        <p:nvSpPr>
          <p:cNvPr id="9" name="Rectangle 8"/>
          <p:cNvSpPr/>
          <p:nvPr/>
        </p:nvSpPr>
        <p:spPr>
          <a:xfrm>
            <a:off x="2519463" y="2530827"/>
            <a:ext cx="2743059" cy="954107"/>
          </a:xfrm>
          <a:prstGeom prst="rect">
            <a:avLst/>
          </a:prstGeom>
        </p:spPr>
        <p:txBody>
          <a:bodyPr wrap="none">
            <a:spAutoFit/>
          </a:bodyPr>
          <a:lstStyle/>
          <a:p>
            <a:r>
              <a:rPr lang="en-US" sz="1400" dirty="0">
                <a:latin typeface="adagio_slab"/>
              </a:rPr>
              <a:t>Ss</a:t>
            </a:r>
            <a:r>
              <a:rPr lang="en-US" sz="1400" dirty="0" smtClean="0">
                <a:latin typeface="adagio_slab"/>
              </a:rPr>
              <a:t>. Cyril </a:t>
            </a:r>
            <a:r>
              <a:rPr lang="en-US" sz="1400" dirty="0">
                <a:latin typeface="adagio_slab"/>
              </a:rPr>
              <a:t>and </a:t>
            </a:r>
            <a:r>
              <a:rPr lang="en-US" sz="1400" dirty="0" smtClean="0">
                <a:latin typeface="adagio_slab"/>
              </a:rPr>
              <a:t>Methodius</a:t>
            </a:r>
          </a:p>
          <a:p>
            <a:r>
              <a:rPr lang="en-US" sz="1400" dirty="0" smtClean="0">
                <a:latin typeface="adagio_slab"/>
              </a:rPr>
              <a:t>University</a:t>
            </a:r>
          </a:p>
          <a:p>
            <a:r>
              <a:rPr lang="en-US" sz="1400" dirty="0">
                <a:latin typeface="adagio_slab"/>
              </a:rPr>
              <a:t>Faculty of Electrical </a:t>
            </a:r>
            <a:r>
              <a:rPr lang="en-US" sz="1400" dirty="0" smtClean="0">
                <a:latin typeface="adagio_slab"/>
              </a:rPr>
              <a:t>Engineering</a:t>
            </a:r>
          </a:p>
          <a:p>
            <a:r>
              <a:rPr lang="en-US" sz="1400" dirty="0" smtClean="0">
                <a:latin typeface="adagio_slab"/>
              </a:rPr>
              <a:t>and </a:t>
            </a:r>
            <a:r>
              <a:rPr lang="en-US" sz="1400" dirty="0">
                <a:latin typeface="adagio_slab"/>
              </a:rPr>
              <a:t>Information Technologies</a:t>
            </a:r>
          </a:p>
        </p:txBody>
      </p:sp>
      <p:sp>
        <p:nvSpPr>
          <p:cNvPr id="12" name="Rectangle 11"/>
          <p:cNvSpPr/>
          <p:nvPr/>
        </p:nvSpPr>
        <p:spPr>
          <a:xfrm>
            <a:off x="7166912" y="2480770"/>
            <a:ext cx="1971102" cy="738664"/>
          </a:xfrm>
          <a:prstGeom prst="rect">
            <a:avLst/>
          </a:prstGeom>
        </p:spPr>
        <p:txBody>
          <a:bodyPr wrap="square">
            <a:spAutoFit/>
          </a:bodyPr>
          <a:lstStyle/>
          <a:p>
            <a:r>
              <a:rPr lang="en-US" sz="1400" dirty="0" smtClean="0">
                <a:solidFill>
                  <a:srgbClr val="000000"/>
                </a:solidFill>
                <a:latin typeface="adagio_slab"/>
              </a:rPr>
              <a:t>School of Electrical</a:t>
            </a:r>
          </a:p>
          <a:p>
            <a:r>
              <a:rPr lang="en-US" sz="1400" dirty="0" smtClean="0">
                <a:solidFill>
                  <a:srgbClr val="000000"/>
                </a:solidFill>
                <a:latin typeface="adagio_slab"/>
              </a:rPr>
              <a:t>Engineering</a:t>
            </a:r>
          </a:p>
          <a:p>
            <a:r>
              <a:rPr lang="en-US" sz="1400" dirty="0" smtClean="0">
                <a:solidFill>
                  <a:srgbClr val="000000"/>
                </a:solidFill>
                <a:latin typeface="adagio_slab"/>
              </a:rPr>
              <a:t>University of Belgrade</a:t>
            </a:r>
            <a:endParaRPr lang="en-US" sz="1400" dirty="0">
              <a:solidFill>
                <a:srgbClr val="000000"/>
              </a:solidFill>
              <a:latin typeface="adagio_slab"/>
            </a:endParaRPr>
          </a:p>
        </p:txBody>
      </p:sp>
      <p:pic>
        <p:nvPicPr>
          <p:cNvPr id="19" name="Picture 18"/>
          <p:cNvPicPr/>
          <p:nvPr/>
        </p:nvPicPr>
        <p:blipFill>
          <a:blip r:embed="rId6" cstate="print">
            <a:extLst>
              <a:ext uri="{28A0092B-C50C-407E-A947-70E740481C1C}">
                <a14:useLocalDpi xmlns:a14="http://schemas.microsoft.com/office/drawing/2010/main" val="0"/>
              </a:ext>
            </a:extLst>
          </a:blip>
          <a:stretch>
            <a:fillRect/>
          </a:stretch>
        </p:blipFill>
        <p:spPr>
          <a:xfrm>
            <a:off x="9825905" y="3447607"/>
            <a:ext cx="1247536" cy="1151393"/>
          </a:xfrm>
          <a:prstGeom prst="rect">
            <a:avLst/>
          </a:prstGeom>
        </p:spPr>
      </p:pic>
      <p:pic>
        <p:nvPicPr>
          <p:cNvPr id="24" name="Picture 23">
            <a:extLst>
              <a:ext uri="{FF2B5EF4-FFF2-40B4-BE49-F238E27FC236}">
                <a16:creationId xmlns="" xmlns:a16="http://schemas.microsoft.com/office/drawing/2014/main" id="{97326556-F4F3-45A7-A261-C1B358F8A2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155" y="145476"/>
            <a:ext cx="1593316" cy="1491042"/>
          </a:xfrm>
          <a:prstGeom prst="rect">
            <a:avLst/>
          </a:prstGeom>
        </p:spPr>
      </p:pic>
      <p:sp>
        <p:nvSpPr>
          <p:cNvPr id="25" name="Rectangle 24"/>
          <p:cNvSpPr/>
          <p:nvPr/>
        </p:nvSpPr>
        <p:spPr>
          <a:xfrm>
            <a:off x="2262764" y="244666"/>
            <a:ext cx="9495040" cy="646331"/>
          </a:xfrm>
          <a:prstGeom prst="rect">
            <a:avLst/>
          </a:prstGeom>
        </p:spPr>
        <p:txBody>
          <a:bodyPr wrap="square">
            <a:spAutoFit/>
          </a:bodyPr>
          <a:lstStyle/>
          <a:p>
            <a:r>
              <a:rPr lang="en-US" b="1" dirty="0">
                <a:latin typeface="Garamond" panose="02020404030301010803" pitchFamily="18" charset="0"/>
              </a:rPr>
              <a:t>Innovative Teaching Approaches in development of Software Designed Instrumentation and its application in real-time systems</a:t>
            </a:r>
          </a:p>
        </p:txBody>
      </p:sp>
      <p:pic>
        <p:nvPicPr>
          <p:cNvPr id="26" name="Picture 2" descr="https://eacea.ec.europa.eu/sites/eacea-site/files/logosbeneficaireserasmusleft_e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09653" y="5469146"/>
            <a:ext cx="5728770" cy="1259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2028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4A2CE2-C908-4F21-9243-03179C53EF00}"/>
              </a:ext>
            </a:extLst>
          </p:cNvPr>
          <p:cNvSpPr>
            <a:spLocks noGrp="1"/>
          </p:cNvSpPr>
          <p:nvPr>
            <p:ph type="title"/>
          </p:nvPr>
        </p:nvSpPr>
        <p:spPr>
          <a:xfrm>
            <a:off x="2372264" y="1080104"/>
            <a:ext cx="8981536" cy="610584"/>
          </a:xfrm>
        </p:spPr>
        <p:txBody>
          <a:bodyPr>
            <a:normAutofit fontScale="90000"/>
          </a:bodyPr>
          <a:lstStyle/>
          <a:p>
            <a:r>
              <a:rPr lang="it-IT" b="1" dirty="0">
                <a:latin typeface="Garamond" panose="02020404030301010803" pitchFamily="18" charset="0"/>
              </a:rPr>
              <a:t>Koje su prednosti da se analogne komponente zamene sa digitalnim?</a:t>
            </a:r>
            <a:endParaRPr lang="en-US" b="1" dirty="0">
              <a:latin typeface="Garamond" panose="02020404030301010803" pitchFamily="18" charset="0"/>
            </a:endParaRPr>
          </a:p>
        </p:txBody>
      </p:sp>
      <p:sp>
        <p:nvSpPr>
          <p:cNvPr id="3" name="Content Placeholder 2">
            <a:extLst>
              <a:ext uri="{FF2B5EF4-FFF2-40B4-BE49-F238E27FC236}">
                <a16:creationId xmlns="" xmlns:a16="http://schemas.microsoft.com/office/drawing/2014/main" id="{0FAB674E-E0FD-49B9-93BE-1C07741B8514}"/>
              </a:ext>
            </a:extLst>
          </p:cNvPr>
          <p:cNvSpPr>
            <a:spLocks noGrp="1"/>
          </p:cNvSpPr>
          <p:nvPr>
            <p:ph idx="1"/>
          </p:nvPr>
        </p:nvSpPr>
        <p:spPr>
          <a:xfrm>
            <a:off x="838200" y="2054225"/>
            <a:ext cx="10515600" cy="4351338"/>
          </a:xfrm>
        </p:spPr>
        <p:txBody>
          <a:bodyPr>
            <a:normAutofit/>
          </a:bodyPr>
          <a:lstStyle/>
          <a:p>
            <a:pPr marL="0" indent="0">
              <a:buNone/>
            </a:pPr>
            <a:endParaRPr lang="en-US" b="1" dirty="0" smtClean="0">
              <a:solidFill>
                <a:srgbClr val="FF0000"/>
              </a:solidFill>
            </a:endParaRPr>
          </a:p>
          <a:p>
            <a:pPr marL="0" indent="0">
              <a:buNone/>
            </a:pPr>
            <a:r>
              <a:rPr lang="sr-Latn-RS" b="1" dirty="0" smtClean="0">
                <a:solidFill>
                  <a:srgbClr val="FF0000"/>
                </a:solidFill>
              </a:rPr>
              <a:t>Smanjena </a:t>
            </a:r>
            <a:r>
              <a:rPr lang="sr-Latn-RS" b="1" dirty="0">
                <a:solidFill>
                  <a:srgbClr val="FF0000"/>
                </a:solidFill>
              </a:rPr>
              <a:t>kompleksnost sistema za nadzor i hardvera</a:t>
            </a:r>
          </a:p>
          <a:p>
            <a:pPr marL="342900" lvl="1" indent="-342900">
              <a:buFont typeface="+mj-lt"/>
              <a:buAutoNum type="arabicPeriod"/>
            </a:pPr>
            <a:r>
              <a:rPr lang="sr-Latn-RS" sz="2000" b="1" dirty="0"/>
              <a:t>Ogromne količine opreme, merača, dugmadi zamenjeni su sa računarskim terminalima.</a:t>
            </a:r>
          </a:p>
          <a:p>
            <a:pPr marL="342900" lvl="1" indent="-342900">
              <a:buFont typeface="+mj-lt"/>
              <a:buAutoNum type="arabicPeriod"/>
            </a:pPr>
            <a:r>
              <a:rPr lang="sr-Latn-RS" sz="2000" b="1" dirty="0"/>
              <a:t>Informacije o podešavanjima i performansama se dobijaju putem menija i ekrana.</a:t>
            </a:r>
          </a:p>
          <a:p>
            <a:pPr marL="342900" lvl="1" indent="-342900">
              <a:buFont typeface="+mj-lt"/>
              <a:buAutoNum type="arabicPeriod"/>
            </a:pPr>
            <a:r>
              <a:rPr lang="sr-Latn-RS" sz="2000" b="1" dirty="0"/>
              <a:t>Teleservis-ne funkcije za monitoring, održavanje i popravke.</a:t>
            </a:r>
          </a:p>
          <a:p>
            <a:pPr marL="342900" lvl="1" indent="-342900">
              <a:buFont typeface="+mj-lt"/>
              <a:buAutoNum type="arabicPeriod"/>
            </a:pPr>
            <a:r>
              <a:rPr lang="sr-Latn-RS" sz="2000" b="1" dirty="0"/>
              <a:t>Integrisan napredni nadzor i dijagnostika grešaka.</a:t>
            </a:r>
          </a:p>
        </p:txBody>
      </p:sp>
      <p:pic>
        <p:nvPicPr>
          <p:cNvPr id="4" name="Picture 3">
            <a:extLst>
              <a:ext uri="{FF2B5EF4-FFF2-40B4-BE49-F238E27FC236}">
                <a16:creationId xmlns="" xmlns:a16="http://schemas.microsoft.com/office/drawing/2014/main" id="{97326556-F4F3-45A7-A261-C1B358F8A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55" y="145476"/>
            <a:ext cx="1593316" cy="1491042"/>
          </a:xfrm>
          <a:prstGeom prst="rect">
            <a:avLst/>
          </a:prstGeom>
        </p:spPr>
      </p:pic>
      <p:sp>
        <p:nvSpPr>
          <p:cNvPr id="5" name="Rectangle 4"/>
          <p:cNvSpPr/>
          <p:nvPr/>
        </p:nvSpPr>
        <p:spPr>
          <a:xfrm>
            <a:off x="2262764" y="244666"/>
            <a:ext cx="9495040" cy="646331"/>
          </a:xfrm>
          <a:prstGeom prst="rect">
            <a:avLst/>
          </a:prstGeom>
        </p:spPr>
        <p:txBody>
          <a:bodyPr wrap="square">
            <a:spAutoFit/>
          </a:bodyPr>
          <a:lstStyle/>
          <a:p>
            <a:r>
              <a:rPr lang="en-US" b="1" dirty="0">
                <a:latin typeface="Garamond" panose="02020404030301010803" pitchFamily="18" charset="0"/>
              </a:rPr>
              <a:t>Innovative Teaching Approaches in development of Software Designed Instrumentation and its application in real-time systems</a:t>
            </a:r>
          </a:p>
        </p:txBody>
      </p:sp>
    </p:spTree>
    <p:extLst>
      <p:ext uri="{BB962C8B-B14F-4D97-AF65-F5344CB8AC3E}">
        <p14:creationId xmlns:p14="http://schemas.microsoft.com/office/powerpoint/2010/main" val="8876273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4A2CE2-C908-4F21-9243-03179C53EF00}"/>
              </a:ext>
            </a:extLst>
          </p:cNvPr>
          <p:cNvSpPr>
            <a:spLocks noGrp="1"/>
          </p:cNvSpPr>
          <p:nvPr>
            <p:ph type="title"/>
          </p:nvPr>
        </p:nvSpPr>
        <p:spPr>
          <a:xfrm>
            <a:off x="2372264" y="1080104"/>
            <a:ext cx="8981536" cy="610584"/>
          </a:xfrm>
        </p:spPr>
        <p:txBody>
          <a:bodyPr>
            <a:normAutofit fontScale="90000"/>
          </a:bodyPr>
          <a:lstStyle/>
          <a:p>
            <a:r>
              <a:rPr lang="it-IT" b="1" dirty="0">
                <a:latin typeface="Garamond" panose="02020404030301010803" pitchFamily="18" charset="0"/>
              </a:rPr>
              <a:t>Koje su prednosti da se analogne komponente zamene sa digitalnim?</a:t>
            </a:r>
            <a:endParaRPr lang="en-US" b="1" dirty="0">
              <a:latin typeface="Garamond" panose="02020404030301010803" pitchFamily="18" charset="0"/>
            </a:endParaRPr>
          </a:p>
        </p:txBody>
      </p:sp>
      <p:sp>
        <p:nvSpPr>
          <p:cNvPr id="3" name="Content Placeholder 2">
            <a:extLst>
              <a:ext uri="{FF2B5EF4-FFF2-40B4-BE49-F238E27FC236}">
                <a16:creationId xmlns="" xmlns:a16="http://schemas.microsoft.com/office/drawing/2014/main" id="{0FAB674E-E0FD-49B9-93BE-1C07741B8514}"/>
              </a:ext>
            </a:extLst>
          </p:cNvPr>
          <p:cNvSpPr>
            <a:spLocks noGrp="1"/>
          </p:cNvSpPr>
          <p:nvPr>
            <p:ph idx="1"/>
          </p:nvPr>
        </p:nvSpPr>
        <p:spPr/>
        <p:txBody>
          <a:bodyPr>
            <a:normAutofit/>
          </a:bodyPr>
          <a:lstStyle/>
          <a:p>
            <a:pPr marL="457200" lvl="1" indent="0">
              <a:buNone/>
            </a:pPr>
            <a:endParaRPr lang="en-US" sz="2000" b="1" dirty="0">
              <a:solidFill>
                <a:srgbClr val="FF0000"/>
              </a:solidFill>
            </a:endParaRPr>
          </a:p>
          <a:p>
            <a:pPr marL="0" indent="0">
              <a:buNone/>
            </a:pPr>
            <a:r>
              <a:rPr lang="sr-Latn-RS" b="1" dirty="0" smtClean="0">
                <a:solidFill>
                  <a:srgbClr val="FF0000"/>
                </a:solidFill>
              </a:rPr>
              <a:t>Jeftina </a:t>
            </a:r>
            <a:r>
              <a:rPr lang="sr-Latn-RS" b="1" dirty="0">
                <a:solidFill>
                  <a:srgbClr val="FF0000"/>
                </a:solidFill>
              </a:rPr>
              <a:t>rešenja za upravljačke sisteme</a:t>
            </a:r>
            <a:endParaRPr lang="sr-Latn-RS" b="1" dirty="0"/>
          </a:p>
          <a:p>
            <a:pPr marL="342900" lvl="1" indent="-342900">
              <a:buFont typeface="+mj-lt"/>
              <a:buAutoNum type="arabicPeriod"/>
            </a:pPr>
            <a:r>
              <a:rPr lang="sr-Latn-RS" sz="2000" b="1" dirty="0"/>
              <a:t>Cena mikroprocesora i DSP-ova se konstantno smanjuje.</a:t>
            </a:r>
          </a:p>
          <a:p>
            <a:pPr marL="342900" lvl="1" indent="-342900">
              <a:buFont typeface="+mj-lt"/>
              <a:buAutoNum type="arabicPeriod"/>
            </a:pPr>
            <a:r>
              <a:rPr lang="sr-Latn-RS" sz="2000" b="1" dirty="0"/>
              <a:t>Digitalni procesori su drastično kompaktniji i lakši.</a:t>
            </a:r>
          </a:p>
          <a:p>
            <a:pPr marL="342900" lvl="1" indent="-342900">
              <a:buFont typeface="+mj-lt"/>
              <a:buAutoNum type="arabicPeriod"/>
            </a:pPr>
            <a:r>
              <a:rPr lang="sr-Latn-RS" sz="2000" b="1" dirty="0"/>
              <a:t>Mikroprocesori sa jednim čipom i DSP-ovi mogu da realizuju veoma raznolike i moćne upravljačke operacije, smanjujući na ovaj način troškove.</a:t>
            </a:r>
          </a:p>
        </p:txBody>
      </p:sp>
      <p:pic>
        <p:nvPicPr>
          <p:cNvPr id="4" name="Picture 3">
            <a:extLst>
              <a:ext uri="{FF2B5EF4-FFF2-40B4-BE49-F238E27FC236}">
                <a16:creationId xmlns="" xmlns:a16="http://schemas.microsoft.com/office/drawing/2014/main" id="{97326556-F4F3-45A7-A261-C1B358F8A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55" y="145476"/>
            <a:ext cx="1593316" cy="1491042"/>
          </a:xfrm>
          <a:prstGeom prst="rect">
            <a:avLst/>
          </a:prstGeom>
        </p:spPr>
      </p:pic>
      <p:sp>
        <p:nvSpPr>
          <p:cNvPr id="5" name="Rectangle 4"/>
          <p:cNvSpPr/>
          <p:nvPr/>
        </p:nvSpPr>
        <p:spPr>
          <a:xfrm>
            <a:off x="2262764" y="244666"/>
            <a:ext cx="9495040" cy="646331"/>
          </a:xfrm>
          <a:prstGeom prst="rect">
            <a:avLst/>
          </a:prstGeom>
        </p:spPr>
        <p:txBody>
          <a:bodyPr wrap="square">
            <a:spAutoFit/>
          </a:bodyPr>
          <a:lstStyle/>
          <a:p>
            <a:r>
              <a:rPr lang="en-US" b="1" dirty="0">
                <a:latin typeface="Garamond" panose="02020404030301010803" pitchFamily="18" charset="0"/>
              </a:rPr>
              <a:t>Innovative Teaching Approaches in development of Software Designed Instrumentation and its application in real-time systems</a:t>
            </a:r>
          </a:p>
        </p:txBody>
      </p:sp>
    </p:spTree>
    <p:extLst>
      <p:ext uri="{BB962C8B-B14F-4D97-AF65-F5344CB8AC3E}">
        <p14:creationId xmlns:p14="http://schemas.microsoft.com/office/powerpoint/2010/main" val="18594927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4A2CE2-C908-4F21-9243-03179C53EF00}"/>
              </a:ext>
            </a:extLst>
          </p:cNvPr>
          <p:cNvSpPr>
            <a:spLocks noGrp="1"/>
          </p:cNvSpPr>
          <p:nvPr>
            <p:ph type="title"/>
          </p:nvPr>
        </p:nvSpPr>
        <p:spPr>
          <a:xfrm>
            <a:off x="2372264" y="1080104"/>
            <a:ext cx="8981536" cy="610584"/>
          </a:xfrm>
        </p:spPr>
        <p:txBody>
          <a:bodyPr>
            <a:normAutofit fontScale="90000"/>
          </a:bodyPr>
          <a:lstStyle/>
          <a:p>
            <a:r>
              <a:rPr lang="en-US" b="1" dirty="0" err="1">
                <a:latin typeface="Garamond" panose="02020404030301010803" pitchFamily="18" charset="0"/>
              </a:rPr>
              <a:t>Koje</a:t>
            </a:r>
            <a:r>
              <a:rPr lang="en-US" b="1" dirty="0">
                <a:latin typeface="Garamond" panose="02020404030301010803" pitchFamily="18" charset="0"/>
              </a:rPr>
              <a:t> </a:t>
            </a:r>
            <a:r>
              <a:rPr lang="en-US" b="1" dirty="0" err="1">
                <a:latin typeface="Garamond" panose="02020404030301010803" pitchFamily="18" charset="0"/>
              </a:rPr>
              <a:t>su</a:t>
            </a:r>
            <a:r>
              <a:rPr lang="en-US" b="1" dirty="0">
                <a:latin typeface="Garamond" panose="02020404030301010803" pitchFamily="18" charset="0"/>
              </a:rPr>
              <a:t> mane da se </a:t>
            </a:r>
            <a:r>
              <a:rPr lang="en-US" b="1" dirty="0" err="1">
                <a:latin typeface="Garamond" panose="02020404030301010803" pitchFamily="18" charset="0"/>
              </a:rPr>
              <a:t>analogne</a:t>
            </a:r>
            <a:r>
              <a:rPr lang="en-US" b="1" dirty="0">
                <a:latin typeface="Garamond" panose="02020404030301010803" pitchFamily="18" charset="0"/>
              </a:rPr>
              <a:t> </a:t>
            </a:r>
            <a:r>
              <a:rPr lang="en-US" b="1" dirty="0" err="1">
                <a:latin typeface="Garamond" panose="02020404030301010803" pitchFamily="18" charset="0"/>
              </a:rPr>
              <a:t>komponente</a:t>
            </a:r>
            <a:r>
              <a:rPr lang="en-US" b="1" dirty="0">
                <a:latin typeface="Garamond" panose="02020404030301010803" pitchFamily="18" charset="0"/>
              </a:rPr>
              <a:t> </a:t>
            </a:r>
            <a:r>
              <a:rPr lang="en-US" b="1" dirty="0" err="1">
                <a:latin typeface="Garamond" panose="02020404030301010803" pitchFamily="18" charset="0"/>
              </a:rPr>
              <a:t>zamene</a:t>
            </a:r>
            <a:r>
              <a:rPr lang="en-US" b="1" dirty="0">
                <a:latin typeface="Garamond" panose="02020404030301010803" pitchFamily="18" charset="0"/>
              </a:rPr>
              <a:t> </a:t>
            </a:r>
            <a:r>
              <a:rPr lang="en-US" b="1" dirty="0" err="1">
                <a:latin typeface="Garamond" panose="02020404030301010803" pitchFamily="18" charset="0"/>
              </a:rPr>
              <a:t>sa</a:t>
            </a:r>
            <a:r>
              <a:rPr lang="en-US" b="1" dirty="0">
                <a:latin typeface="Garamond" panose="02020404030301010803" pitchFamily="18" charset="0"/>
              </a:rPr>
              <a:t> </a:t>
            </a:r>
            <a:r>
              <a:rPr lang="en-US" b="1" dirty="0" err="1">
                <a:latin typeface="Garamond" panose="02020404030301010803" pitchFamily="18" charset="0"/>
              </a:rPr>
              <a:t>digitalnim</a:t>
            </a:r>
            <a:r>
              <a:rPr lang="en-US" b="1" dirty="0">
                <a:latin typeface="Garamond" panose="02020404030301010803" pitchFamily="18" charset="0"/>
              </a:rPr>
              <a:t>?</a:t>
            </a:r>
          </a:p>
        </p:txBody>
      </p:sp>
      <p:sp>
        <p:nvSpPr>
          <p:cNvPr id="3" name="Content Placeholder 2">
            <a:extLst>
              <a:ext uri="{FF2B5EF4-FFF2-40B4-BE49-F238E27FC236}">
                <a16:creationId xmlns="" xmlns:a16="http://schemas.microsoft.com/office/drawing/2014/main" id="{0FAB674E-E0FD-49B9-93BE-1C07741B8514}"/>
              </a:ext>
            </a:extLst>
          </p:cNvPr>
          <p:cNvSpPr>
            <a:spLocks noGrp="1"/>
          </p:cNvSpPr>
          <p:nvPr>
            <p:ph idx="1"/>
          </p:nvPr>
        </p:nvSpPr>
        <p:spPr/>
        <p:txBody>
          <a:bodyPr>
            <a:normAutofit/>
          </a:bodyPr>
          <a:lstStyle/>
          <a:p>
            <a:pPr marL="0" indent="0">
              <a:buNone/>
            </a:pPr>
            <a:endParaRPr lang="en-US" b="1" dirty="0" smtClean="0">
              <a:solidFill>
                <a:srgbClr val="FF0000"/>
              </a:solidFill>
            </a:endParaRPr>
          </a:p>
          <a:p>
            <a:pPr marL="0" indent="0">
              <a:buNone/>
            </a:pPr>
            <a:r>
              <a:rPr lang="sr-Latn-RS" b="1" dirty="0" smtClean="0">
                <a:solidFill>
                  <a:srgbClr val="FF0000"/>
                </a:solidFill>
              </a:rPr>
              <a:t>Kompleksniji </a:t>
            </a:r>
            <a:r>
              <a:rPr lang="sr-Latn-RS" b="1" dirty="0">
                <a:solidFill>
                  <a:srgbClr val="FF0000"/>
                </a:solidFill>
              </a:rPr>
              <a:t>načini projektovanja sistema</a:t>
            </a:r>
            <a:endParaRPr lang="sr-Latn-RS" b="1" dirty="0"/>
          </a:p>
          <a:p>
            <a:pPr marL="342900" lvl="1" indent="-342900">
              <a:buFont typeface="+mj-lt"/>
              <a:buAutoNum type="arabicPeriod"/>
            </a:pPr>
            <a:r>
              <a:rPr lang="sr-Latn-RS" sz="2000" b="1" dirty="0"/>
              <a:t>Stručno znanje iz projektovanja digitalnih sistema upravljanja.</a:t>
            </a:r>
          </a:p>
          <a:p>
            <a:pPr marL="342900" lvl="1" indent="-342900">
              <a:buFont typeface="+mj-lt"/>
              <a:buAutoNum type="arabicPeriod"/>
            </a:pPr>
            <a:r>
              <a:rPr lang="sr-Latn-RS" sz="2000" b="1" dirty="0"/>
              <a:t>Potrebna znanja programiranja i poznavanje embedded uređaja.</a:t>
            </a:r>
          </a:p>
          <a:p>
            <a:pPr marL="342900" lvl="1" indent="-342900">
              <a:buFont typeface="+mj-lt"/>
              <a:buAutoNum type="arabicPeriod"/>
            </a:pPr>
            <a:r>
              <a:rPr lang="sr-Latn-RS" sz="2000" b="1" dirty="0"/>
              <a:t>Potrebno poznavanje rada OS u realnom vremenu (RTOS).</a:t>
            </a:r>
          </a:p>
          <a:p>
            <a:pPr marL="342900" lvl="1" indent="-342900">
              <a:buFont typeface="+mj-lt"/>
              <a:buAutoNum type="arabicPeriod"/>
            </a:pPr>
            <a:r>
              <a:rPr lang="sr-Latn-RS" sz="2000" b="1" dirty="0"/>
              <a:t>Interfejsi.</a:t>
            </a:r>
          </a:p>
          <a:p>
            <a:pPr marL="0" indent="0">
              <a:buNone/>
            </a:pPr>
            <a:r>
              <a:rPr lang="sr-Latn-RS" b="1" dirty="0" smtClean="0">
                <a:solidFill>
                  <a:srgbClr val="FF0000"/>
                </a:solidFill>
              </a:rPr>
              <a:t>Mogući </a:t>
            </a:r>
            <a:r>
              <a:rPr lang="sr-Latn-RS" b="1" dirty="0">
                <a:solidFill>
                  <a:srgbClr val="FF0000"/>
                </a:solidFill>
              </a:rPr>
              <a:t>neočekivani otkazi</a:t>
            </a:r>
          </a:p>
          <a:p>
            <a:pPr marL="342900" lvl="1" indent="-342900">
              <a:buFont typeface="+mj-lt"/>
              <a:buAutoNum type="arabicPeriod"/>
            </a:pPr>
            <a:r>
              <a:rPr lang="sr-Latn-RS" sz="2000" b="1" dirty="0"/>
              <a:t>Uglavnom softverski bagovi.</a:t>
            </a:r>
          </a:p>
          <a:p>
            <a:pPr marL="342900" lvl="1" indent="-342900">
              <a:buFont typeface="+mj-lt"/>
              <a:buAutoNum type="arabicPeriod"/>
            </a:pPr>
            <a:r>
              <a:rPr lang="sr-Latn-RS" sz="2000" b="1" dirty="0"/>
              <a:t>Obavezna velika količina testiranja</a:t>
            </a:r>
            <a:r>
              <a:rPr lang="sr-Latn-RS" sz="2000" b="1" dirty="0" smtClean="0"/>
              <a:t>.</a:t>
            </a:r>
            <a:endParaRPr lang="sr-Latn-RS" sz="2000" b="1" dirty="0"/>
          </a:p>
        </p:txBody>
      </p:sp>
      <p:pic>
        <p:nvPicPr>
          <p:cNvPr id="4" name="Picture 3">
            <a:extLst>
              <a:ext uri="{FF2B5EF4-FFF2-40B4-BE49-F238E27FC236}">
                <a16:creationId xmlns="" xmlns:a16="http://schemas.microsoft.com/office/drawing/2014/main" id="{97326556-F4F3-45A7-A261-C1B358F8A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55" y="145476"/>
            <a:ext cx="1593316" cy="1491042"/>
          </a:xfrm>
          <a:prstGeom prst="rect">
            <a:avLst/>
          </a:prstGeom>
        </p:spPr>
      </p:pic>
      <p:sp>
        <p:nvSpPr>
          <p:cNvPr id="5" name="Rectangle 4"/>
          <p:cNvSpPr/>
          <p:nvPr/>
        </p:nvSpPr>
        <p:spPr>
          <a:xfrm>
            <a:off x="2262764" y="244666"/>
            <a:ext cx="9495040" cy="646331"/>
          </a:xfrm>
          <a:prstGeom prst="rect">
            <a:avLst/>
          </a:prstGeom>
        </p:spPr>
        <p:txBody>
          <a:bodyPr wrap="square">
            <a:spAutoFit/>
          </a:bodyPr>
          <a:lstStyle/>
          <a:p>
            <a:r>
              <a:rPr lang="en-US" b="1" dirty="0">
                <a:latin typeface="Garamond" panose="02020404030301010803" pitchFamily="18" charset="0"/>
              </a:rPr>
              <a:t>Innovative Teaching Approaches in development of Software Designed Instrumentation and its application in real-time systems</a:t>
            </a:r>
          </a:p>
        </p:txBody>
      </p:sp>
    </p:spTree>
    <p:extLst>
      <p:ext uri="{BB962C8B-B14F-4D97-AF65-F5344CB8AC3E}">
        <p14:creationId xmlns:p14="http://schemas.microsoft.com/office/powerpoint/2010/main" val="14354675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4A2CE2-C908-4F21-9243-03179C53EF00}"/>
              </a:ext>
            </a:extLst>
          </p:cNvPr>
          <p:cNvSpPr>
            <a:spLocks noGrp="1"/>
          </p:cNvSpPr>
          <p:nvPr>
            <p:ph type="title"/>
          </p:nvPr>
        </p:nvSpPr>
        <p:spPr>
          <a:xfrm>
            <a:off x="2372264" y="1080104"/>
            <a:ext cx="8981536" cy="610584"/>
          </a:xfrm>
        </p:spPr>
        <p:txBody>
          <a:bodyPr>
            <a:normAutofit fontScale="90000"/>
          </a:bodyPr>
          <a:lstStyle/>
          <a:p>
            <a:r>
              <a:rPr lang="en-US" b="1" dirty="0" err="1">
                <a:latin typeface="Garamond" panose="02020404030301010803" pitchFamily="18" charset="0"/>
              </a:rPr>
              <a:t>Koje</a:t>
            </a:r>
            <a:r>
              <a:rPr lang="en-US" b="1" dirty="0">
                <a:latin typeface="Garamond" panose="02020404030301010803" pitchFamily="18" charset="0"/>
              </a:rPr>
              <a:t> </a:t>
            </a:r>
            <a:r>
              <a:rPr lang="en-US" b="1" dirty="0" err="1">
                <a:latin typeface="Garamond" panose="02020404030301010803" pitchFamily="18" charset="0"/>
              </a:rPr>
              <a:t>su</a:t>
            </a:r>
            <a:r>
              <a:rPr lang="en-US" b="1" dirty="0">
                <a:latin typeface="Garamond" panose="02020404030301010803" pitchFamily="18" charset="0"/>
              </a:rPr>
              <a:t> mane da se </a:t>
            </a:r>
            <a:r>
              <a:rPr lang="en-US" b="1" dirty="0" err="1">
                <a:latin typeface="Garamond" panose="02020404030301010803" pitchFamily="18" charset="0"/>
              </a:rPr>
              <a:t>analogne</a:t>
            </a:r>
            <a:r>
              <a:rPr lang="en-US" b="1" dirty="0">
                <a:latin typeface="Garamond" panose="02020404030301010803" pitchFamily="18" charset="0"/>
              </a:rPr>
              <a:t> </a:t>
            </a:r>
            <a:r>
              <a:rPr lang="en-US" b="1" dirty="0" err="1">
                <a:latin typeface="Garamond" panose="02020404030301010803" pitchFamily="18" charset="0"/>
              </a:rPr>
              <a:t>komponente</a:t>
            </a:r>
            <a:r>
              <a:rPr lang="en-US" b="1" dirty="0">
                <a:latin typeface="Garamond" panose="02020404030301010803" pitchFamily="18" charset="0"/>
              </a:rPr>
              <a:t> </a:t>
            </a:r>
            <a:r>
              <a:rPr lang="en-US" b="1" dirty="0" err="1">
                <a:latin typeface="Garamond" panose="02020404030301010803" pitchFamily="18" charset="0"/>
              </a:rPr>
              <a:t>zamene</a:t>
            </a:r>
            <a:r>
              <a:rPr lang="en-US" b="1" dirty="0">
                <a:latin typeface="Garamond" panose="02020404030301010803" pitchFamily="18" charset="0"/>
              </a:rPr>
              <a:t> </a:t>
            </a:r>
            <a:r>
              <a:rPr lang="en-US" b="1" dirty="0" err="1">
                <a:latin typeface="Garamond" panose="02020404030301010803" pitchFamily="18" charset="0"/>
              </a:rPr>
              <a:t>sa</a:t>
            </a:r>
            <a:r>
              <a:rPr lang="en-US" b="1" dirty="0">
                <a:latin typeface="Garamond" panose="02020404030301010803" pitchFamily="18" charset="0"/>
              </a:rPr>
              <a:t> </a:t>
            </a:r>
            <a:r>
              <a:rPr lang="en-US" b="1" dirty="0" err="1">
                <a:latin typeface="Garamond" panose="02020404030301010803" pitchFamily="18" charset="0"/>
              </a:rPr>
              <a:t>digitalnim</a:t>
            </a:r>
            <a:r>
              <a:rPr lang="en-US" b="1" dirty="0">
                <a:latin typeface="Garamond" panose="02020404030301010803" pitchFamily="18" charset="0"/>
              </a:rPr>
              <a:t>?</a:t>
            </a:r>
          </a:p>
        </p:txBody>
      </p:sp>
      <p:sp>
        <p:nvSpPr>
          <p:cNvPr id="3" name="Content Placeholder 2">
            <a:extLst>
              <a:ext uri="{FF2B5EF4-FFF2-40B4-BE49-F238E27FC236}">
                <a16:creationId xmlns="" xmlns:a16="http://schemas.microsoft.com/office/drawing/2014/main" id="{0FAB674E-E0FD-49B9-93BE-1C07741B8514}"/>
              </a:ext>
            </a:extLst>
          </p:cNvPr>
          <p:cNvSpPr>
            <a:spLocks noGrp="1"/>
          </p:cNvSpPr>
          <p:nvPr>
            <p:ph idx="1"/>
          </p:nvPr>
        </p:nvSpPr>
        <p:spPr/>
        <p:txBody>
          <a:bodyPr>
            <a:normAutofit/>
          </a:bodyPr>
          <a:lstStyle/>
          <a:p>
            <a:pPr marL="0" indent="0">
              <a:buNone/>
            </a:pPr>
            <a:r>
              <a:rPr lang="sr-Latn-RS" b="1" dirty="0">
                <a:solidFill>
                  <a:srgbClr val="FF0000"/>
                </a:solidFill>
              </a:rPr>
              <a:t>Potreba za električnim napajanjem</a:t>
            </a:r>
            <a:endParaRPr lang="sr-Latn-RS" b="1" dirty="0"/>
          </a:p>
          <a:p>
            <a:pPr marL="342900" lvl="1" indent="-342900">
              <a:buFont typeface="+mj-lt"/>
              <a:buAutoNum type="arabicPeriod"/>
            </a:pPr>
            <a:r>
              <a:rPr lang="sr-Latn-RS" sz="2000" b="1" dirty="0"/>
              <a:t>Korišćenje i u kritičnim sredinama po pitanju eksplozija i slično.</a:t>
            </a:r>
          </a:p>
          <a:p>
            <a:pPr marL="457200" lvl="1" indent="0">
              <a:buNone/>
            </a:pPr>
            <a:endParaRPr lang="en-US" sz="2000" b="1" dirty="0"/>
          </a:p>
          <a:p>
            <a:pPr marL="0" indent="0">
              <a:buNone/>
            </a:pPr>
            <a:r>
              <a:rPr lang="sr-Latn-RS" b="1" dirty="0" smtClean="0">
                <a:solidFill>
                  <a:srgbClr val="FF0000"/>
                </a:solidFill>
              </a:rPr>
              <a:t>Stabilnost </a:t>
            </a:r>
            <a:r>
              <a:rPr lang="sr-Latn-RS" b="1" dirty="0">
                <a:solidFill>
                  <a:srgbClr val="FF0000"/>
                </a:solidFill>
              </a:rPr>
              <a:t>nije pouzdana</a:t>
            </a:r>
          </a:p>
          <a:p>
            <a:pPr marL="342900" lvl="1" indent="-342900">
              <a:buFont typeface="+mj-lt"/>
              <a:buAutoNum type="arabicPeriod"/>
            </a:pPr>
            <a:r>
              <a:rPr lang="sr-Latn-RS" sz="2000" b="1" dirty="0"/>
              <a:t>Gubljenje dela informacija usled oda</a:t>
            </a:r>
            <a:r>
              <a:rPr lang="en-US" sz="2000" b="1" dirty="0"/>
              <a:t>b</a:t>
            </a:r>
            <a:r>
              <a:rPr lang="sr-Latn-RS" sz="2000" b="1" dirty="0"/>
              <a:t>iranja.</a:t>
            </a:r>
          </a:p>
          <a:p>
            <a:pPr marL="342900" lvl="1" indent="-342900">
              <a:buFont typeface="+mj-lt"/>
              <a:buAutoNum type="arabicPeriod"/>
            </a:pPr>
            <a:r>
              <a:rPr lang="sr-Latn-RS" sz="2000" b="1" dirty="0"/>
              <a:t>Ograničenja u brzini računara i rezoluciji signala zbog konačne dužine reči digitalnih procesora. Analogni kontroleri upravljaju u realnom vremenu i rezolucija je teorijski beskonačna.</a:t>
            </a:r>
            <a:endParaRPr lang="en-US" sz="2000" b="1" dirty="0"/>
          </a:p>
          <a:p>
            <a:pPr marL="342900" lvl="1" indent="-342900">
              <a:buFont typeface="+mj-lt"/>
              <a:buAutoNum type="arabicPeriod"/>
            </a:pPr>
            <a:r>
              <a:rPr lang="en-US" sz="2000" b="1" dirty="0" err="1"/>
              <a:t>Ka</a:t>
            </a:r>
            <a:r>
              <a:rPr lang="sr-Latn-RS" sz="2000" b="1" dirty="0"/>
              <a:t>šnjenja koja proizilaze iz vremena izračunavanja. Ograničenja u brzini izračunavanja proizvode kašnjenja u upravljačkim petljama, što posledično dovodi do nestabilnosti u zatvorenim povratnim petljama.</a:t>
            </a:r>
          </a:p>
        </p:txBody>
      </p:sp>
      <p:pic>
        <p:nvPicPr>
          <p:cNvPr id="4" name="Picture 3">
            <a:extLst>
              <a:ext uri="{FF2B5EF4-FFF2-40B4-BE49-F238E27FC236}">
                <a16:creationId xmlns="" xmlns:a16="http://schemas.microsoft.com/office/drawing/2014/main" id="{97326556-F4F3-45A7-A261-C1B358F8A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55" y="145476"/>
            <a:ext cx="1593316" cy="1491042"/>
          </a:xfrm>
          <a:prstGeom prst="rect">
            <a:avLst/>
          </a:prstGeom>
        </p:spPr>
      </p:pic>
      <p:sp>
        <p:nvSpPr>
          <p:cNvPr id="5" name="Rectangle 4"/>
          <p:cNvSpPr/>
          <p:nvPr/>
        </p:nvSpPr>
        <p:spPr>
          <a:xfrm>
            <a:off x="2262764" y="244666"/>
            <a:ext cx="9495040" cy="646331"/>
          </a:xfrm>
          <a:prstGeom prst="rect">
            <a:avLst/>
          </a:prstGeom>
        </p:spPr>
        <p:txBody>
          <a:bodyPr wrap="square">
            <a:spAutoFit/>
          </a:bodyPr>
          <a:lstStyle/>
          <a:p>
            <a:r>
              <a:rPr lang="en-US" b="1" dirty="0">
                <a:latin typeface="Garamond" panose="02020404030301010803" pitchFamily="18" charset="0"/>
              </a:rPr>
              <a:t>Innovative Teaching Approaches in development of Software Designed Instrumentation and its application in real-time systems</a:t>
            </a:r>
          </a:p>
        </p:txBody>
      </p:sp>
    </p:spTree>
    <p:extLst>
      <p:ext uri="{BB962C8B-B14F-4D97-AF65-F5344CB8AC3E}">
        <p14:creationId xmlns:p14="http://schemas.microsoft.com/office/powerpoint/2010/main" val="15748838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4A2CE2-C908-4F21-9243-03179C53EF00}"/>
              </a:ext>
            </a:extLst>
          </p:cNvPr>
          <p:cNvSpPr>
            <a:spLocks noGrp="1"/>
          </p:cNvSpPr>
          <p:nvPr>
            <p:ph type="title"/>
          </p:nvPr>
        </p:nvSpPr>
        <p:spPr>
          <a:xfrm>
            <a:off x="1440611" y="3167697"/>
            <a:ext cx="8981536" cy="610584"/>
          </a:xfrm>
        </p:spPr>
        <p:txBody>
          <a:bodyPr>
            <a:normAutofit fontScale="90000"/>
          </a:bodyPr>
          <a:lstStyle/>
          <a:p>
            <a:r>
              <a:rPr lang="it-IT" b="1" dirty="0">
                <a:latin typeface="Garamond" panose="02020404030301010803" pitchFamily="18" charset="0"/>
              </a:rPr>
              <a:t>Neke primene </a:t>
            </a:r>
            <a:r>
              <a:rPr lang="it-IT" b="1">
                <a:latin typeface="Garamond" panose="02020404030301010803" pitchFamily="18" charset="0"/>
              </a:rPr>
              <a:t>digitalnih </a:t>
            </a:r>
            <a:r>
              <a:rPr lang="it-IT" b="1" smtClean="0">
                <a:latin typeface="Garamond" panose="02020404030301010803" pitchFamily="18" charset="0"/>
              </a:rPr>
              <a:t>upravljačkih </a:t>
            </a:r>
            <a:r>
              <a:rPr lang="it-IT" b="1" dirty="0">
                <a:latin typeface="Garamond" panose="02020404030301010803" pitchFamily="18" charset="0"/>
              </a:rPr>
              <a:t>sistema i embedded uređaja</a:t>
            </a:r>
            <a:endParaRPr lang="en-US" b="1" dirty="0">
              <a:latin typeface="Garamond" panose="02020404030301010803" pitchFamily="18" charset="0"/>
            </a:endParaRPr>
          </a:p>
        </p:txBody>
      </p:sp>
      <p:pic>
        <p:nvPicPr>
          <p:cNvPr id="4" name="Picture 3">
            <a:extLst>
              <a:ext uri="{FF2B5EF4-FFF2-40B4-BE49-F238E27FC236}">
                <a16:creationId xmlns="" xmlns:a16="http://schemas.microsoft.com/office/drawing/2014/main" id="{97326556-F4F3-45A7-A261-C1B358F8A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55" y="145476"/>
            <a:ext cx="1593316" cy="1491042"/>
          </a:xfrm>
          <a:prstGeom prst="rect">
            <a:avLst/>
          </a:prstGeom>
        </p:spPr>
      </p:pic>
      <p:sp>
        <p:nvSpPr>
          <p:cNvPr id="5" name="Rectangle 4"/>
          <p:cNvSpPr/>
          <p:nvPr/>
        </p:nvSpPr>
        <p:spPr>
          <a:xfrm>
            <a:off x="2262764" y="244666"/>
            <a:ext cx="9495040" cy="646331"/>
          </a:xfrm>
          <a:prstGeom prst="rect">
            <a:avLst/>
          </a:prstGeom>
        </p:spPr>
        <p:txBody>
          <a:bodyPr wrap="square">
            <a:spAutoFit/>
          </a:bodyPr>
          <a:lstStyle/>
          <a:p>
            <a:r>
              <a:rPr lang="en-US" b="1" dirty="0">
                <a:latin typeface="Garamond" panose="02020404030301010803" pitchFamily="18" charset="0"/>
              </a:rPr>
              <a:t>Innovative Teaching Approaches in development of Software Designed Instrumentation and its application in real-time systems</a:t>
            </a:r>
          </a:p>
        </p:txBody>
      </p:sp>
    </p:spTree>
    <p:extLst>
      <p:ext uri="{BB962C8B-B14F-4D97-AF65-F5344CB8AC3E}">
        <p14:creationId xmlns:p14="http://schemas.microsoft.com/office/powerpoint/2010/main" val="2596814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4A2CE2-C908-4F21-9243-03179C53EF00}"/>
              </a:ext>
            </a:extLst>
          </p:cNvPr>
          <p:cNvSpPr>
            <a:spLocks noGrp="1"/>
          </p:cNvSpPr>
          <p:nvPr>
            <p:ph type="title"/>
          </p:nvPr>
        </p:nvSpPr>
        <p:spPr>
          <a:xfrm>
            <a:off x="2372264" y="1080104"/>
            <a:ext cx="8981536" cy="610584"/>
          </a:xfrm>
        </p:spPr>
        <p:txBody>
          <a:bodyPr>
            <a:normAutofit fontScale="90000"/>
          </a:bodyPr>
          <a:lstStyle/>
          <a:p>
            <a:r>
              <a:rPr lang="en-US" b="1" dirty="0" err="1">
                <a:latin typeface="Garamond" panose="02020404030301010803" pitchFamily="18" charset="0"/>
              </a:rPr>
              <a:t>Kontrola</a:t>
            </a:r>
            <a:r>
              <a:rPr lang="en-US" b="1" dirty="0">
                <a:latin typeface="Garamond" panose="02020404030301010803" pitchFamily="18" charset="0"/>
              </a:rPr>
              <a:t> </a:t>
            </a:r>
            <a:r>
              <a:rPr lang="en-US" b="1" dirty="0" err="1">
                <a:latin typeface="Garamond" panose="02020404030301010803" pitchFamily="18" charset="0"/>
              </a:rPr>
              <a:t>nivoa</a:t>
            </a:r>
            <a:r>
              <a:rPr lang="en-US" b="1" dirty="0">
                <a:latin typeface="Garamond" panose="02020404030301010803" pitchFamily="18" charset="0"/>
              </a:rPr>
              <a:t> </a:t>
            </a:r>
            <a:r>
              <a:rPr lang="en-US" b="1" dirty="0" err="1">
                <a:latin typeface="Garamond" panose="02020404030301010803" pitchFamily="18" charset="0"/>
              </a:rPr>
              <a:t>glukoze</a:t>
            </a:r>
            <a:r>
              <a:rPr lang="en-US" b="1" dirty="0">
                <a:latin typeface="Garamond" panose="02020404030301010803" pitchFamily="18" charset="0"/>
              </a:rPr>
              <a:t> u </a:t>
            </a:r>
            <a:r>
              <a:rPr lang="en-US" b="1" dirty="0" err="1">
                <a:latin typeface="Garamond" panose="02020404030301010803" pitchFamily="18" charset="0"/>
              </a:rPr>
              <a:t>krvi</a:t>
            </a:r>
            <a:r>
              <a:rPr lang="en-US" b="1" dirty="0">
                <a:latin typeface="Garamond" panose="02020404030301010803" pitchFamily="18" charset="0"/>
              </a:rPr>
              <a:t> </a:t>
            </a:r>
            <a:r>
              <a:rPr lang="en-US" b="1" dirty="0" err="1">
                <a:latin typeface="Garamond" panose="02020404030301010803" pitchFamily="18" charset="0"/>
              </a:rPr>
              <a:t>za</a:t>
            </a:r>
            <a:r>
              <a:rPr lang="en-US" b="1" dirty="0">
                <a:latin typeface="Garamond" panose="02020404030301010803" pitchFamily="18" charset="0"/>
              </a:rPr>
              <a:t> </a:t>
            </a:r>
            <a:r>
              <a:rPr lang="en-US" b="1" dirty="0" err="1">
                <a:latin typeface="Garamond" panose="02020404030301010803" pitchFamily="18" charset="0"/>
              </a:rPr>
              <a:t>dijabetes</a:t>
            </a:r>
            <a:r>
              <a:rPr lang="en-US" b="1" dirty="0">
                <a:latin typeface="Garamond" panose="02020404030301010803" pitchFamily="18" charset="0"/>
              </a:rPr>
              <a:t> tip 1</a:t>
            </a:r>
          </a:p>
        </p:txBody>
      </p:sp>
      <p:sp>
        <p:nvSpPr>
          <p:cNvPr id="3" name="Content Placeholder 2">
            <a:extLst>
              <a:ext uri="{FF2B5EF4-FFF2-40B4-BE49-F238E27FC236}">
                <a16:creationId xmlns="" xmlns:a16="http://schemas.microsoft.com/office/drawing/2014/main" id="{0FAB674E-E0FD-49B9-93BE-1C07741B8514}"/>
              </a:ext>
            </a:extLst>
          </p:cNvPr>
          <p:cNvSpPr>
            <a:spLocks noGrp="1"/>
          </p:cNvSpPr>
          <p:nvPr>
            <p:ph idx="1"/>
          </p:nvPr>
        </p:nvSpPr>
        <p:spPr/>
        <p:txBody>
          <a:bodyPr>
            <a:normAutofit/>
          </a:bodyPr>
          <a:lstStyle/>
          <a:p>
            <a:pPr lvl="1"/>
            <a:r>
              <a:rPr lang="sr-Latn-RS" b="1" dirty="0">
                <a:solidFill>
                  <a:srgbClr val="FF0000"/>
                </a:solidFill>
              </a:rPr>
              <a:t>Kontinurani senzor glukoze u krvi, insulinska infuziona pumpa, i upravljački algoritam</a:t>
            </a:r>
            <a:endParaRPr lang="sr-Latn-RS" b="1" dirty="0"/>
          </a:p>
        </p:txBody>
      </p:sp>
      <p:pic>
        <p:nvPicPr>
          <p:cNvPr id="4" name="Picture 3">
            <a:extLst>
              <a:ext uri="{FF2B5EF4-FFF2-40B4-BE49-F238E27FC236}">
                <a16:creationId xmlns="" xmlns:a16="http://schemas.microsoft.com/office/drawing/2014/main" id="{97326556-F4F3-45A7-A261-C1B358F8A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55" y="145476"/>
            <a:ext cx="1593316" cy="1491042"/>
          </a:xfrm>
          <a:prstGeom prst="rect">
            <a:avLst/>
          </a:prstGeom>
        </p:spPr>
      </p:pic>
      <p:sp>
        <p:nvSpPr>
          <p:cNvPr id="5" name="Rectangle 4"/>
          <p:cNvSpPr/>
          <p:nvPr/>
        </p:nvSpPr>
        <p:spPr>
          <a:xfrm>
            <a:off x="2262764" y="244666"/>
            <a:ext cx="9495040" cy="646331"/>
          </a:xfrm>
          <a:prstGeom prst="rect">
            <a:avLst/>
          </a:prstGeom>
        </p:spPr>
        <p:txBody>
          <a:bodyPr wrap="square">
            <a:spAutoFit/>
          </a:bodyPr>
          <a:lstStyle/>
          <a:p>
            <a:r>
              <a:rPr lang="en-US" b="1" dirty="0">
                <a:latin typeface="Garamond" panose="02020404030301010803" pitchFamily="18" charset="0"/>
              </a:rPr>
              <a:t>Innovative Teaching Approaches in development of Software Designed Instrumentation and its application in real-time systems</a:t>
            </a:r>
          </a:p>
        </p:txBody>
      </p:sp>
      <p:pic>
        <p:nvPicPr>
          <p:cNvPr id="6" name="Picture 5"/>
          <p:cNvPicPr>
            <a:picLocks noChangeAspect="1"/>
          </p:cNvPicPr>
          <p:nvPr/>
        </p:nvPicPr>
        <p:blipFill>
          <a:blip r:embed="rId3"/>
          <a:stretch>
            <a:fillRect/>
          </a:stretch>
        </p:blipFill>
        <p:spPr>
          <a:xfrm>
            <a:off x="3766867" y="2625316"/>
            <a:ext cx="3917721" cy="3130066"/>
          </a:xfrm>
          <a:prstGeom prst="rect">
            <a:avLst/>
          </a:prstGeom>
        </p:spPr>
      </p:pic>
    </p:spTree>
    <p:extLst>
      <p:ext uri="{BB962C8B-B14F-4D97-AF65-F5344CB8AC3E}">
        <p14:creationId xmlns:p14="http://schemas.microsoft.com/office/powerpoint/2010/main" val="35549310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4A2CE2-C908-4F21-9243-03179C53EF00}"/>
              </a:ext>
            </a:extLst>
          </p:cNvPr>
          <p:cNvSpPr>
            <a:spLocks noGrp="1"/>
          </p:cNvSpPr>
          <p:nvPr>
            <p:ph type="title"/>
          </p:nvPr>
        </p:nvSpPr>
        <p:spPr>
          <a:xfrm>
            <a:off x="2372264" y="1080104"/>
            <a:ext cx="8981536" cy="610584"/>
          </a:xfrm>
        </p:spPr>
        <p:txBody>
          <a:bodyPr>
            <a:normAutofit fontScale="90000"/>
          </a:bodyPr>
          <a:lstStyle/>
          <a:p>
            <a:r>
              <a:rPr lang="en-US" b="1" dirty="0" err="1">
                <a:latin typeface="Garamond" panose="02020404030301010803" pitchFamily="18" charset="0"/>
              </a:rPr>
              <a:t>Medicinska</a:t>
            </a:r>
            <a:r>
              <a:rPr lang="en-US" b="1" dirty="0">
                <a:latin typeface="Garamond" panose="02020404030301010803" pitchFamily="18" charset="0"/>
              </a:rPr>
              <a:t> </a:t>
            </a:r>
            <a:r>
              <a:rPr lang="en-US" b="1" dirty="0" err="1">
                <a:latin typeface="Garamond" panose="02020404030301010803" pitchFamily="18" charset="0"/>
              </a:rPr>
              <a:t>robotika</a:t>
            </a:r>
            <a:endParaRPr lang="en-US" b="1" dirty="0">
              <a:latin typeface="Garamond" panose="02020404030301010803" pitchFamily="18" charset="0"/>
            </a:endParaRPr>
          </a:p>
        </p:txBody>
      </p:sp>
      <p:pic>
        <p:nvPicPr>
          <p:cNvPr id="4" name="Picture 3">
            <a:extLst>
              <a:ext uri="{FF2B5EF4-FFF2-40B4-BE49-F238E27FC236}">
                <a16:creationId xmlns="" xmlns:a16="http://schemas.microsoft.com/office/drawing/2014/main" id="{97326556-F4F3-45A7-A261-C1B358F8A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55" y="145476"/>
            <a:ext cx="1593316" cy="1491042"/>
          </a:xfrm>
          <a:prstGeom prst="rect">
            <a:avLst/>
          </a:prstGeom>
        </p:spPr>
      </p:pic>
      <p:sp>
        <p:nvSpPr>
          <p:cNvPr id="5" name="Rectangle 4"/>
          <p:cNvSpPr/>
          <p:nvPr/>
        </p:nvSpPr>
        <p:spPr>
          <a:xfrm>
            <a:off x="2262764" y="244666"/>
            <a:ext cx="9495040" cy="646331"/>
          </a:xfrm>
          <a:prstGeom prst="rect">
            <a:avLst/>
          </a:prstGeom>
        </p:spPr>
        <p:txBody>
          <a:bodyPr wrap="square">
            <a:spAutoFit/>
          </a:bodyPr>
          <a:lstStyle/>
          <a:p>
            <a:r>
              <a:rPr lang="en-US" b="1" dirty="0">
                <a:latin typeface="Garamond" panose="02020404030301010803" pitchFamily="18" charset="0"/>
              </a:rPr>
              <a:t>Innovative Teaching Approaches in development of Software Designed Instrumentation and its application in real-time systems</a:t>
            </a:r>
          </a:p>
        </p:txBody>
      </p:sp>
      <p:pic>
        <p:nvPicPr>
          <p:cNvPr id="6" name="Picture 5"/>
          <p:cNvPicPr>
            <a:picLocks noChangeAspect="1"/>
          </p:cNvPicPr>
          <p:nvPr/>
        </p:nvPicPr>
        <p:blipFill>
          <a:blip r:embed="rId3"/>
          <a:stretch>
            <a:fillRect/>
          </a:stretch>
        </p:blipFill>
        <p:spPr>
          <a:xfrm>
            <a:off x="3252092" y="2405022"/>
            <a:ext cx="5123274" cy="3513149"/>
          </a:xfrm>
          <a:prstGeom prst="rect">
            <a:avLst/>
          </a:prstGeom>
        </p:spPr>
      </p:pic>
    </p:spTree>
    <p:extLst>
      <p:ext uri="{BB962C8B-B14F-4D97-AF65-F5344CB8AC3E}">
        <p14:creationId xmlns:p14="http://schemas.microsoft.com/office/powerpoint/2010/main" val="36180802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4A2CE2-C908-4F21-9243-03179C53EF00}"/>
              </a:ext>
            </a:extLst>
          </p:cNvPr>
          <p:cNvSpPr>
            <a:spLocks noGrp="1"/>
          </p:cNvSpPr>
          <p:nvPr>
            <p:ph type="title"/>
          </p:nvPr>
        </p:nvSpPr>
        <p:spPr>
          <a:xfrm>
            <a:off x="2372264" y="1080104"/>
            <a:ext cx="8981536" cy="610584"/>
          </a:xfrm>
        </p:spPr>
        <p:txBody>
          <a:bodyPr>
            <a:normAutofit fontScale="90000"/>
          </a:bodyPr>
          <a:lstStyle/>
          <a:p>
            <a:r>
              <a:rPr lang="en-US" b="1" dirty="0" err="1">
                <a:latin typeface="Garamond" panose="02020404030301010803" pitchFamily="18" charset="0"/>
              </a:rPr>
              <a:t>Sistem</a:t>
            </a:r>
            <a:r>
              <a:rPr lang="en-US" b="1" dirty="0">
                <a:latin typeface="Garamond" panose="02020404030301010803" pitchFamily="18" charset="0"/>
              </a:rPr>
              <a:t> </a:t>
            </a:r>
            <a:r>
              <a:rPr lang="en-US" b="1" dirty="0" err="1">
                <a:latin typeface="Garamond" panose="02020404030301010803" pitchFamily="18" charset="0"/>
              </a:rPr>
              <a:t>za</a:t>
            </a:r>
            <a:r>
              <a:rPr lang="en-US" b="1" dirty="0">
                <a:latin typeface="Garamond" panose="02020404030301010803" pitchFamily="18" charset="0"/>
              </a:rPr>
              <a:t> </a:t>
            </a:r>
            <a:r>
              <a:rPr lang="en-US" b="1" dirty="0" err="1">
                <a:latin typeface="Garamond" panose="02020404030301010803" pitchFamily="18" charset="0"/>
              </a:rPr>
              <a:t>kontrolu</a:t>
            </a:r>
            <a:r>
              <a:rPr lang="en-US" b="1" dirty="0">
                <a:latin typeface="Garamond" panose="02020404030301010803" pitchFamily="18" charset="0"/>
              </a:rPr>
              <a:t> </a:t>
            </a:r>
            <a:r>
              <a:rPr lang="en-US" b="1" dirty="0" err="1">
                <a:latin typeface="Garamond" panose="02020404030301010803" pitchFamily="18" charset="0"/>
              </a:rPr>
              <a:t>leta</a:t>
            </a:r>
            <a:endParaRPr lang="en-US" b="1" dirty="0">
              <a:latin typeface="Garamond" panose="02020404030301010803" pitchFamily="18" charset="0"/>
            </a:endParaRPr>
          </a:p>
        </p:txBody>
      </p:sp>
      <p:sp>
        <p:nvSpPr>
          <p:cNvPr id="3" name="Content Placeholder 2">
            <a:extLst>
              <a:ext uri="{FF2B5EF4-FFF2-40B4-BE49-F238E27FC236}">
                <a16:creationId xmlns="" xmlns:a16="http://schemas.microsoft.com/office/drawing/2014/main" id="{0FAB674E-E0FD-49B9-93BE-1C07741B8514}"/>
              </a:ext>
            </a:extLst>
          </p:cNvPr>
          <p:cNvSpPr>
            <a:spLocks noGrp="1"/>
          </p:cNvSpPr>
          <p:nvPr>
            <p:ph idx="1"/>
          </p:nvPr>
        </p:nvSpPr>
        <p:spPr>
          <a:xfrm>
            <a:off x="838200" y="1825625"/>
            <a:ext cx="3621657" cy="4351338"/>
          </a:xfrm>
        </p:spPr>
        <p:txBody>
          <a:bodyPr/>
          <a:lstStyle/>
          <a:p>
            <a:pPr lvl="1"/>
            <a:r>
              <a:rPr lang="en-US" sz="1600" b="1" dirty="0" err="1">
                <a:solidFill>
                  <a:srgbClr val="0070C0"/>
                </a:solidFill>
              </a:rPr>
              <a:t>Komandni</a:t>
            </a:r>
            <a:r>
              <a:rPr lang="en-US" sz="1600" b="1" dirty="0">
                <a:solidFill>
                  <a:srgbClr val="0070C0"/>
                </a:solidFill>
              </a:rPr>
              <a:t> most Boing-a 767 pun je </a:t>
            </a:r>
            <a:r>
              <a:rPr lang="en-US" sz="1600" b="1" dirty="0" err="1">
                <a:solidFill>
                  <a:srgbClr val="0070C0"/>
                </a:solidFill>
              </a:rPr>
              <a:t>digitalnih</a:t>
            </a:r>
            <a:r>
              <a:rPr lang="en-US" sz="1600" b="1" dirty="0">
                <a:solidFill>
                  <a:srgbClr val="0070C0"/>
                </a:solidFill>
              </a:rPr>
              <a:t> </a:t>
            </a:r>
            <a:r>
              <a:rPr lang="en-US" sz="1600" b="1" dirty="0" err="1">
                <a:solidFill>
                  <a:srgbClr val="0070C0"/>
                </a:solidFill>
              </a:rPr>
              <a:t>komponenti</a:t>
            </a:r>
            <a:r>
              <a:rPr lang="en-US" sz="1600" b="1" dirty="0">
                <a:solidFill>
                  <a:srgbClr val="0070C0"/>
                </a:solidFill>
              </a:rPr>
              <a:t> </a:t>
            </a:r>
            <a:r>
              <a:rPr lang="en-US" sz="1600" b="1" dirty="0" err="1">
                <a:solidFill>
                  <a:srgbClr val="0070C0"/>
                </a:solidFill>
              </a:rPr>
              <a:t>integrisanih</a:t>
            </a:r>
            <a:r>
              <a:rPr lang="en-US" sz="1600" b="1" dirty="0">
                <a:solidFill>
                  <a:srgbClr val="0070C0"/>
                </a:solidFill>
              </a:rPr>
              <a:t> u </a:t>
            </a:r>
            <a:r>
              <a:rPr lang="en-US" sz="1600" b="1" dirty="0" err="1">
                <a:solidFill>
                  <a:srgbClr val="0070C0"/>
                </a:solidFill>
              </a:rPr>
              <a:t>digitalne</a:t>
            </a:r>
            <a:r>
              <a:rPr lang="en-US" sz="1600" b="1" dirty="0">
                <a:solidFill>
                  <a:srgbClr val="0070C0"/>
                </a:solidFill>
              </a:rPr>
              <a:t> </a:t>
            </a:r>
            <a:r>
              <a:rPr lang="en-US" sz="1600" b="1" dirty="0" err="1">
                <a:solidFill>
                  <a:srgbClr val="0070C0"/>
                </a:solidFill>
              </a:rPr>
              <a:t>sisteme</a:t>
            </a:r>
            <a:r>
              <a:rPr lang="en-US" sz="1600" b="1" dirty="0">
                <a:solidFill>
                  <a:srgbClr val="0070C0"/>
                </a:solidFill>
              </a:rPr>
              <a:t>, </a:t>
            </a:r>
            <a:r>
              <a:rPr lang="en-US" sz="1600" b="1" dirty="0" err="1">
                <a:solidFill>
                  <a:srgbClr val="0070C0"/>
                </a:solidFill>
              </a:rPr>
              <a:t>poput</a:t>
            </a:r>
            <a:r>
              <a:rPr lang="en-US" sz="1600" b="1" dirty="0">
                <a:solidFill>
                  <a:srgbClr val="0070C0"/>
                </a:solidFill>
              </a:rPr>
              <a:t> </a:t>
            </a:r>
            <a:r>
              <a:rPr lang="en-US" sz="1600" b="1" dirty="0" err="1">
                <a:solidFill>
                  <a:srgbClr val="0070C0"/>
                </a:solidFill>
              </a:rPr>
              <a:t>nadzornog</a:t>
            </a:r>
            <a:r>
              <a:rPr lang="en-US" sz="1600" b="1" dirty="0">
                <a:solidFill>
                  <a:srgbClr val="0070C0"/>
                </a:solidFill>
              </a:rPr>
              <a:t> </a:t>
            </a:r>
            <a:r>
              <a:rPr lang="en-US" sz="1600" b="1" dirty="0" err="1">
                <a:solidFill>
                  <a:srgbClr val="0070C0"/>
                </a:solidFill>
              </a:rPr>
              <a:t>kontrolera</a:t>
            </a:r>
            <a:r>
              <a:rPr lang="en-US" sz="1600" b="1" dirty="0">
                <a:solidFill>
                  <a:srgbClr val="0070C0"/>
                </a:solidFill>
              </a:rPr>
              <a:t> </a:t>
            </a:r>
            <a:r>
              <a:rPr lang="en-US" sz="1600" b="1" dirty="0" err="1">
                <a:solidFill>
                  <a:srgbClr val="0070C0"/>
                </a:solidFill>
              </a:rPr>
              <a:t>rada</a:t>
            </a:r>
            <a:r>
              <a:rPr lang="en-US" sz="1600" b="1" dirty="0">
                <a:solidFill>
                  <a:srgbClr val="0070C0"/>
                </a:solidFill>
              </a:rPr>
              <a:t> </a:t>
            </a:r>
            <a:r>
              <a:rPr lang="en-US" sz="1600" b="1" dirty="0" err="1">
                <a:solidFill>
                  <a:srgbClr val="0070C0"/>
                </a:solidFill>
              </a:rPr>
              <a:t>motora</a:t>
            </a:r>
            <a:r>
              <a:rPr lang="en-US" sz="1600" b="1" dirty="0">
                <a:solidFill>
                  <a:srgbClr val="0070C0"/>
                </a:solidFill>
              </a:rPr>
              <a:t> </a:t>
            </a:r>
            <a:r>
              <a:rPr lang="sr-Latn-RS" sz="1600" b="1" dirty="0">
                <a:solidFill>
                  <a:srgbClr val="0070C0"/>
                </a:solidFill>
              </a:rPr>
              <a:t>i s</a:t>
            </a:r>
            <a:r>
              <a:rPr lang="en-US" sz="1600" b="1" dirty="0" err="1">
                <a:solidFill>
                  <a:srgbClr val="0070C0"/>
                </a:solidFill>
              </a:rPr>
              <a:t>istema</a:t>
            </a:r>
            <a:r>
              <a:rPr lang="en-US" sz="1600" b="1" dirty="0">
                <a:solidFill>
                  <a:srgbClr val="0070C0"/>
                </a:solidFill>
              </a:rPr>
              <a:t> </a:t>
            </a:r>
            <a:r>
              <a:rPr lang="en-US" sz="1600" b="1" dirty="0" err="1">
                <a:solidFill>
                  <a:srgbClr val="0070C0"/>
                </a:solidFill>
              </a:rPr>
              <a:t>za</a:t>
            </a:r>
            <a:r>
              <a:rPr lang="en-US" sz="1600" b="1" dirty="0">
                <a:solidFill>
                  <a:srgbClr val="0070C0"/>
                </a:solidFill>
              </a:rPr>
              <a:t> </a:t>
            </a:r>
            <a:r>
              <a:rPr lang="en-US" sz="1600" b="1" dirty="0" err="1">
                <a:solidFill>
                  <a:srgbClr val="0070C0"/>
                </a:solidFill>
              </a:rPr>
              <a:t>uzbunjivanje</a:t>
            </a:r>
            <a:r>
              <a:rPr lang="en-US" sz="1600" b="1" dirty="0">
                <a:solidFill>
                  <a:srgbClr val="0070C0"/>
                </a:solidFill>
              </a:rPr>
              <a:t> </a:t>
            </a:r>
            <a:r>
              <a:rPr lang="en-US" sz="1600" b="1" dirty="0" err="1">
                <a:solidFill>
                  <a:srgbClr val="0070C0"/>
                </a:solidFill>
              </a:rPr>
              <a:t>posade</a:t>
            </a:r>
            <a:r>
              <a:rPr lang="en-US" sz="1600" b="1" dirty="0">
                <a:solidFill>
                  <a:srgbClr val="0070C0"/>
                </a:solidFill>
              </a:rPr>
              <a:t>.</a:t>
            </a:r>
          </a:p>
          <a:p>
            <a:pPr lvl="1"/>
            <a:r>
              <a:rPr lang="en-US" sz="1600" b="1" dirty="0" err="1">
                <a:solidFill>
                  <a:srgbClr val="0070C0"/>
                </a:solidFill>
              </a:rPr>
              <a:t>Sistem</a:t>
            </a:r>
            <a:r>
              <a:rPr lang="en-US" sz="1600" b="1" dirty="0">
                <a:solidFill>
                  <a:srgbClr val="0070C0"/>
                </a:solidFill>
              </a:rPr>
              <a:t> </a:t>
            </a:r>
            <a:r>
              <a:rPr lang="en-US" sz="1600" b="1" dirty="0" err="1">
                <a:solidFill>
                  <a:srgbClr val="0070C0"/>
                </a:solidFill>
              </a:rPr>
              <a:t>za</a:t>
            </a:r>
            <a:r>
              <a:rPr lang="en-US" sz="1600" b="1" dirty="0">
                <a:solidFill>
                  <a:srgbClr val="0070C0"/>
                </a:solidFill>
              </a:rPr>
              <a:t> </a:t>
            </a:r>
            <a:r>
              <a:rPr lang="en-US" sz="1600" b="1" dirty="0" err="1">
                <a:solidFill>
                  <a:srgbClr val="0070C0"/>
                </a:solidFill>
              </a:rPr>
              <a:t>upravljanje</a:t>
            </a:r>
            <a:r>
              <a:rPr lang="en-US" sz="1600" b="1" dirty="0">
                <a:solidFill>
                  <a:srgbClr val="0070C0"/>
                </a:solidFill>
              </a:rPr>
              <a:t> </a:t>
            </a:r>
            <a:r>
              <a:rPr lang="en-US" sz="1600" b="1" dirty="0" err="1">
                <a:solidFill>
                  <a:srgbClr val="0070C0"/>
                </a:solidFill>
              </a:rPr>
              <a:t>letom</a:t>
            </a:r>
            <a:r>
              <a:rPr lang="en-US" sz="1600" b="1" dirty="0">
                <a:solidFill>
                  <a:srgbClr val="0070C0"/>
                </a:solidFill>
              </a:rPr>
              <a:t> </a:t>
            </a:r>
            <a:r>
              <a:rPr lang="en-US" sz="1600" b="1" dirty="0" err="1">
                <a:solidFill>
                  <a:srgbClr val="0070C0"/>
                </a:solidFill>
              </a:rPr>
              <a:t>integri</a:t>
            </a:r>
            <a:r>
              <a:rPr lang="sr-Latn-RS" sz="1600" b="1" dirty="0">
                <a:solidFill>
                  <a:srgbClr val="0070C0"/>
                </a:solidFill>
              </a:rPr>
              <a:t>še navigaciju, upravljanje samim avionom i podsisteme za analizu performansi.</a:t>
            </a:r>
          </a:p>
          <a:p>
            <a:pPr lvl="1"/>
            <a:r>
              <a:rPr lang="sr-Latn-RS" sz="1600" b="1" dirty="0">
                <a:solidFill>
                  <a:srgbClr val="0070C0"/>
                </a:solidFill>
              </a:rPr>
              <a:t>Kada je u sprezi sa automatskim pilotom, sistem za upravljanje letom obezbeđuje reference motoru i vodi ga po zadatoj putanji do konačnog odredišta. Sistem optimizuje brzinu i visinu da bi uštedeo gorivo i slično.</a:t>
            </a:r>
          </a:p>
        </p:txBody>
      </p:sp>
      <p:pic>
        <p:nvPicPr>
          <p:cNvPr id="4" name="Picture 3">
            <a:extLst>
              <a:ext uri="{FF2B5EF4-FFF2-40B4-BE49-F238E27FC236}">
                <a16:creationId xmlns="" xmlns:a16="http://schemas.microsoft.com/office/drawing/2014/main" id="{97326556-F4F3-45A7-A261-C1B358F8A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55" y="145476"/>
            <a:ext cx="1593316" cy="1491042"/>
          </a:xfrm>
          <a:prstGeom prst="rect">
            <a:avLst/>
          </a:prstGeom>
        </p:spPr>
      </p:pic>
      <p:sp>
        <p:nvSpPr>
          <p:cNvPr id="5" name="Rectangle 4"/>
          <p:cNvSpPr/>
          <p:nvPr/>
        </p:nvSpPr>
        <p:spPr>
          <a:xfrm>
            <a:off x="2262764" y="244666"/>
            <a:ext cx="9495040" cy="646331"/>
          </a:xfrm>
          <a:prstGeom prst="rect">
            <a:avLst/>
          </a:prstGeom>
        </p:spPr>
        <p:txBody>
          <a:bodyPr wrap="square">
            <a:spAutoFit/>
          </a:bodyPr>
          <a:lstStyle/>
          <a:p>
            <a:r>
              <a:rPr lang="en-US" b="1" dirty="0">
                <a:latin typeface="Garamond" panose="02020404030301010803" pitchFamily="18" charset="0"/>
              </a:rPr>
              <a:t>Innovative Teaching Approaches in development of Software Designed Instrumentation and its application in real-time systems</a:t>
            </a:r>
          </a:p>
        </p:txBody>
      </p:sp>
      <p:pic>
        <p:nvPicPr>
          <p:cNvPr id="6" name="Picture 5"/>
          <p:cNvPicPr>
            <a:picLocks noChangeAspect="1"/>
          </p:cNvPicPr>
          <p:nvPr/>
        </p:nvPicPr>
        <p:blipFill>
          <a:blip r:embed="rId3"/>
          <a:stretch>
            <a:fillRect/>
          </a:stretch>
        </p:blipFill>
        <p:spPr>
          <a:xfrm>
            <a:off x="4952327" y="1825626"/>
            <a:ext cx="5692670" cy="4017098"/>
          </a:xfrm>
          <a:prstGeom prst="rect">
            <a:avLst/>
          </a:prstGeom>
        </p:spPr>
      </p:pic>
    </p:spTree>
    <p:extLst>
      <p:ext uri="{BB962C8B-B14F-4D97-AF65-F5344CB8AC3E}">
        <p14:creationId xmlns:p14="http://schemas.microsoft.com/office/powerpoint/2010/main" val="26449172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4A2CE2-C908-4F21-9243-03179C53EF00}"/>
              </a:ext>
            </a:extLst>
          </p:cNvPr>
          <p:cNvSpPr>
            <a:spLocks noGrp="1"/>
          </p:cNvSpPr>
          <p:nvPr>
            <p:ph type="title"/>
          </p:nvPr>
        </p:nvSpPr>
        <p:spPr>
          <a:xfrm>
            <a:off x="2372264" y="1080104"/>
            <a:ext cx="8981536" cy="610584"/>
          </a:xfrm>
        </p:spPr>
        <p:txBody>
          <a:bodyPr>
            <a:normAutofit fontScale="90000"/>
          </a:bodyPr>
          <a:lstStyle/>
          <a:p>
            <a:r>
              <a:rPr lang="en-US" b="1" dirty="0" err="1">
                <a:latin typeface="Garamond" panose="02020404030301010803" pitchFamily="18" charset="0"/>
              </a:rPr>
              <a:t>Podvodna</a:t>
            </a:r>
            <a:r>
              <a:rPr lang="en-US" b="1" dirty="0">
                <a:latin typeface="Garamond" panose="02020404030301010803" pitchFamily="18" charset="0"/>
              </a:rPr>
              <a:t> </a:t>
            </a:r>
            <a:r>
              <a:rPr lang="en-US" b="1" dirty="0" err="1">
                <a:latin typeface="Garamond" panose="02020404030301010803" pitchFamily="18" charset="0"/>
              </a:rPr>
              <a:t>vozila</a:t>
            </a:r>
            <a:endParaRPr lang="en-US" b="1" dirty="0">
              <a:latin typeface="Garamond" panose="02020404030301010803" pitchFamily="18" charset="0"/>
            </a:endParaRPr>
          </a:p>
        </p:txBody>
      </p:sp>
      <p:sp>
        <p:nvSpPr>
          <p:cNvPr id="3" name="Content Placeholder 2">
            <a:extLst>
              <a:ext uri="{FF2B5EF4-FFF2-40B4-BE49-F238E27FC236}">
                <a16:creationId xmlns="" xmlns:a16="http://schemas.microsoft.com/office/drawing/2014/main" id="{0FAB674E-E0FD-49B9-93BE-1C07741B8514}"/>
              </a:ext>
            </a:extLst>
          </p:cNvPr>
          <p:cNvSpPr>
            <a:spLocks noGrp="1"/>
          </p:cNvSpPr>
          <p:nvPr>
            <p:ph idx="1"/>
          </p:nvPr>
        </p:nvSpPr>
        <p:spPr>
          <a:xfrm>
            <a:off x="838200" y="1825625"/>
            <a:ext cx="3285226" cy="2202911"/>
          </a:xfrm>
        </p:spPr>
        <p:txBody>
          <a:bodyPr/>
          <a:lstStyle/>
          <a:p>
            <a:pPr marL="285750" lvl="1" indent="-285750"/>
            <a:r>
              <a:rPr lang="sr-Latn-RS" sz="1600" b="1" dirty="0">
                <a:solidFill>
                  <a:srgbClr val="0070C0"/>
                </a:solidFill>
              </a:rPr>
              <a:t>Vozila kojima se upravlja sa udaljenih lokacija (ROV)</a:t>
            </a:r>
          </a:p>
          <a:p>
            <a:pPr marL="285750" lvl="1" indent="-285750"/>
            <a:r>
              <a:rPr lang="sr-Latn-RS" sz="1600" b="1" dirty="0">
                <a:solidFill>
                  <a:srgbClr val="0070C0"/>
                </a:solidFill>
              </a:rPr>
              <a:t>Autonomna vozila (AUV)</a:t>
            </a:r>
          </a:p>
        </p:txBody>
      </p:sp>
      <p:pic>
        <p:nvPicPr>
          <p:cNvPr id="4" name="Picture 3">
            <a:extLst>
              <a:ext uri="{FF2B5EF4-FFF2-40B4-BE49-F238E27FC236}">
                <a16:creationId xmlns="" xmlns:a16="http://schemas.microsoft.com/office/drawing/2014/main" id="{97326556-F4F3-45A7-A261-C1B358F8A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55" y="145476"/>
            <a:ext cx="1593316" cy="1491042"/>
          </a:xfrm>
          <a:prstGeom prst="rect">
            <a:avLst/>
          </a:prstGeom>
        </p:spPr>
      </p:pic>
      <p:sp>
        <p:nvSpPr>
          <p:cNvPr id="5" name="Rectangle 4"/>
          <p:cNvSpPr/>
          <p:nvPr/>
        </p:nvSpPr>
        <p:spPr>
          <a:xfrm>
            <a:off x="2262764" y="244666"/>
            <a:ext cx="9495040" cy="646331"/>
          </a:xfrm>
          <a:prstGeom prst="rect">
            <a:avLst/>
          </a:prstGeom>
        </p:spPr>
        <p:txBody>
          <a:bodyPr wrap="square">
            <a:spAutoFit/>
          </a:bodyPr>
          <a:lstStyle/>
          <a:p>
            <a:r>
              <a:rPr lang="en-US" b="1" dirty="0">
                <a:latin typeface="Garamond" panose="02020404030301010803" pitchFamily="18" charset="0"/>
              </a:rPr>
              <a:t>Innovative Teaching Approaches in development of Software Designed Instrumentation and its application in real-time systems</a:t>
            </a:r>
          </a:p>
        </p:txBody>
      </p:sp>
      <p:pic>
        <p:nvPicPr>
          <p:cNvPr id="6" name="Picture 5"/>
          <p:cNvPicPr>
            <a:picLocks noChangeAspect="1"/>
          </p:cNvPicPr>
          <p:nvPr/>
        </p:nvPicPr>
        <p:blipFill>
          <a:blip r:embed="rId3"/>
          <a:stretch>
            <a:fillRect/>
          </a:stretch>
        </p:blipFill>
        <p:spPr>
          <a:xfrm>
            <a:off x="6801722" y="1984307"/>
            <a:ext cx="3560400" cy="2457534"/>
          </a:xfrm>
          <a:prstGeom prst="rect">
            <a:avLst/>
          </a:prstGeom>
        </p:spPr>
      </p:pic>
      <p:pic>
        <p:nvPicPr>
          <p:cNvPr id="7" name="Picture 6"/>
          <p:cNvPicPr>
            <a:picLocks noChangeAspect="1"/>
          </p:cNvPicPr>
          <p:nvPr/>
        </p:nvPicPr>
        <p:blipFill>
          <a:blip r:embed="rId4"/>
          <a:stretch>
            <a:fillRect/>
          </a:stretch>
        </p:blipFill>
        <p:spPr>
          <a:xfrm>
            <a:off x="7059722" y="3893698"/>
            <a:ext cx="3302400" cy="1955733"/>
          </a:xfrm>
          <a:prstGeom prst="rect">
            <a:avLst/>
          </a:prstGeom>
        </p:spPr>
      </p:pic>
      <p:pic>
        <p:nvPicPr>
          <p:cNvPr id="8" name="Picture 7"/>
          <p:cNvPicPr>
            <a:picLocks noChangeAspect="1"/>
          </p:cNvPicPr>
          <p:nvPr/>
        </p:nvPicPr>
        <p:blipFill>
          <a:blip r:embed="rId5"/>
          <a:stretch>
            <a:fillRect/>
          </a:stretch>
        </p:blipFill>
        <p:spPr>
          <a:xfrm>
            <a:off x="4622125" y="3782993"/>
            <a:ext cx="2709000" cy="2071533"/>
          </a:xfrm>
          <a:prstGeom prst="rect">
            <a:avLst/>
          </a:prstGeom>
        </p:spPr>
      </p:pic>
      <p:pic>
        <p:nvPicPr>
          <p:cNvPr id="9" name="Picture 8"/>
          <p:cNvPicPr>
            <a:picLocks noChangeAspect="1"/>
          </p:cNvPicPr>
          <p:nvPr/>
        </p:nvPicPr>
        <p:blipFill>
          <a:blip r:embed="rId6"/>
          <a:stretch>
            <a:fillRect/>
          </a:stretch>
        </p:blipFill>
        <p:spPr>
          <a:xfrm>
            <a:off x="4247866" y="1983948"/>
            <a:ext cx="3213151" cy="1793950"/>
          </a:xfrm>
          <a:prstGeom prst="rect">
            <a:avLst/>
          </a:prstGeom>
        </p:spPr>
      </p:pic>
    </p:spTree>
    <p:extLst>
      <p:ext uri="{BB962C8B-B14F-4D97-AF65-F5344CB8AC3E}">
        <p14:creationId xmlns:p14="http://schemas.microsoft.com/office/powerpoint/2010/main" val="21826828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4A2CE2-C908-4F21-9243-03179C53EF00}"/>
              </a:ext>
            </a:extLst>
          </p:cNvPr>
          <p:cNvSpPr>
            <a:spLocks noGrp="1"/>
          </p:cNvSpPr>
          <p:nvPr>
            <p:ph type="title"/>
          </p:nvPr>
        </p:nvSpPr>
        <p:spPr>
          <a:xfrm>
            <a:off x="2372264" y="1080104"/>
            <a:ext cx="8981536" cy="610584"/>
          </a:xfrm>
        </p:spPr>
        <p:txBody>
          <a:bodyPr>
            <a:normAutofit fontScale="90000"/>
          </a:bodyPr>
          <a:lstStyle/>
          <a:p>
            <a:r>
              <a:rPr lang="en-US" b="1" dirty="0" err="1">
                <a:latin typeface="Garamond" panose="02020404030301010803" pitchFamily="18" charset="0"/>
              </a:rPr>
              <a:t>Vazdušna</a:t>
            </a:r>
            <a:r>
              <a:rPr lang="en-US" b="1" dirty="0">
                <a:latin typeface="Garamond" panose="02020404030301010803" pitchFamily="18" charset="0"/>
              </a:rPr>
              <a:t> </a:t>
            </a:r>
            <a:r>
              <a:rPr lang="en-US" b="1" dirty="0" err="1">
                <a:latin typeface="Garamond" panose="02020404030301010803" pitchFamily="18" charset="0"/>
              </a:rPr>
              <a:t>vozila</a:t>
            </a:r>
            <a:r>
              <a:rPr lang="en-US" b="1" dirty="0">
                <a:latin typeface="Garamond" panose="02020404030301010803" pitchFamily="18" charset="0"/>
              </a:rPr>
              <a:t> (</a:t>
            </a:r>
            <a:r>
              <a:rPr lang="en-US" b="1" dirty="0" err="1">
                <a:latin typeface="Garamond" panose="02020404030301010803" pitchFamily="18" charset="0"/>
              </a:rPr>
              <a:t>letelice</a:t>
            </a:r>
            <a:r>
              <a:rPr lang="en-US" b="1" dirty="0">
                <a:latin typeface="Garamond" panose="02020404030301010803" pitchFamily="18" charset="0"/>
              </a:rPr>
              <a:t>) - UAV</a:t>
            </a:r>
          </a:p>
        </p:txBody>
      </p:sp>
      <p:sp>
        <p:nvSpPr>
          <p:cNvPr id="3" name="Content Placeholder 2">
            <a:extLst>
              <a:ext uri="{FF2B5EF4-FFF2-40B4-BE49-F238E27FC236}">
                <a16:creationId xmlns="" xmlns:a16="http://schemas.microsoft.com/office/drawing/2014/main" id="{0FAB674E-E0FD-49B9-93BE-1C07741B8514}"/>
              </a:ext>
            </a:extLst>
          </p:cNvPr>
          <p:cNvSpPr>
            <a:spLocks noGrp="1"/>
          </p:cNvSpPr>
          <p:nvPr>
            <p:ph idx="1"/>
          </p:nvPr>
        </p:nvSpPr>
        <p:spPr>
          <a:xfrm>
            <a:off x="838200" y="1825625"/>
            <a:ext cx="2241430" cy="1029718"/>
          </a:xfrm>
        </p:spPr>
        <p:txBody>
          <a:bodyPr/>
          <a:lstStyle/>
          <a:p>
            <a:pPr marL="285750" lvl="1" indent="-285750"/>
            <a:r>
              <a:rPr lang="sr-Latn-RS" sz="1600" b="1" dirty="0">
                <a:solidFill>
                  <a:srgbClr val="0070C0"/>
                </a:solidFill>
              </a:rPr>
              <a:t>Vojne letelice</a:t>
            </a:r>
          </a:p>
          <a:p>
            <a:pPr marL="285750" lvl="1" indent="-285750"/>
            <a:r>
              <a:rPr lang="sr-Latn-RS" sz="1600" b="1" dirty="0">
                <a:solidFill>
                  <a:srgbClr val="0070C0"/>
                </a:solidFill>
              </a:rPr>
              <a:t>Civilne letelice</a:t>
            </a:r>
          </a:p>
        </p:txBody>
      </p:sp>
      <p:pic>
        <p:nvPicPr>
          <p:cNvPr id="4" name="Picture 3">
            <a:extLst>
              <a:ext uri="{FF2B5EF4-FFF2-40B4-BE49-F238E27FC236}">
                <a16:creationId xmlns="" xmlns:a16="http://schemas.microsoft.com/office/drawing/2014/main" id="{97326556-F4F3-45A7-A261-C1B358F8A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55" y="145476"/>
            <a:ext cx="1593316" cy="1491042"/>
          </a:xfrm>
          <a:prstGeom prst="rect">
            <a:avLst/>
          </a:prstGeom>
        </p:spPr>
      </p:pic>
      <p:sp>
        <p:nvSpPr>
          <p:cNvPr id="5" name="Rectangle 4"/>
          <p:cNvSpPr/>
          <p:nvPr/>
        </p:nvSpPr>
        <p:spPr>
          <a:xfrm>
            <a:off x="2262764" y="244666"/>
            <a:ext cx="9495040" cy="646331"/>
          </a:xfrm>
          <a:prstGeom prst="rect">
            <a:avLst/>
          </a:prstGeom>
        </p:spPr>
        <p:txBody>
          <a:bodyPr wrap="square">
            <a:spAutoFit/>
          </a:bodyPr>
          <a:lstStyle/>
          <a:p>
            <a:r>
              <a:rPr lang="en-US" b="1" dirty="0">
                <a:latin typeface="Garamond" panose="02020404030301010803" pitchFamily="18" charset="0"/>
              </a:rPr>
              <a:t>Innovative Teaching Approaches in development of Software Designed Instrumentation and its application in real-time systems</a:t>
            </a:r>
          </a:p>
        </p:txBody>
      </p:sp>
      <p:pic>
        <p:nvPicPr>
          <p:cNvPr id="6" name="Picture 5"/>
          <p:cNvPicPr>
            <a:picLocks noChangeAspect="1"/>
          </p:cNvPicPr>
          <p:nvPr/>
        </p:nvPicPr>
        <p:blipFill>
          <a:blip r:embed="rId3"/>
          <a:stretch>
            <a:fillRect/>
          </a:stretch>
        </p:blipFill>
        <p:spPr>
          <a:xfrm>
            <a:off x="4442376" y="1690688"/>
            <a:ext cx="2709000" cy="2637667"/>
          </a:xfrm>
          <a:prstGeom prst="rect">
            <a:avLst/>
          </a:prstGeom>
        </p:spPr>
      </p:pic>
      <p:pic>
        <p:nvPicPr>
          <p:cNvPr id="7" name="Picture 6"/>
          <p:cNvPicPr>
            <a:picLocks noChangeAspect="1"/>
          </p:cNvPicPr>
          <p:nvPr/>
        </p:nvPicPr>
        <p:blipFill>
          <a:blip r:embed="rId4"/>
          <a:stretch>
            <a:fillRect/>
          </a:stretch>
        </p:blipFill>
        <p:spPr>
          <a:xfrm>
            <a:off x="5964576" y="4390264"/>
            <a:ext cx="1186800" cy="1177300"/>
          </a:xfrm>
          <a:prstGeom prst="rect">
            <a:avLst/>
          </a:prstGeom>
        </p:spPr>
      </p:pic>
      <p:pic>
        <p:nvPicPr>
          <p:cNvPr id="8" name="Picture 7"/>
          <p:cNvPicPr>
            <a:picLocks noChangeAspect="1"/>
          </p:cNvPicPr>
          <p:nvPr/>
        </p:nvPicPr>
        <p:blipFill>
          <a:blip r:embed="rId5"/>
          <a:stretch>
            <a:fillRect/>
          </a:stretch>
        </p:blipFill>
        <p:spPr>
          <a:xfrm>
            <a:off x="7181287" y="1690688"/>
            <a:ext cx="3018600" cy="1955733"/>
          </a:xfrm>
          <a:prstGeom prst="rect">
            <a:avLst/>
          </a:prstGeom>
        </p:spPr>
      </p:pic>
      <p:pic>
        <p:nvPicPr>
          <p:cNvPr id="9" name="Picture 8"/>
          <p:cNvPicPr>
            <a:picLocks noChangeAspect="1"/>
          </p:cNvPicPr>
          <p:nvPr/>
        </p:nvPicPr>
        <p:blipFill>
          <a:blip r:embed="rId6"/>
          <a:stretch>
            <a:fillRect/>
          </a:stretch>
        </p:blipFill>
        <p:spPr>
          <a:xfrm>
            <a:off x="1138687" y="2923739"/>
            <a:ext cx="3238179" cy="2422359"/>
          </a:xfrm>
          <a:prstGeom prst="rect">
            <a:avLst/>
          </a:prstGeom>
        </p:spPr>
      </p:pic>
      <p:pic>
        <p:nvPicPr>
          <p:cNvPr id="10" name="Picture 9"/>
          <p:cNvPicPr>
            <a:picLocks noChangeAspect="1"/>
          </p:cNvPicPr>
          <p:nvPr/>
        </p:nvPicPr>
        <p:blipFill>
          <a:blip r:embed="rId7"/>
          <a:stretch>
            <a:fillRect/>
          </a:stretch>
        </p:blipFill>
        <p:spPr>
          <a:xfrm>
            <a:off x="7237564" y="3710039"/>
            <a:ext cx="2941200" cy="1788467"/>
          </a:xfrm>
          <a:prstGeom prst="rect">
            <a:avLst/>
          </a:prstGeom>
        </p:spPr>
      </p:pic>
    </p:spTree>
    <p:extLst>
      <p:ext uri="{BB962C8B-B14F-4D97-AF65-F5344CB8AC3E}">
        <p14:creationId xmlns:p14="http://schemas.microsoft.com/office/powerpoint/2010/main" val="11035057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4A2CE2-C908-4F21-9243-03179C53EF00}"/>
              </a:ext>
            </a:extLst>
          </p:cNvPr>
          <p:cNvSpPr>
            <a:spLocks noGrp="1"/>
          </p:cNvSpPr>
          <p:nvPr>
            <p:ph type="title"/>
          </p:nvPr>
        </p:nvSpPr>
        <p:spPr>
          <a:xfrm>
            <a:off x="2372264" y="1080104"/>
            <a:ext cx="8981536" cy="610584"/>
          </a:xfrm>
        </p:spPr>
        <p:txBody>
          <a:bodyPr>
            <a:normAutofit fontScale="90000"/>
          </a:bodyPr>
          <a:lstStyle/>
          <a:p>
            <a:r>
              <a:rPr lang="en-US" b="1" dirty="0" err="1">
                <a:latin typeface="Garamond" panose="02020404030301010803" pitchFamily="18" charset="0"/>
              </a:rPr>
              <a:t>Sadržaj</a:t>
            </a:r>
            <a:endParaRPr lang="en-US" b="1" dirty="0">
              <a:latin typeface="Garamond" panose="02020404030301010803" pitchFamily="18" charset="0"/>
            </a:endParaRPr>
          </a:p>
        </p:txBody>
      </p:sp>
      <p:sp>
        <p:nvSpPr>
          <p:cNvPr id="3" name="Content Placeholder 2">
            <a:extLst>
              <a:ext uri="{FF2B5EF4-FFF2-40B4-BE49-F238E27FC236}">
                <a16:creationId xmlns="" xmlns:a16="http://schemas.microsoft.com/office/drawing/2014/main" id="{0FAB674E-E0FD-49B9-93BE-1C07741B8514}"/>
              </a:ext>
            </a:extLst>
          </p:cNvPr>
          <p:cNvSpPr>
            <a:spLocks noGrp="1"/>
          </p:cNvSpPr>
          <p:nvPr>
            <p:ph idx="1"/>
          </p:nvPr>
        </p:nvSpPr>
        <p:spPr/>
        <p:txBody>
          <a:bodyPr/>
          <a:lstStyle/>
          <a:p>
            <a:r>
              <a:rPr lang="en-US" dirty="0" err="1">
                <a:latin typeface="Garamond" panose="02020404030301010803" pitchFamily="18" charset="0"/>
              </a:rPr>
              <a:t>Kratki</a:t>
            </a:r>
            <a:r>
              <a:rPr lang="en-US" dirty="0">
                <a:latin typeface="Garamond" panose="02020404030301010803" pitchFamily="18" charset="0"/>
              </a:rPr>
              <a:t> </a:t>
            </a:r>
            <a:r>
              <a:rPr lang="en-US" dirty="0" err="1">
                <a:latin typeface="Garamond" panose="02020404030301010803" pitchFamily="18" charset="0"/>
              </a:rPr>
              <a:t>istorijski</a:t>
            </a:r>
            <a:r>
              <a:rPr lang="en-US" dirty="0">
                <a:latin typeface="Garamond" panose="02020404030301010803" pitchFamily="18" charset="0"/>
              </a:rPr>
              <a:t> </a:t>
            </a:r>
            <a:r>
              <a:rPr lang="en-US" dirty="0" err="1">
                <a:latin typeface="Garamond" panose="02020404030301010803" pitchFamily="18" charset="0"/>
              </a:rPr>
              <a:t>osvrt</a:t>
            </a:r>
            <a:r>
              <a:rPr lang="en-US" dirty="0">
                <a:latin typeface="Garamond" panose="02020404030301010803" pitchFamily="18" charset="0"/>
              </a:rPr>
              <a:t> </a:t>
            </a:r>
            <a:r>
              <a:rPr lang="en-US" dirty="0" err="1">
                <a:latin typeface="Garamond" panose="02020404030301010803" pitchFamily="18" charset="0"/>
              </a:rPr>
              <a:t>na</a:t>
            </a:r>
            <a:r>
              <a:rPr lang="en-US" dirty="0">
                <a:latin typeface="Garamond" panose="02020404030301010803" pitchFamily="18" charset="0"/>
              </a:rPr>
              <a:t> </a:t>
            </a:r>
            <a:r>
              <a:rPr lang="en-US" dirty="0" err="1">
                <a:latin typeface="Garamond" panose="02020404030301010803" pitchFamily="18" charset="0"/>
              </a:rPr>
              <a:t>upravljačke</a:t>
            </a:r>
            <a:r>
              <a:rPr lang="en-US" dirty="0">
                <a:latin typeface="Garamond" panose="02020404030301010803" pitchFamily="18" charset="0"/>
              </a:rPr>
              <a:t> </a:t>
            </a:r>
            <a:r>
              <a:rPr lang="en-US" dirty="0" err="1">
                <a:latin typeface="Garamond" panose="02020404030301010803" pitchFamily="18" charset="0"/>
              </a:rPr>
              <a:t>sisteme</a:t>
            </a:r>
            <a:r>
              <a:rPr lang="en-US" dirty="0">
                <a:latin typeface="Garamond" panose="02020404030301010803" pitchFamily="18" charset="0"/>
              </a:rPr>
              <a:t> </a:t>
            </a:r>
            <a:r>
              <a:rPr lang="en-US" dirty="0" err="1">
                <a:latin typeface="Garamond" panose="02020404030301010803" pitchFamily="18" charset="0"/>
              </a:rPr>
              <a:t>uopšte</a:t>
            </a:r>
            <a:endParaRPr lang="en-US" dirty="0">
              <a:latin typeface="Garamond" panose="02020404030301010803" pitchFamily="18" charset="0"/>
            </a:endParaRPr>
          </a:p>
          <a:p>
            <a:r>
              <a:rPr lang="en-US" dirty="0" err="1" smtClean="0">
                <a:latin typeface="Garamond" panose="02020404030301010803" pitchFamily="18" charset="0"/>
              </a:rPr>
              <a:t>Digitalni</a:t>
            </a:r>
            <a:r>
              <a:rPr lang="en-US" dirty="0" smtClean="0">
                <a:latin typeface="Garamond" panose="02020404030301010803" pitchFamily="18" charset="0"/>
              </a:rPr>
              <a:t> </a:t>
            </a:r>
            <a:r>
              <a:rPr lang="en-US" dirty="0" err="1">
                <a:latin typeface="Garamond" panose="02020404030301010803" pitchFamily="18" charset="0"/>
              </a:rPr>
              <a:t>ili</a:t>
            </a:r>
            <a:r>
              <a:rPr lang="en-US" dirty="0">
                <a:latin typeface="Garamond" panose="02020404030301010803" pitchFamily="18" charset="0"/>
              </a:rPr>
              <a:t> </a:t>
            </a:r>
            <a:r>
              <a:rPr lang="en-US" dirty="0" err="1">
                <a:latin typeface="Garamond" panose="02020404030301010803" pitchFamily="18" charset="0"/>
              </a:rPr>
              <a:t>analogni</a:t>
            </a:r>
            <a:r>
              <a:rPr lang="en-US" dirty="0">
                <a:latin typeface="Garamond" panose="02020404030301010803" pitchFamily="18" charset="0"/>
              </a:rPr>
              <a:t> </a:t>
            </a:r>
            <a:r>
              <a:rPr lang="en-US" dirty="0" err="1">
                <a:latin typeface="Garamond" panose="02020404030301010803" pitchFamily="18" charset="0"/>
              </a:rPr>
              <a:t>upravljački</a:t>
            </a:r>
            <a:r>
              <a:rPr lang="en-US" dirty="0">
                <a:latin typeface="Garamond" panose="02020404030301010803" pitchFamily="18" charset="0"/>
              </a:rPr>
              <a:t> </a:t>
            </a:r>
            <a:r>
              <a:rPr lang="en-US" dirty="0" err="1">
                <a:latin typeface="Garamond" panose="02020404030301010803" pitchFamily="18" charset="0"/>
              </a:rPr>
              <a:t>sistemi</a:t>
            </a:r>
            <a:endParaRPr lang="en-US" dirty="0">
              <a:latin typeface="Garamond" panose="02020404030301010803" pitchFamily="18" charset="0"/>
            </a:endParaRPr>
          </a:p>
          <a:p>
            <a:r>
              <a:rPr lang="en-US" dirty="0" err="1" smtClean="0">
                <a:latin typeface="Garamond" panose="02020404030301010803" pitchFamily="18" charset="0"/>
              </a:rPr>
              <a:t>Primene</a:t>
            </a:r>
            <a:r>
              <a:rPr lang="en-US" dirty="0" smtClean="0">
                <a:latin typeface="Garamond" panose="02020404030301010803" pitchFamily="18" charset="0"/>
              </a:rPr>
              <a:t> </a:t>
            </a:r>
            <a:r>
              <a:rPr lang="en-US" dirty="0" err="1">
                <a:latin typeface="Garamond" panose="02020404030301010803" pitchFamily="18" charset="0"/>
              </a:rPr>
              <a:t>upravljačkih</a:t>
            </a:r>
            <a:r>
              <a:rPr lang="en-US" dirty="0">
                <a:latin typeface="Garamond" panose="02020404030301010803" pitchFamily="18" charset="0"/>
              </a:rPr>
              <a:t> </a:t>
            </a:r>
            <a:r>
              <a:rPr lang="en-US" dirty="0" err="1">
                <a:latin typeface="Garamond" panose="02020404030301010803" pitchFamily="18" charset="0"/>
              </a:rPr>
              <a:t>digitalnih</a:t>
            </a:r>
            <a:r>
              <a:rPr lang="en-US" dirty="0">
                <a:latin typeface="Garamond" panose="02020404030301010803" pitchFamily="18" charset="0"/>
              </a:rPr>
              <a:t> </a:t>
            </a:r>
            <a:r>
              <a:rPr lang="en-US" dirty="0" err="1">
                <a:latin typeface="Garamond" panose="02020404030301010803" pitchFamily="18" charset="0"/>
              </a:rPr>
              <a:t>sistema</a:t>
            </a:r>
            <a:r>
              <a:rPr lang="en-US" dirty="0">
                <a:latin typeface="Garamond" panose="02020404030301010803" pitchFamily="18" charset="0"/>
              </a:rPr>
              <a:t> </a:t>
            </a:r>
            <a:r>
              <a:rPr lang="en-US" dirty="0" err="1">
                <a:latin typeface="Garamond" panose="02020404030301010803" pitchFamily="18" charset="0"/>
              </a:rPr>
              <a:t>i</a:t>
            </a:r>
            <a:r>
              <a:rPr lang="en-US" dirty="0">
                <a:latin typeface="Garamond" panose="02020404030301010803" pitchFamily="18" charset="0"/>
              </a:rPr>
              <a:t> embedded</a:t>
            </a:r>
          </a:p>
          <a:p>
            <a:r>
              <a:rPr lang="en-US" dirty="0" err="1">
                <a:latin typeface="Garamond" panose="02020404030301010803" pitchFamily="18" charset="0"/>
              </a:rPr>
              <a:t>uređaja</a:t>
            </a:r>
            <a:endParaRPr lang="en-US" dirty="0">
              <a:latin typeface="Garamond" panose="02020404030301010803" pitchFamily="18" charset="0"/>
            </a:endParaRPr>
          </a:p>
          <a:p>
            <a:r>
              <a:rPr lang="en-US" dirty="0" err="1" smtClean="0">
                <a:latin typeface="Garamond" panose="02020404030301010803" pitchFamily="18" charset="0"/>
              </a:rPr>
              <a:t>Tipične</a:t>
            </a:r>
            <a:r>
              <a:rPr lang="en-US" dirty="0" smtClean="0">
                <a:latin typeface="Garamond" panose="02020404030301010803" pitchFamily="18" charset="0"/>
              </a:rPr>
              <a:t> </a:t>
            </a:r>
            <a:r>
              <a:rPr lang="en-US" dirty="0" err="1">
                <a:latin typeface="Garamond" panose="02020404030301010803" pitchFamily="18" charset="0"/>
              </a:rPr>
              <a:t>šeme</a:t>
            </a:r>
            <a:r>
              <a:rPr lang="en-US" dirty="0">
                <a:latin typeface="Garamond" panose="02020404030301010803" pitchFamily="18" charset="0"/>
              </a:rPr>
              <a:t> </a:t>
            </a:r>
            <a:r>
              <a:rPr lang="en-US" dirty="0" err="1">
                <a:latin typeface="Garamond" panose="02020404030301010803" pitchFamily="18" charset="0"/>
              </a:rPr>
              <a:t>upravljanja</a:t>
            </a:r>
            <a:r>
              <a:rPr lang="en-US" dirty="0">
                <a:latin typeface="Garamond" panose="02020404030301010803" pitchFamily="18" charset="0"/>
              </a:rPr>
              <a:t> </a:t>
            </a:r>
            <a:r>
              <a:rPr lang="en-US" dirty="0" err="1">
                <a:latin typeface="Garamond" panose="02020404030301010803" pitchFamily="18" charset="0"/>
              </a:rPr>
              <a:t>kod</a:t>
            </a:r>
            <a:r>
              <a:rPr lang="en-US" dirty="0">
                <a:latin typeface="Garamond" panose="02020404030301010803" pitchFamily="18" charset="0"/>
              </a:rPr>
              <a:t> </a:t>
            </a:r>
            <a:r>
              <a:rPr lang="en-US" dirty="0" err="1">
                <a:latin typeface="Garamond" panose="02020404030301010803" pitchFamily="18" charset="0"/>
              </a:rPr>
              <a:t>digitalnih</a:t>
            </a:r>
            <a:r>
              <a:rPr lang="en-US" dirty="0">
                <a:latin typeface="Garamond" panose="02020404030301010803" pitchFamily="18" charset="0"/>
              </a:rPr>
              <a:t> </a:t>
            </a:r>
            <a:r>
              <a:rPr lang="en-US" dirty="0" err="1">
                <a:latin typeface="Garamond" panose="02020404030301010803" pitchFamily="18" charset="0"/>
              </a:rPr>
              <a:t>sistema</a:t>
            </a:r>
            <a:endParaRPr lang="en-US" dirty="0">
              <a:latin typeface="Garamond" panose="02020404030301010803" pitchFamily="18" charset="0"/>
            </a:endParaRPr>
          </a:p>
        </p:txBody>
      </p:sp>
      <p:pic>
        <p:nvPicPr>
          <p:cNvPr id="4" name="Picture 3">
            <a:extLst>
              <a:ext uri="{FF2B5EF4-FFF2-40B4-BE49-F238E27FC236}">
                <a16:creationId xmlns="" xmlns:a16="http://schemas.microsoft.com/office/drawing/2014/main" id="{97326556-F4F3-45A7-A261-C1B358F8A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55" y="145476"/>
            <a:ext cx="1593316" cy="1491042"/>
          </a:xfrm>
          <a:prstGeom prst="rect">
            <a:avLst/>
          </a:prstGeom>
        </p:spPr>
      </p:pic>
      <p:sp>
        <p:nvSpPr>
          <p:cNvPr id="5" name="Rectangle 4"/>
          <p:cNvSpPr/>
          <p:nvPr/>
        </p:nvSpPr>
        <p:spPr>
          <a:xfrm>
            <a:off x="2262764" y="244666"/>
            <a:ext cx="9495040" cy="646331"/>
          </a:xfrm>
          <a:prstGeom prst="rect">
            <a:avLst/>
          </a:prstGeom>
        </p:spPr>
        <p:txBody>
          <a:bodyPr wrap="square">
            <a:spAutoFit/>
          </a:bodyPr>
          <a:lstStyle/>
          <a:p>
            <a:r>
              <a:rPr lang="en-US" b="1" dirty="0">
                <a:latin typeface="Garamond" panose="02020404030301010803" pitchFamily="18" charset="0"/>
              </a:rPr>
              <a:t>Innovative Teaching Approaches in development of Software Designed Instrumentation and its application in real-time systems</a:t>
            </a:r>
          </a:p>
        </p:txBody>
      </p:sp>
    </p:spTree>
    <p:extLst>
      <p:ext uri="{BB962C8B-B14F-4D97-AF65-F5344CB8AC3E}">
        <p14:creationId xmlns:p14="http://schemas.microsoft.com/office/powerpoint/2010/main" val="34028031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4A2CE2-C908-4F21-9243-03179C53EF00}"/>
              </a:ext>
            </a:extLst>
          </p:cNvPr>
          <p:cNvSpPr>
            <a:spLocks noGrp="1"/>
          </p:cNvSpPr>
          <p:nvPr>
            <p:ph type="title"/>
          </p:nvPr>
        </p:nvSpPr>
        <p:spPr>
          <a:xfrm>
            <a:off x="2372264" y="1080104"/>
            <a:ext cx="8981536" cy="610584"/>
          </a:xfrm>
        </p:spPr>
        <p:txBody>
          <a:bodyPr>
            <a:normAutofit fontScale="90000"/>
          </a:bodyPr>
          <a:lstStyle/>
          <a:p>
            <a:r>
              <a:rPr lang="en-US" b="1" dirty="0" err="1">
                <a:latin typeface="Garamond" panose="02020404030301010803" pitchFamily="18" charset="0"/>
              </a:rPr>
              <a:t>Svemirska</a:t>
            </a:r>
            <a:r>
              <a:rPr lang="en-US" b="1" dirty="0">
                <a:latin typeface="Garamond" panose="02020404030301010803" pitchFamily="18" charset="0"/>
              </a:rPr>
              <a:t> </a:t>
            </a:r>
            <a:r>
              <a:rPr lang="en-US" b="1" dirty="0" err="1">
                <a:latin typeface="Garamond" panose="02020404030301010803" pitchFamily="18" charset="0"/>
              </a:rPr>
              <a:t>vozila</a:t>
            </a:r>
            <a:endParaRPr lang="en-US" b="1" dirty="0">
              <a:latin typeface="Garamond" panose="02020404030301010803" pitchFamily="18" charset="0"/>
            </a:endParaRPr>
          </a:p>
        </p:txBody>
      </p:sp>
      <p:sp>
        <p:nvSpPr>
          <p:cNvPr id="3" name="Content Placeholder 2">
            <a:extLst>
              <a:ext uri="{FF2B5EF4-FFF2-40B4-BE49-F238E27FC236}">
                <a16:creationId xmlns="" xmlns:a16="http://schemas.microsoft.com/office/drawing/2014/main" id="{0FAB674E-E0FD-49B9-93BE-1C07741B8514}"/>
              </a:ext>
            </a:extLst>
          </p:cNvPr>
          <p:cNvSpPr>
            <a:spLocks noGrp="1"/>
          </p:cNvSpPr>
          <p:nvPr>
            <p:ph idx="1"/>
          </p:nvPr>
        </p:nvSpPr>
        <p:spPr>
          <a:xfrm>
            <a:off x="838200" y="1825625"/>
            <a:ext cx="3293853" cy="1814722"/>
          </a:xfrm>
        </p:spPr>
        <p:txBody>
          <a:bodyPr/>
          <a:lstStyle/>
          <a:p>
            <a:pPr lvl="1"/>
            <a:r>
              <a:rPr lang="sr-Latn-RS" sz="1600" b="1" dirty="0">
                <a:solidFill>
                  <a:srgbClr val="0070C0"/>
                </a:solidFill>
              </a:rPr>
              <a:t>PRIMENE</a:t>
            </a:r>
          </a:p>
          <a:p>
            <a:pPr marL="285750" lvl="1" indent="-285750"/>
            <a:r>
              <a:rPr lang="sr-Latn-RS" sz="1600" b="1" dirty="0">
                <a:solidFill>
                  <a:srgbClr val="0070C0"/>
                </a:solidFill>
              </a:rPr>
              <a:t>Manipulacija</a:t>
            </a:r>
          </a:p>
          <a:p>
            <a:pPr marL="285750" lvl="1" indent="-285750"/>
            <a:r>
              <a:rPr lang="sr-Latn-RS" sz="1600" b="1" dirty="0">
                <a:solidFill>
                  <a:srgbClr val="0070C0"/>
                </a:solidFill>
              </a:rPr>
              <a:t>Mobilnost</a:t>
            </a:r>
          </a:p>
          <a:p>
            <a:pPr marL="285750" lvl="1" indent="-285750"/>
            <a:r>
              <a:rPr lang="sr-Latn-RS" sz="1600" b="1" dirty="0">
                <a:solidFill>
                  <a:srgbClr val="0070C0"/>
                </a:solidFill>
              </a:rPr>
              <a:t>Istraživanje pomoću robotizovanih vozila</a:t>
            </a:r>
          </a:p>
          <a:p>
            <a:pPr marL="285750" lvl="1" indent="-285750"/>
            <a:r>
              <a:rPr lang="sr-Latn-RS" sz="1600" b="1" dirty="0">
                <a:solidFill>
                  <a:srgbClr val="0070C0"/>
                </a:solidFill>
              </a:rPr>
              <a:t>Tele- i autonomne operacije</a:t>
            </a:r>
          </a:p>
        </p:txBody>
      </p:sp>
      <p:pic>
        <p:nvPicPr>
          <p:cNvPr id="4" name="Picture 3">
            <a:extLst>
              <a:ext uri="{FF2B5EF4-FFF2-40B4-BE49-F238E27FC236}">
                <a16:creationId xmlns="" xmlns:a16="http://schemas.microsoft.com/office/drawing/2014/main" id="{97326556-F4F3-45A7-A261-C1B358F8A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55" y="145476"/>
            <a:ext cx="1593316" cy="1491042"/>
          </a:xfrm>
          <a:prstGeom prst="rect">
            <a:avLst/>
          </a:prstGeom>
        </p:spPr>
      </p:pic>
      <p:sp>
        <p:nvSpPr>
          <p:cNvPr id="5" name="Rectangle 4"/>
          <p:cNvSpPr/>
          <p:nvPr/>
        </p:nvSpPr>
        <p:spPr>
          <a:xfrm>
            <a:off x="2262764" y="244666"/>
            <a:ext cx="9495040" cy="646331"/>
          </a:xfrm>
          <a:prstGeom prst="rect">
            <a:avLst/>
          </a:prstGeom>
        </p:spPr>
        <p:txBody>
          <a:bodyPr wrap="square">
            <a:spAutoFit/>
          </a:bodyPr>
          <a:lstStyle/>
          <a:p>
            <a:r>
              <a:rPr lang="en-US" b="1" dirty="0">
                <a:latin typeface="Garamond" panose="02020404030301010803" pitchFamily="18" charset="0"/>
              </a:rPr>
              <a:t>Innovative Teaching Approaches in development of Software Designed Instrumentation and its application in real-time systems</a:t>
            </a:r>
          </a:p>
        </p:txBody>
      </p:sp>
      <p:pic>
        <p:nvPicPr>
          <p:cNvPr id="6" name="Picture 5"/>
          <p:cNvPicPr>
            <a:picLocks noChangeAspect="1"/>
          </p:cNvPicPr>
          <p:nvPr/>
        </p:nvPicPr>
        <p:blipFill>
          <a:blip r:embed="rId3"/>
          <a:stretch>
            <a:fillRect/>
          </a:stretch>
        </p:blipFill>
        <p:spPr>
          <a:xfrm>
            <a:off x="8629329" y="1851264"/>
            <a:ext cx="1844450" cy="2299605"/>
          </a:xfrm>
          <a:prstGeom prst="rect">
            <a:avLst/>
          </a:prstGeom>
        </p:spPr>
      </p:pic>
      <p:pic>
        <p:nvPicPr>
          <p:cNvPr id="7" name="Picture 6"/>
          <p:cNvPicPr>
            <a:picLocks noChangeAspect="1"/>
          </p:cNvPicPr>
          <p:nvPr/>
        </p:nvPicPr>
        <p:blipFill>
          <a:blip r:embed="rId4"/>
          <a:stretch>
            <a:fillRect/>
          </a:stretch>
        </p:blipFill>
        <p:spPr>
          <a:xfrm>
            <a:off x="5651028" y="1884178"/>
            <a:ext cx="2949049" cy="1945276"/>
          </a:xfrm>
          <a:prstGeom prst="rect">
            <a:avLst/>
          </a:prstGeom>
        </p:spPr>
      </p:pic>
      <p:pic>
        <p:nvPicPr>
          <p:cNvPr id="8" name="Picture 7"/>
          <p:cNvPicPr>
            <a:picLocks noChangeAspect="1"/>
          </p:cNvPicPr>
          <p:nvPr/>
        </p:nvPicPr>
        <p:blipFill>
          <a:blip r:embed="rId5"/>
          <a:stretch>
            <a:fillRect/>
          </a:stretch>
        </p:blipFill>
        <p:spPr>
          <a:xfrm>
            <a:off x="3153375" y="3561997"/>
            <a:ext cx="2878339" cy="2153176"/>
          </a:xfrm>
          <a:prstGeom prst="rect">
            <a:avLst/>
          </a:prstGeom>
        </p:spPr>
      </p:pic>
      <p:pic>
        <p:nvPicPr>
          <p:cNvPr id="9" name="Picture 8"/>
          <p:cNvPicPr>
            <a:picLocks noChangeAspect="1"/>
          </p:cNvPicPr>
          <p:nvPr/>
        </p:nvPicPr>
        <p:blipFill>
          <a:blip r:embed="rId6"/>
          <a:stretch>
            <a:fillRect/>
          </a:stretch>
        </p:blipFill>
        <p:spPr>
          <a:xfrm>
            <a:off x="6031714" y="3775713"/>
            <a:ext cx="2508304" cy="2047325"/>
          </a:xfrm>
          <a:prstGeom prst="rect">
            <a:avLst/>
          </a:prstGeom>
        </p:spPr>
      </p:pic>
    </p:spTree>
    <p:extLst>
      <p:ext uri="{BB962C8B-B14F-4D97-AF65-F5344CB8AC3E}">
        <p14:creationId xmlns:p14="http://schemas.microsoft.com/office/powerpoint/2010/main" val="37606175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4A2CE2-C908-4F21-9243-03179C53EF00}"/>
              </a:ext>
            </a:extLst>
          </p:cNvPr>
          <p:cNvSpPr>
            <a:spLocks noGrp="1"/>
          </p:cNvSpPr>
          <p:nvPr>
            <p:ph type="title"/>
          </p:nvPr>
        </p:nvSpPr>
        <p:spPr>
          <a:xfrm>
            <a:off x="2372264" y="1080104"/>
            <a:ext cx="8981536" cy="610584"/>
          </a:xfrm>
        </p:spPr>
        <p:txBody>
          <a:bodyPr>
            <a:normAutofit fontScale="90000"/>
          </a:bodyPr>
          <a:lstStyle/>
          <a:p>
            <a:r>
              <a:rPr lang="en-US" b="1" dirty="0" err="1">
                <a:latin typeface="Garamond" panose="02020404030301010803" pitchFamily="18" charset="0"/>
              </a:rPr>
              <a:t>Vozila</a:t>
            </a:r>
            <a:r>
              <a:rPr lang="en-US" b="1" dirty="0">
                <a:latin typeface="Garamond" panose="02020404030301010803" pitchFamily="18" charset="0"/>
              </a:rPr>
              <a:t> </a:t>
            </a:r>
            <a:r>
              <a:rPr lang="en-US" b="1" dirty="0" err="1">
                <a:latin typeface="Garamond" panose="02020404030301010803" pitchFamily="18" charset="0"/>
              </a:rPr>
              <a:t>za</a:t>
            </a:r>
            <a:r>
              <a:rPr lang="en-US" b="1" dirty="0">
                <a:latin typeface="Garamond" panose="02020404030301010803" pitchFamily="18" charset="0"/>
              </a:rPr>
              <a:t> </a:t>
            </a:r>
            <a:r>
              <a:rPr lang="en-US" b="1" dirty="0" err="1">
                <a:latin typeface="Garamond" panose="02020404030301010803" pitchFamily="18" charset="0"/>
              </a:rPr>
              <a:t>spašavanje</a:t>
            </a:r>
            <a:endParaRPr lang="en-US" b="1" dirty="0">
              <a:latin typeface="Garamond" panose="02020404030301010803" pitchFamily="18" charset="0"/>
            </a:endParaRPr>
          </a:p>
        </p:txBody>
      </p:sp>
      <p:sp>
        <p:nvSpPr>
          <p:cNvPr id="3" name="Content Placeholder 2">
            <a:extLst>
              <a:ext uri="{FF2B5EF4-FFF2-40B4-BE49-F238E27FC236}">
                <a16:creationId xmlns="" xmlns:a16="http://schemas.microsoft.com/office/drawing/2014/main" id="{0FAB674E-E0FD-49B9-93BE-1C07741B8514}"/>
              </a:ext>
            </a:extLst>
          </p:cNvPr>
          <p:cNvSpPr>
            <a:spLocks noGrp="1"/>
          </p:cNvSpPr>
          <p:nvPr>
            <p:ph idx="1"/>
          </p:nvPr>
        </p:nvSpPr>
        <p:spPr>
          <a:xfrm>
            <a:off x="838200" y="1825625"/>
            <a:ext cx="4130615" cy="2461703"/>
          </a:xfrm>
        </p:spPr>
        <p:txBody>
          <a:bodyPr/>
          <a:lstStyle/>
          <a:p>
            <a:pPr marL="285750" lvl="1" indent="-285750"/>
            <a:r>
              <a:rPr lang="sr-Latn-RS" sz="1600" b="1" dirty="0">
                <a:solidFill>
                  <a:srgbClr val="0070C0"/>
                </a:solidFill>
              </a:rPr>
              <a:t>Bespilotna vozila za rad pod zemljom (unmanned ground vehicles - UGV)</a:t>
            </a:r>
          </a:p>
          <a:p>
            <a:pPr marL="285750" lvl="1" indent="-285750"/>
            <a:r>
              <a:rPr lang="sr-Latn-RS" sz="1600" b="1" dirty="0">
                <a:solidFill>
                  <a:srgbClr val="0070C0"/>
                </a:solidFill>
              </a:rPr>
              <a:t>Bespilotna vozila za rad u vazduhu (UAV)</a:t>
            </a:r>
          </a:p>
          <a:p>
            <a:pPr marL="285750" lvl="1" indent="-285750"/>
            <a:r>
              <a:rPr lang="sr-Latn-RS" sz="1600" b="1" dirty="0">
                <a:solidFill>
                  <a:srgbClr val="0070C0"/>
                </a:solidFill>
              </a:rPr>
              <a:t>Bespilotna vozila za rad pod vodom (UUV)</a:t>
            </a:r>
          </a:p>
          <a:p>
            <a:pPr marL="285750" lvl="1" indent="-285750"/>
            <a:r>
              <a:rPr lang="sr-Latn-RS" sz="1600" b="1" dirty="0">
                <a:solidFill>
                  <a:srgbClr val="0070C0"/>
                </a:solidFill>
              </a:rPr>
              <a:t>Bespilotna vozila za rad na tlu (USV)</a:t>
            </a:r>
          </a:p>
        </p:txBody>
      </p:sp>
      <p:pic>
        <p:nvPicPr>
          <p:cNvPr id="4" name="Picture 3">
            <a:extLst>
              <a:ext uri="{FF2B5EF4-FFF2-40B4-BE49-F238E27FC236}">
                <a16:creationId xmlns="" xmlns:a16="http://schemas.microsoft.com/office/drawing/2014/main" id="{97326556-F4F3-45A7-A261-C1B358F8A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55" y="145476"/>
            <a:ext cx="1593316" cy="1491042"/>
          </a:xfrm>
          <a:prstGeom prst="rect">
            <a:avLst/>
          </a:prstGeom>
        </p:spPr>
      </p:pic>
      <p:sp>
        <p:nvSpPr>
          <p:cNvPr id="5" name="Rectangle 4"/>
          <p:cNvSpPr/>
          <p:nvPr/>
        </p:nvSpPr>
        <p:spPr>
          <a:xfrm>
            <a:off x="2262764" y="244666"/>
            <a:ext cx="9495040" cy="646331"/>
          </a:xfrm>
          <a:prstGeom prst="rect">
            <a:avLst/>
          </a:prstGeom>
        </p:spPr>
        <p:txBody>
          <a:bodyPr wrap="square">
            <a:spAutoFit/>
          </a:bodyPr>
          <a:lstStyle/>
          <a:p>
            <a:r>
              <a:rPr lang="en-US" b="1" dirty="0">
                <a:latin typeface="Garamond" panose="02020404030301010803" pitchFamily="18" charset="0"/>
              </a:rPr>
              <a:t>Innovative Teaching Approaches in development of Software Designed Instrumentation and its application in real-time systems</a:t>
            </a:r>
          </a:p>
        </p:txBody>
      </p:sp>
      <p:pic>
        <p:nvPicPr>
          <p:cNvPr id="6" name="Picture 5"/>
          <p:cNvPicPr>
            <a:picLocks noChangeAspect="1"/>
          </p:cNvPicPr>
          <p:nvPr/>
        </p:nvPicPr>
        <p:blipFill>
          <a:blip r:embed="rId3"/>
          <a:stretch>
            <a:fillRect/>
          </a:stretch>
        </p:blipFill>
        <p:spPr>
          <a:xfrm>
            <a:off x="8057244" y="3773095"/>
            <a:ext cx="2709000" cy="1782033"/>
          </a:xfrm>
          <a:prstGeom prst="rect">
            <a:avLst/>
          </a:prstGeom>
        </p:spPr>
      </p:pic>
      <p:pic>
        <p:nvPicPr>
          <p:cNvPr id="7" name="Picture 6"/>
          <p:cNvPicPr>
            <a:picLocks noChangeAspect="1"/>
          </p:cNvPicPr>
          <p:nvPr/>
        </p:nvPicPr>
        <p:blipFill>
          <a:blip r:embed="rId4"/>
          <a:stretch>
            <a:fillRect/>
          </a:stretch>
        </p:blipFill>
        <p:spPr>
          <a:xfrm>
            <a:off x="8057244" y="1843095"/>
            <a:ext cx="2709000" cy="1930000"/>
          </a:xfrm>
          <a:prstGeom prst="rect">
            <a:avLst/>
          </a:prstGeom>
        </p:spPr>
      </p:pic>
      <p:pic>
        <p:nvPicPr>
          <p:cNvPr id="8" name="Picture 6" descr="Ð ÐµÐ·ÑÐ»ÑÐ°Ñ ÑÐ»Ð¸ÐºÐ° Ð·Ð° unmanned underwater rescue vehicl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9759" y="1825625"/>
            <a:ext cx="2554872" cy="19184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Ð ÐµÐ·ÑÐ»ÑÐ°Ñ ÑÐ»Ð¸ÐºÐ° Ð·Ð° unmanned surface rescue vehicl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28130" y="4292922"/>
            <a:ext cx="1914015" cy="12749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Ð ÐµÐ·ÑÐ»ÑÐ°Ñ ÑÐ»Ð¸ÐºÐ° Ð·Ð° unmanned arial rescue vehicle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55284" y="3737576"/>
            <a:ext cx="2945653" cy="1875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8218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4A2CE2-C908-4F21-9243-03179C53EF00}"/>
              </a:ext>
            </a:extLst>
          </p:cNvPr>
          <p:cNvSpPr>
            <a:spLocks noGrp="1"/>
          </p:cNvSpPr>
          <p:nvPr>
            <p:ph type="title"/>
          </p:nvPr>
        </p:nvSpPr>
        <p:spPr>
          <a:xfrm>
            <a:off x="2372264" y="1080104"/>
            <a:ext cx="8981536" cy="610584"/>
          </a:xfrm>
        </p:spPr>
        <p:txBody>
          <a:bodyPr>
            <a:normAutofit fontScale="90000"/>
          </a:bodyPr>
          <a:lstStyle/>
          <a:p>
            <a:r>
              <a:rPr lang="en-US" b="1" dirty="0" err="1">
                <a:latin typeface="Garamond" panose="02020404030301010803" pitchFamily="18" charset="0"/>
              </a:rPr>
              <a:t>Inteligentna</a:t>
            </a:r>
            <a:r>
              <a:rPr lang="en-US" b="1" dirty="0">
                <a:latin typeface="Garamond" panose="02020404030301010803" pitchFamily="18" charset="0"/>
              </a:rPr>
              <a:t> </a:t>
            </a:r>
            <a:r>
              <a:rPr lang="en-US" b="1" dirty="0" err="1">
                <a:latin typeface="Garamond" panose="02020404030301010803" pitchFamily="18" charset="0"/>
              </a:rPr>
              <a:t>i</a:t>
            </a:r>
            <a:r>
              <a:rPr lang="en-US" b="1" dirty="0">
                <a:latin typeface="Garamond" panose="02020404030301010803" pitchFamily="18" charset="0"/>
              </a:rPr>
              <a:t> </a:t>
            </a:r>
            <a:r>
              <a:rPr lang="en-US" b="1" dirty="0" err="1">
                <a:latin typeface="Garamond" panose="02020404030301010803" pitchFamily="18" charset="0"/>
              </a:rPr>
              <a:t>autonomna</a:t>
            </a:r>
            <a:r>
              <a:rPr lang="en-US" b="1" dirty="0">
                <a:latin typeface="Garamond" panose="02020404030301010803" pitchFamily="18" charset="0"/>
              </a:rPr>
              <a:t> </a:t>
            </a:r>
            <a:r>
              <a:rPr lang="en-US" b="1" dirty="0" err="1">
                <a:latin typeface="Garamond" panose="02020404030301010803" pitchFamily="18" charset="0"/>
              </a:rPr>
              <a:t>vozila</a:t>
            </a:r>
            <a:endParaRPr lang="en-US" b="1" dirty="0">
              <a:latin typeface="Garamond" panose="02020404030301010803" pitchFamily="18" charset="0"/>
            </a:endParaRPr>
          </a:p>
        </p:txBody>
      </p:sp>
      <p:sp>
        <p:nvSpPr>
          <p:cNvPr id="3" name="Content Placeholder 2">
            <a:extLst>
              <a:ext uri="{FF2B5EF4-FFF2-40B4-BE49-F238E27FC236}">
                <a16:creationId xmlns="" xmlns:a16="http://schemas.microsoft.com/office/drawing/2014/main" id="{0FAB674E-E0FD-49B9-93BE-1C07741B8514}"/>
              </a:ext>
            </a:extLst>
          </p:cNvPr>
          <p:cNvSpPr>
            <a:spLocks noGrp="1"/>
          </p:cNvSpPr>
          <p:nvPr>
            <p:ph idx="1"/>
          </p:nvPr>
        </p:nvSpPr>
        <p:spPr>
          <a:xfrm>
            <a:off x="838200" y="1825625"/>
            <a:ext cx="2267309" cy="1806096"/>
          </a:xfrm>
        </p:spPr>
        <p:txBody>
          <a:bodyPr/>
          <a:lstStyle/>
          <a:p>
            <a:pPr marL="285750" lvl="1" indent="-285750"/>
            <a:r>
              <a:rPr lang="sr-Latn-RS" sz="1600" b="1">
                <a:solidFill>
                  <a:srgbClr val="0070C0"/>
                </a:solidFill>
              </a:rPr>
              <a:t>Vozovi</a:t>
            </a:r>
          </a:p>
          <a:p>
            <a:pPr marL="285750" lvl="1" indent="-285750"/>
            <a:r>
              <a:rPr lang="sr-Latn-RS" sz="1600" b="1">
                <a:solidFill>
                  <a:srgbClr val="0070C0"/>
                </a:solidFill>
              </a:rPr>
              <a:t>Autobusi</a:t>
            </a:r>
          </a:p>
          <a:p>
            <a:pPr marL="285750" lvl="1" indent="-285750"/>
            <a:r>
              <a:rPr lang="sr-Latn-RS" sz="1600" b="1">
                <a:solidFill>
                  <a:srgbClr val="0070C0"/>
                </a:solidFill>
              </a:rPr>
              <a:t>Kamioni</a:t>
            </a:r>
          </a:p>
          <a:p>
            <a:pPr marL="285750" lvl="1" indent="-285750"/>
            <a:r>
              <a:rPr lang="sr-Latn-RS" sz="1600" b="1">
                <a:solidFill>
                  <a:srgbClr val="0070C0"/>
                </a:solidFill>
              </a:rPr>
              <a:t>Automobili</a:t>
            </a:r>
          </a:p>
          <a:p>
            <a:pPr marL="285750" lvl="1" indent="-285750"/>
            <a:r>
              <a:rPr lang="sr-Latn-RS" sz="1600" b="1">
                <a:solidFill>
                  <a:srgbClr val="0070C0"/>
                </a:solidFill>
              </a:rPr>
              <a:t>ostalo</a:t>
            </a:r>
            <a:endParaRPr lang="sr-Latn-RS" sz="1600" b="1" dirty="0">
              <a:solidFill>
                <a:srgbClr val="0070C0"/>
              </a:solidFill>
            </a:endParaRPr>
          </a:p>
        </p:txBody>
      </p:sp>
      <p:pic>
        <p:nvPicPr>
          <p:cNvPr id="4" name="Picture 3">
            <a:extLst>
              <a:ext uri="{FF2B5EF4-FFF2-40B4-BE49-F238E27FC236}">
                <a16:creationId xmlns="" xmlns:a16="http://schemas.microsoft.com/office/drawing/2014/main" id="{97326556-F4F3-45A7-A261-C1B358F8A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55" y="145476"/>
            <a:ext cx="1593316" cy="1491042"/>
          </a:xfrm>
          <a:prstGeom prst="rect">
            <a:avLst/>
          </a:prstGeom>
        </p:spPr>
      </p:pic>
      <p:sp>
        <p:nvSpPr>
          <p:cNvPr id="5" name="Rectangle 4"/>
          <p:cNvSpPr/>
          <p:nvPr/>
        </p:nvSpPr>
        <p:spPr>
          <a:xfrm>
            <a:off x="2262764" y="244666"/>
            <a:ext cx="9495040" cy="646331"/>
          </a:xfrm>
          <a:prstGeom prst="rect">
            <a:avLst/>
          </a:prstGeom>
        </p:spPr>
        <p:txBody>
          <a:bodyPr wrap="square">
            <a:spAutoFit/>
          </a:bodyPr>
          <a:lstStyle/>
          <a:p>
            <a:r>
              <a:rPr lang="en-US" b="1" dirty="0">
                <a:latin typeface="Garamond" panose="02020404030301010803" pitchFamily="18" charset="0"/>
              </a:rPr>
              <a:t>Innovative Teaching Approaches in development of Software Designed Instrumentation and its application in real-time systems</a:t>
            </a:r>
          </a:p>
        </p:txBody>
      </p:sp>
      <p:pic>
        <p:nvPicPr>
          <p:cNvPr id="6" name="Picture 5"/>
          <p:cNvPicPr>
            <a:picLocks noChangeAspect="1"/>
          </p:cNvPicPr>
          <p:nvPr/>
        </p:nvPicPr>
        <p:blipFill>
          <a:blip r:embed="rId3"/>
          <a:stretch>
            <a:fillRect/>
          </a:stretch>
        </p:blipFill>
        <p:spPr>
          <a:xfrm>
            <a:off x="6117555" y="1764804"/>
            <a:ext cx="3121335" cy="2327432"/>
          </a:xfrm>
          <a:prstGeom prst="rect">
            <a:avLst/>
          </a:prstGeom>
        </p:spPr>
      </p:pic>
      <p:pic>
        <p:nvPicPr>
          <p:cNvPr id="7" name="Picture 6"/>
          <p:cNvPicPr>
            <a:picLocks noChangeAspect="1"/>
          </p:cNvPicPr>
          <p:nvPr/>
        </p:nvPicPr>
        <p:blipFill>
          <a:blip r:embed="rId4"/>
          <a:stretch>
            <a:fillRect/>
          </a:stretch>
        </p:blipFill>
        <p:spPr>
          <a:xfrm>
            <a:off x="4263791" y="3669664"/>
            <a:ext cx="2580000" cy="1711267"/>
          </a:xfrm>
          <a:prstGeom prst="rect">
            <a:avLst/>
          </a:prstGeom>
        </p:spPr>
      </p:pic>
      <p:pic>
        <p:nvPicPr>
          <p:cNvPr id="8" name="Picture 7"/>
          <p:cNvPicPr>
            <a:picLocks noChangeAspect="1"/>
          </p:cNvPicPr>
          <p:nvPr/>
        </p:nvPicPr>
        <p:blipFill>
          <a:blip r:embed="rId5"/>
          <a:stretch>
            <a:fillRect/>
          </a:stretch>
        </p:blipFill>
        <p:spPr>
          <a:xfrm>
            <a:off x="3706754" y="1879795"/>
            <a:ext cx="2410801" cy="1789869"/>
          </a:xfrm>
          <a:prstGeom prst="rect">
            <a:avLst/>
          </a:prstGeom>
        </p:spPr>
      </p:pic>
    </p:spTree>
    <p:extLst>
      <p:ext uri="{BB962C8B-B14F-4D97-AF65-F5344CB8AC3E}">
        <p14:creationId xmlns:p14="http://schemas.microsoft.com/office/powerpoint/2010/main" val="5303370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4A2CE2-C908-4F21-9243-03179C53EF00}"/>
              </a:ext>
            </a:extLst>
          </p:cNvPr>
          <p:cNvSpPr>
            <a:spLocks noGrp="1"/>
          </p:cNvSpPr>
          <p:nvPr>
            <p:ph type="title"/>
          </p:nvPr>
        </p:nvSpPr>
        <p:spPr>
          <a:xfrm>
            <a:off x="2372264" y="1080104"/>
            <a:ext cx="8981536" cy="610584"/>
          </a:xfrm>
        </p:spPr>
        <p:txBody>
          <a:bodyPr>
            <a:normAutofit fontScale="90000"/>
          </a:bodyPr>
          <a:lstStyle/>
          <a:p>
            <a:r>
              <a:rPr lang="en-US" b="1" dirty="0" err="1">
                <a:latin typeface="Garamond" panose="02020404030301010803" pitchFamily="18" charset="0"/>
              </a:rPr>
              <a:t>Sistemi</a:t>
            </a:r>
            <a:r>
              <a:rPr lang="en-US" b="1" dirty="0">
                <a:latin typeface="Garamond" panose="02020404030301010803" pitchFamily="18" charset="0"/>
              </a:rPr>
              <a:t> </a:t>
            </a:r>
            <a:r>
              <a:rPr lang="en-US" b="1" dirty="0" err="1">
                <a:latin typeface="Garamond" panose="02020404030301010803" pitchFamily="18" charset="0"/>
              </a:rPr>
              <a:t>robotske</a:t>
            </a:r>
            <a:r>
              <a:rPr lang="en-US" b="1" dirty="0">
                <a:latin typeface="Garamond" panose="02020404030301010803" pitchFamily="18" charset="0"/>
              </a:rPr>
              <a:t> </a:t>
            </a:r>
            <a:r>
              <a:rPr lang="en-US" b="1" dirty="0" err="1">
                <a:latin typeface="Garamond" panose="02020404030301010803" pitchFamily="18" charset="0"/>
              </a:rPr>
              <a:t>rehabilitacije</a:t>
            </a:r>
            <a:endParaRPr lang="en-US" b="1" dirty="0">
              <a:latin typeface="Garamond" panose="02020404030301010803" pitchFamily="18" charset="0"/>
            </a:endParaRPr>
          </a:p>
        </p:txBody>
      </p:sp>
      <p:pic>
        <p:nvPicPr>
          <p:cNvPr id="4" name="Picture 3">
            <a:extLst>
              <a:ext uri="{FF2B5EF4-FFF2-40B4-BE49-F238E27FC236}">
                <a16:creationId xmlns="" xmlns:a16="http://schemas.microsoft.com/office/drawing/2014/main" id="{97326556-F4F3-45A7-A261-C1B358F8A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55" y="145476"/>
            <a:ext cx="1593316" cy="1491042"/>
          </a:xfrm>
          <a:prstGeom prst="rect">
            <a:avLst/>
          </a:prstGeom>
        </p:spPr>
      </p:pic>
      <p:sp>
        <p:nvSpPr>
          <p:cNvPr id="5" name="Rectangle 4"/>
          <p:cNvSpPr/>
          <p:nvPr/>
        </p:nvSpPr>
        <p:spPr>
          <a:xfrm>
            <a:off x="2262764" y="244666"/>
            <a:ext cx="9495040" cy="646331"/>
          </a:xfrm>
          <a:prstGeom prst="rect">
            <a:avLst/>
          </a:prstGeom>
        </p:spPr>
        <p:txBody>
          <a:bodyPr wrap="square">
            <a:spAutoFit/>
          </a:bodyPr>
          <a:lstStyle/>
          <a:p>
            <a:r>
              <a:rPr lang="en-US" b="1" dirty="0">
                <a:latin typeface="Garamond" panose="02020404030301010803" pitchFamily="18" charset="0"/>
              </a:rPr>
              <a:t>Innovative Teaching Approaches in development of Software Designed Instrumentation and its application in real-time systems</a:t>
            </a:r>
          </a:p>
        </p:txBody>
      </p:sp>
      <p:pic>
        <p:nvPicPr>
          <p:cNvPr id="7" name="Picture 6"/>
          <p:cNvPicPr>
            <a:picLocks noChangeAspect="1"/>
          </p:cNvPicPr>
          <p:nvPr/>
        </p:nvPicPr>
        <p:blipFill>
          <a:blip r:embed="rId3"/>
          <a:stretch>
            <a:fillRect/>
          </a:stretch>
        </p:blipFill>
        <p:spPr>
          <a:xfrm>
            <a:off x="8061099" y="2165392"/>
            <a:ext cx="2115600" cy="3178067"/>
          </a:xfrm>
          <a:prstGeom prst="rect">
            <a:avLst/>
          </a:prstGeom>
        </p:spPr>
      </p:pic>
      <p:pic>
        <p:nvPicPr>
          <p:cNvPr id="8" name="Picture 7"/>
          <p:cNvPicPr>
            <a:picLocks noChangeAspect="1"/>
          </p:cNvPicPr>
          <p:nvPr/>
        </p:nvPicPr>
        <p:blipFill>
          <a:blip r:embed="rId4"/>
          <a:stretch>
            <a:fillRect/>
          </a:stretch>
        </p:blipFill>
        <p:spPr>
          <a:xfrm>
            <a:off x="5621849" y="2174784"/>
            <a:ext cx="2439250" cy="1865260"/>
          </a:xfrm>
          <a:prstGeom prst="rect">
            <a:avLst/>
          </a:prstGeom>
        </p:spPr>
      </p:pic>
      <p:pic>
        <p:nvPicPr>
          <p:cNvPr id="9" name="Picture 8"/>
          <p:cNvPicPr>
            <a:picLocks noChangeAspect="1"/>
          </p:cNvPicPr>
          <p:nvPr/>
        </p:nvPicPr>
        <p:blipFill>
          <a:blip r:embed="rId5"/>
          <a:stretch>
            <a:fillRect/>
          </a:stretch>
        </p:blipFill>
        <p:spPr>
          <a:xfrm>
            <a:off x="4780608" y="4021875"/>
            <a:ext cx="3280491" cy="2043052"/>
          </a:xfrm>
          <a:prstGeom prst="rect">
            <a:avLst/>
          </a:prstGeom>
        </p:spPr>
      </p:pic>
      <p:pic>
        <p:nvPicPr>
          <p:cNvPr id="10" name="Picture 9"/>
          <p:cNvPicPr>
            <a:picLocks noChangeAspect="1"/>
          </p:cNvPicPr>
          <p:nvPr/>
        </p:nvPicPr>
        <p:blipFill>
          <a:blip r:embed="rId6"/>
          <a:stretch>
            <a:fillRect/>
          </a:stretch>
        </p:blipFill>
        <p:spPr>
          <a:xfrm>
            <a:off x="1921537" y="2258940"/>
            <a:ext cx="2691771" cy="3562207"/>
          </a:xfrm>
          <a:prstGeom prst="rect">
            <a:avLst/>
          </a:prstGeom>
        </p:spPr>
      </p:pic>
    </p:spTree>
    <p:extLst>
      <p:ext uri="{BB962C8B-B14F-4D97-AF65-F5344CB8AC3E}">
        <p14:creationId xmlns:p14="http://schemas.microsoft.com/office/powerpoint/2010/main" val="14492857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4A2CE2-C908-4F21-9243-03179C53EF00}"/>
              </a:ext>
            </a:extLst>
          </p:cNvPr>
          <p:cNvSpPr>
            <a:spLocks noGrp="1"/>
          </p:cNvSpPr>
          <p:nvPr>
            <p:ph type="title"/>
          </p:nvPr>
        </p:nvSpPr>
        <p:spPr>
          <a:xfrm>
            <a:off x="2372264" y="1080104"/>
            <a:ext cx="8981536" cy="610584"/>
          </a:xfrm>
        </p:spPr>
        <p:txBody>
          <a:bodyPr>
            <a:normAutofit fontScale="90000"/>
          </a:bodyPr>
          <a:lstStyle/>
          <a:p>
            <a:r>
              <a:rPr lang="en-US" b="1" dirty="0" err="1">
                <a:latin typeface="Garamond" panose="02020404030301010803" pitchFamily="18" charset="0"/>
              </a:rPr>
              <a:t>Kućni</a:t>
            </a:r>
            <a:r>
              <a:rPr lang="en-US" b="1" dirty="0">
                <a:latin typeface="Garamond" panose="02020404030301010803" pitchFamily="18" charset="0"/>
              </a:rPr>
              <a:t> </a:t>
            </a:r>
            <a:r>
              <a:rPr lang="en-US" b="1" dirty="0" err="1">
                <a:latin typeface="Garamond" panose="02020404030301010803" pitchFamily="18" charset="0"/>
              </a:rPr>
              <a:t>uređaji</a:t>
            </a:r>
            <a:endParaRPr lang="en-US" b="1" dirty="0">
              <a:latin typeface="Garamond" panose="02020404030301010803" pitchFamily="18" charset="0"/>
            </a:endParaRPr>
          </a:p>
        </p:txBody>
      </p:sp>
      <p:pic>
        <p:nvPicPr>
          <p:cNvPr id="4" name="Picture 3">
            <a:extLst>
              <a:ext uri="{FF2B5EF4-FFF2-40B4-BE49-F238E27FC236}">
                <a16:creationId xmlns="" xmlns:a16="http://schemas.microsoft.com/office/drawing/2014/main" id="{97326556-F4F3-45A7-A261-C1B358F8A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55" y="145476"/>
            <a:ext cx="1593316" cy="1491042"/>
          </a:xfrm>
          <a:prstGeom prst="rect">
            <a:avLst/>
          </a:prstGeom>
        </p:spPr>
      </p:pic>
      <p:sp>
        <p:nvSpPr>
          <p:cNvPr id="5" name="Rectangle 4"/>
          <p:cNvSpPr/>
          <p:nvPr/>
        </p:nvSpPr>
        <p:spPr>
          <a:xfrm>
            <a:off x="2262764" y="244666"/>
            <a:ext cx="9495040" cy="646331"/>
          </a:xfrm>
          <a:prstGeom prst="rect">
            <a:avLst/>
          </a:prstGeom>
        </p:spPr>
        <p:txBody>
          <a:bodyPr wrap="square">
            <a:spAutoFit/>
          </a:bodyPr>
          <a:lstStyle/>
          <a:p>
            <a:r>
              <a:rPr lang="en-US" b="1" dirty="0">
                <a:latin typeface="Garamond" panose="02020404030301010803" pitchFamily="18" charset="0"/>
              </a:rPr>
              <a:t>Innovative Teaching Approaches in development of Software Designed Instrumentation and its application in real-time systems</a:t>
            </a:r>
          </a:p>
        </p:txBody>
      </p:sp>
      <p:pic>
        <p:nvPicPr>
          <p:cNvPr id="7" name="Picture 6"/>
          <p:cNvPicPr>
            <a:picLocks noChangeAspect="1"/>
          </p:cNvPicPr>
          <p:nvPr/>
        </p:nvPicPr>
        <p:blipFill>
          <a:blip r:embed="rId3"/>
          <a:stretch>
            <a:fillRect/>
          </a:stretch>
        </p:blipFill>
        <p:spPr>
          <a:xfrm>
            <a:off x="4672114" y="2349644"/>
            <a:ext cx="1780200" cy="1492533"/>
          </a:xfrm>
          <a:prstGeom prst="rect">
            <a:avLst/>
          </a:prstGeom>
        </p:spPr>
      </p:pic>
      <p:pic>
        <p:nvPicPr>
          <p:cNvPr id="8" name="Picture 7"/>
          <p:cNvPicPr>
            <a:picLocks noChangeAspect="1"/>
          </p:cNvPicPr>
          <p:nvPr/>
        </p:nvPicPr>
        <p:blipFill>
          <a:blip r:embed="rId4"/>
          <a:stretch>
            <a:fillRect/>
          </a:stretch>
        </p:blipFill>
        <p:spPr>
          <a:xfrm>
            <a:off x="1727163" y="2094859"/>
            <a:ext cx="2808751" cy="1866063"/>
          </a:xfrm>
          <a:prstGeom prst="rect">
            <a:avLst/>
          </a:prstGeom>
        </p:spPr>
      </p:pic>
      <p:pic>
        <p:nvPicPr>
          <p:cNvPr id="9" name="Picture 8"/>
          <p:cNvPicPr>
            <a:picLocks noChangeAspect="1"/>
          </p:cNvPicPr>
          <p:nvPr/>
        </p:nvPicPr>
        <p:blipFill>
          <a:blip r:embed="rId5"/>
          <a:stretch>
            <a:fillRect/>
          </a:stretch>
        </p:blipFill>
        <p:spPr>
          <a:xfrm>
            <a:off x="6690215" y="2178574"/>
            <a:ext cx="3225000" cy="2148733"/>
          </a:xfrm>
          <a:prstGeom prst="rect">
            <a:avLst/>
          </a:prstGeom>
        </p:spPr>
      </p:pic>
      <p:pic>
        <p:nvPicPr>
          <p:cNvPr id="10" name="Picture 9"/>
          <p:cNvPicPr>
            <a:picLocks noChangeAspect="1"/>
          </p:cNvPicPr>
          <p:nvPr/>
        </p:nvPicPr>
        <p:blipFill>
          <a:blip r:embed="rId6"/>
          <a:stretch>
            <a:fillRect/>
          </a:stretch>
        </p:blipFill>
        <p:spPr>
          <a:xfrm>
            <a:off x="7039264" y="4327307"/>
            <a:ext cx="2295851" cy="1520535"/>
          </a:xfrm>
          <a:prstGeom prst="rect">
            <a:avLst/>
          </a:prstGeom>
        </p:spPr>
      </p:pic>
      <p:pic>
        <p:nvPicPr>
          <p:cNvPr id="11" name="Picture 10"/>
          <p:cNvPicPr>
            <a:picLocks noChangeAspect="1"/>
          </p:cNvPicPr>
          <p:nvPr/>
        </p:nvPicPr>
        <p:blipFill>
          <a:blip r:embed="rId7"/>
          <a:stretch>
            <a:fillRect/>
          </a:stretch>
        </p:blipFill>
        <p:spPr>
          <a:xfrm>
            <a:off x="4272214" y="3989510"/>
            <a:ext cx="2580000" cy="1923567"/>
          </a:xfrm>
          <a:prstGeom prst="rect">
            <a:avLst/>
          </a:prstGeom>
        </p:spPr>
      </p:pic>
      <p:pic>
        <p:nvPicPr>
          <p:cNvPr id="12" name="Picture 11"/>
          <p:cNvPicPr>
            <a:picLocks noChangeAspect="1"/>
          </p:cNvPicPr>
          <p:nvPr/>
        </p:nvPicPr>
        <p:blipFill>
          <a:blip r:embed="rId8"/>
          <a:stretch>
            <a:fillRect/>
          </a:stretch>
        </p:blipFill>
        <p:spPr>
          <a:xfrm>
            <a:off x="1440903" y="3948460"/>
            <a:ext cx="2444923" cy="2005665"/>
          </a:xfrm>
          <a:prstGeom prst="rect">
            <a:avLst/>
          </a:prstGeom>
        </p:spPr>
      </p:pic>
    </p:spTree>
    <p:extLst>
      <p:ext uri="{BB962C8B-B14F-4D97-AF65-F5344CB8AC3E}">
        <p14:creationId xmlns:p14="http://schemas.microsoft.com/office/powerpoint/2010/main" val="18206941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4A2CE2-C908-4F21-9243-03179C53EF00}"/>
              </a:ext>
            </a:extLst>
          </p:cNvPr>
          <p:cNvSpPr>
            <a:spLocks noGrp="1"/>
          </p:cNvSpPr>
          <p:nvPr>
            <p:ph type="title"/>
          </p:nvPr>
        </p:nvSpPr>
        <p:spPr>
          <a:xfrm>
            <a:off x="2372264" y="1080104"/>
            <a:ext cx="8981536" cy="610584"/>
          </a:xfrm>
        </p:spPr>
        <p:txBody>
          <a:bodyPr>
            <a:normAutofit fontScale="90000"/>
          </a:bodyPr>
          <a:lstStyle/>
          <a:p>
            <a:r>
              <a:rPr lang="en-US" b="1" dirty="0" err="1">
                <a:latin typeface="Garamond" panose="02020404030301010803" pitchFamily="18" charset="0"/>
              </a:rPr>
              <a:t>Kooperativna</a:t>
            </a:r>
            <a:r>
              <a:rPr lang="en-US" b="1" dirty="0">
                <a:latin typeface="Garamond" panose="02020404030301010803" pitchFamily="18" charset="0"/>
              </a:rPr>
              <a:t> </a:t>
            </a:r>
            <a:r>
              <a:rPr lang="en-US" b="1" dirty="0" err="1">
                <a:latin typeface="Garamond" panose="02020404030301010803" pitchFamily="18" charset="0"/>
              </a:rPr>
              <a:t>robotika</a:t>
            </a:r>
            <a:endParaRPr lang="en-US" b="1" dirty="0">
              <a:latin typeface="Garamond" panose="02020404030301010803" pitchFamily="18" charset="0"/>
            </a:endParaRPr>
          </a:p>
        </p:txBody>
      </p:sp>
      <p:pic>
        <p:nvPicPr>
          <p:cNvPr id="4" name="Picture 3">
            <a:extLst>
              <a:ext uri="{FF2B5EF4-FFF2-40B4-BE49-F238E27FC236}">
                <a16:creationId xmlns="" xmlns:a16="http://schemas.microsoft.com/office/drawing/2014/main" id="{97326556-F4F3-45A7-A261-C1B358F8A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55" y="145476"/>
            <a:ext cx="1593316" cy="1491042"/>
          </a:xfrm>
          <a:prstGeom prst="rect">
            <a:avLst/>
          </a:prstGeom>
        </p:spPr>
      </p:pic>
      <p:sp>
        <p:nvSpPr>
          <p:cNvPr id="5" name="Rectangle 4"/>
          <p:cNvSpPr/>
          <p:nvPr/>
        </p:nvSpPr>
        <p:spPr>
          <a:xfrm>
            <a:off x="2262764" y="244666"/>
            <a:ext cx="9495040" cy="646331"/>
          </a:xfrm>
          <a:prstGeom prst="rect">
            <a:avLst/>
          </a:prstGeom>
        </p:spPr>
        <p:txBody>
          <a:bodyPr wrap="square">
            <a:spAutoFit/>
          </a:bodyPr>
          <a:lstStyle/>
          <a:p>
            <a:r>
              <a:rPr lang="en-US" b="1" dirty="0">
                <a:latin typeface="Garamond" panose="02020404030301010803" pitchFamily="18" charset="0"/>
              </a:rPr>
              <a:t>Innovative Teaching Approaches in development of Software Designed Instrumentation and its application in real-time systems</a:t>
            </a:r>
          </a:p>
        </p:txBody>
      </p:sp>
      <p:pic>
        <p:nvPicPr>
          <p:cNvPr id="7" name="Picture 6"/>
          <p:cNvPicPr>
            <a:picLocks noChangeAspect="1"/>
          </p:cNvPicPr>
          <p:nvPr/>
        </p:nvPicPr>
        <p:blipFill>
          <a:blip r:embed="rId3"/>
          <a:stretch>
            <a:fillRect/>
          </a:stretch>
        </p:blipFill>
        <p:spPr>
          <a:xfrm>
            <a:off x="5287314" y="1968323"/>
            <a:ext cx="2577610" cy="3424505"/>
          </a:xfrm>
          <a:prstGeom prst="rect">
            <a:avLst/>
          </a:prstGeom>
        </p:spPr>
      </p:pic>
      <p:pic>
        <p:nvPicPr>
          <p:cNvPr id="8" name="Picture 7"/>
          <p:cNvPicPr>
            <a:picLocks noChangeAspect="1"/>
          </p:cNvPicPr>
          <p:nvPr/>
        </p:nvPicPr>
        <p:blipFill>
          <a:blip r:embed="rId4"/>
          <a:stretch>
            <a:fillRect/>
          </a:stretch>
        </p:blipFill>
        <p:spPr>
          <a:xfrm>
            <a:off x="7653737" y="1879795"/>
            <a:ext cx="2340587" cy="3513033"/>
          </a:xfrm>
          <a:prstGeom prst="rect">
            <a:avLst/>
          </a:prstGeom>
        </p:spPr>
      </p:pic>
      <p:pic>
        <p:nvPicPr>
          <p:cNvPr id="9" name="Picture 8"/>
          <p:cNvPicPr>
            <a:picLocks noChangeAspect="1"/>
          </p:cNvPicPr>
          <p:nvPr/>
        </p:nvPicPr>
        <p:blipFill>
          <a:blip r:embed="rId5"/>
          <a:stretch>
            <a:fillRect/>
          </a:stretch>
        </p:blipFill>
        <p:spPr>
          <a:xfrm>
            <a:off x="3584514" y="2003080"/>
            <a:ext cx="1702800" cy="1241633"/>
          </a:xfrm>
          <a:prstGeom prst="rect">
            <a:avLst/>
          </a:prstGeom>
        </p:spPr>
      </p:pic>
      <p:pic>
        <p:nvPicPr>
          <p:cNvPr id="10" name="Picture 9"/>
          <p:cNvPicPr>
            <a:picLocks noChangeAspect="1"/>
          </p:cNvPicPr>
          <p:nvPr/>
        </p:nvPicPr>
        <p:blipFill>
          <a:blip r:embed="rId6"/>
          <a:stretch>
            <a:fillRect/>
          </a:stretch>
        </p:blipFill>
        <p:spPr>
          <a:xfrm>
            <a:off x="1057223" y="3495435"/>
            <a:ext cx="3668024" cy="2059037"/>
          </a:xfrm>
          <a:prstGeom prst="rect">
            <a:avLst/>
          </a:prstGeom>
        </p:spPr>
      </p:pic>
      <p:sp>
        <p:nvSpPr>
          <p:cNvPr id="11" name="Rectangle 10"/>
          <p:cNvSpPr/>
          <p:nvPr/>
        </p:nvSpPr>
        <p:spPr>
          <a:xfrm>
            <a:off x="914284" y="1887240"/>
            <a:ext cx="6096000" cy="830997"/>
          </a:xfrm>
          <a:prstGeom prst="rect">
            <a:avLst/>
          </a:prstGeom>
        </p:spPr>
        <p:txBody>
          <a:bodyPr>
            <a:spAutoFit/>
          </a:bodyPr>
          <a:lstStyle/>
          <a:p>
            <a:pPr marL="285750" lvl="1" indent="-285750">
              <a:buFont typeface="Arial" panose="020B0604020202020204" pitchFamily="34" charset="0"/>
              <a:buChar char="•"/>
            </a:pPr>
            <a:r>
              <a:rPr lang="sr-Latn-RS" sz="1600" b="1" dirty="0">
                <a:solidFill>
                  <a:srgbClr val="0070C0"/>
                </a:solidFill>
              </a:rPr>
              <a:t>Manipulatori</a:t>
            </a:r>
          </a:p>
          <a:p>
            <a:pPr marL="285750" lvl="1" indent="-285750">
              <a:buFont typeface="Arial" panose="020B0604020202020204" pitchFamily="34" charset="0"/>
              <a:buChar char="•"/>
            </a:pPr>
            <a:r>
              <a:rPr lang="sr-Latn-RS" sz="1600" b="1" dirty="0">
                <a:solidFill>
                  <a:srgbClr val="0070C0"/>
                </a:solidFill>
              </a:rPr>
              <a:t>Upravljanje teretom</a:t>
            </a:r>
          </a:p>
          <a:p>
            <a:pPr marL="285750" lvl="1" indent="-285750">
              <a:buFont typeface="Arial" panose="020B0604020202020204" pitchFamily="34" charset="0"/>
              <a:buChar char="•"/>
            </a:pPr>
            <a:r>
              <a:rPr lang="sr-Latn-RS" sz="1600" b="1" dirty="0">
                <a:solidFill>
                  <a:srgbClr val="0070C0"/>
                </a:solidFill>
              </a:rPr>
              <a:t>Produžeci ekstremiteta</a:t>
            </a:r>
          </a:p>
        </p:txBody>
      </p:sp>
    </p:spTree>
    <p:extLst>
      <p:ext uri="{BB962C8B-B14F-4D97-AF65-F5344CB8AC3E}">
        <p14:creationId xmlns:p14="http://schemas.microsoft.com/office/powerpoint/2010/main" val="34651467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4A2CE2-C908-4F21-9243-03179C53EF00}"/>
              </a:ext>
            </a:extLst>
          </p:cNvPr>
          <p:cNvSpPr>
            <a:spLocks noGrp="1"/>
          </p:cNvSpPr>
          <p:nvPr>
            <p:ph type="title"/>
          </p:nvPr>
        </p:nvSpPr>
        <p:spPr>
          <a:xfrm>
            <a:off x="2372264" y="1080104"/>
            <a:ext cx="8981536" cy="610584"/>
          </a:xfrm>
        </p:spPr>
        <p:txBody>
          <a:bodyPr>
            <a:normAutofit fontScale="90000"/>
          </a:bodyPr>
          <a:lstStyle/>
          <a:p>
            <a:r>
              <a:rPr lang="en-US" b="1" dirty="0" err="1">
                <a:latin typeface="Garamond" panose="02020404030301010803" pitchFamily="18" charset="0"/>
              </a:rPr>
              <a:t>Robotika</a:t>
            </a:r>
            <a:r>
              <a:rPr lang="en-US" b="1" dirty="0">
                <a:latin typeface="Garamond" panose="02020404030301010803" pitchFamily="18" charset="0"/>
              </a:rPr>
              <a:t> </a:t>
            </a:r>
            <a:r>
              <a:rPr lang="en-US" b="1" dirty="0" err="1">
                <a:latin typeface="Garamond" panose="02020404030301010803" pitchFamily="18" charset="0"/>
              </a:rPr>
              <a:t>za</a:t>
            </a:r>
            <a:r>
              <a:rPr lang="en-US" b="1" dirty="0">
                <a:latin typeface="Garamond" panose="02020404030301010803" pitchFamily="18" charset="0"/>
              </a:rPr>
              <a:t> </a:t>
            </a:r>
            <a:r>
              <a:rPr lang="en-US" b="1" dirty="0" err="1">
                <a:latin typeface="Garamond" panose="02020404030301010803" pitchFamily="18" charset="0"/>
              </a:rPr>
              <a:t>nepristupačne</a:t>
            </a:r>
            <a:r>
              <a:rPr lang="en-US" b="1" dirty="0">
                <a:latin typeface="Garamond" panose="02020404030301010803" pitchFamily="18" charset="0"/>
              </a:rPr>
              <a:t> </a:t>
            </a:r>
            <a:r>
              <a:rPr lang="en-US" b="1" dirty="0" err="1">
                <a:latin typeface="Garamond" panose="02020404030301010803" pitchFamily="18" charset="0"/>
              </a:rPr>
              <a:t>sredine</a:t>
            </a:r>
            <a:endParaRPr lang="en-US" b="1" dirty="0">
              <a:latin typeface="Garamond" panose="02020404030301010803" pitchFamily="18" charset="0"/>
            </a:endParaRPr>
          </a:p>
        </p:txBody>
      </p:sp>
      <p:sp>
        <p:nvSpPr>
          <p:cNvPr id="3" name="Content Placeholder 2">
            <a:extLst>
              <a:ext uri="{FF2B5EF4-FFF2-40B4-BE49-F238E27FC236}">
                <a16:creationId xmlns="" xmlns:a16="http://schemas.microsoft.com/office/drawing/2014/main" id="{0FAB674E-E0FD-49B9-93BE-1C07741B8514}"/>
              </a:ext>
            </a:extLst>
          </p:cNvPr>
          <p:cNvSpPr>
            <a:spLocks noGrp="1"/>
          </p:cNvSpPr>
          <p:nvPr>
            <p:ph idx="1"/>
          </p:nvPr>
        </p:nvSpPr>
        <p:spPr>
          <a:xfrm>
            <a:off x="838200" y="1825625"/>
            <a:ext cx="2819400" cy="1348896"/>
          </a:xfrm>
        </p:spPr>
        <p:txBody>
          <a:bodyPr/>
          <a:lstStyle/>
          <a:p>
            <a:pPr marL="285750" lvl="1" indent="-285750"/>
            <a:r>
              <a:rPr lang="sr-Latn-RS" sz="1600" b="1" dirty="0">
                <a:solidFill>
                  <a:srgbClr val="0070C0"/>
                </a:solidFill>
              </a:rPr>
              <a:t>Za industrijske poslove</a:t>
            </a:r>
          </a:p>
          <a:p>
            <a:pPr marL="285750" lvl="1" indent="-285750"/>
            <a:r>
              <a:rPr lang="sr-Latn-RS" sz="1600" b="1" dirty="0">
                <a:solidFill>
                  <a:srgbClr val="0070C0"/>
                </a:solidFill>
              </a:rPr>
              <a:t>Za prljave poslove</a:t>
            </a:r>
          </a:p>
          <a:p>
            <a:pPr marL="285750" lvl="1" indent="-285750"/>
            <a:r>
              <a:rPr lang="sr-Latn-RS" sz="1600" b="1" dirty="0">
                <a:solidFill>
                  <a:srgbClr val="0070C0"/>
                </a:solidFill>
              </a:rPr>
              <a:t>Za teške poslove</a:t>
            </a:r>
          </a:p>
          <a:p>
            <a:pPr marL="285750" lvl="1" indent="-285750"/>
            <a:r>
              <a:rPr lang="sr-Latn-RS" sz="1600" b="1" dirty="0">
                <a:solidFill>
                  <a:srgbClr val="0070C0"/>
                </a:solidFill>
              </a:rPr>
              <a:t>Za nepristupačne sredine</a:t>
            </a:r>
          </a:p>
        </p:txBody>
      </p:sp>
      <p:pic>
        <p:nvPicPr>
          <p:cNvPr id="4" name="Picture 3">
            <a:extLst>
              <a:ext uri="{FF2B5EF4-FFF2-40B4-BE49-F238E27FC236}">
                <a16:creationId xmlns="" xmlns:a16="http://schemas.microsoft.com/office/drawing/2014/main" id="{97326556-F4F3-45A7-A261-C1B358F8A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55" y="145476"/>
            <a:ext cx="1593316" cy="1491042"/>
          </a:xfrm>
          <a:prstGeom prst="rect">
            <a:avLst/>
          </a:prstGeom>
        </p:spPr>
      </p:pic>
      <p:sp>
        <p:nvSpPr>
          <p:cNvPr id="5" name="Rectangle 4"/>
          <p:cNvSpPr/>
          <p:nvPr/>
        </p:nvSpPr>
        <p:spPr>
          <a:xfrm>
            <a:off x="2262764" y="244666"/>
            <a:ext cx="9495040" cy="646331"/>
          </a:xfrm>
          <a:prstGeom prst="rect">
            <a:avLst/>
          </a:prstGeom>
        </p:spPr>
        <p:txBody>
          <a:bodyPr wrap="square">
            <a:spAutoFit/>
          </a:bodyPr>
          <a:lstStyle/>
          <a:p>
            <a:r>
              <a:rPr lang="en-US" b="1" dirty="0">
                <a:latin typeface="Garamond" panose="02020404030301010803" pitchFamily="18" charset="0"/>
              </a:rPr>
              <a:t>Innovative Teaching Approaches in development of Software Designed Instrumentation and its application in real-time systems</a:t>
            </a:r>
          </a:p>
        </p:txBody>
      </p:sp>
      <p:pic>
        <p:nvPicPr>
          <p:cNvPr id="6" name="Picture 5"/>
          <p:cNvPicPr>
            <a:picLocks noChangeAspect="1"/>
          </p:cNvPicPr>
          <p:nvPr/>
        </p:nvPicPr>
        <p:blipFill>
          <a:blip r:embed="rId3"/>
          <a:stretch>
            <a:fillRect/>
          </a:stretch>
        </p:blipFill>
        <p:spPr>
          <a:xfrm>
            <a:off x="1237788" y="3349384"/>
            <a:ext cx="3231804" cy="2417590"/>
          </a:xfrm>
          <a:prstGeom prst="rect">
            <a:avLst/>
          </a:prstGeom>
        </p:spPr>
      </p:pic>
      <p:pic>
        <p:nvPicPr>
          <p:cNvPr id="7" name="Picture 6"/>
          <p:cNvPicPr>
            <a:picLocks noChangeAspect="1"/>
          </p:cNvPicPr>
          <p:nvPr/>
        </p:nvPicPr>
        <p:blipFill>
          <a:blip r:embed="rId4"/>
          <a:stretch>
            <a:fillRect/>
          </a:stretch>
        </p:blipFill>
        <p:spPr>
          <a:xfrm>
            <a:off x="5018509" y="3624087"/>
            <a:ext cx="4525921" cy="2142887"/>
          </a:xfrm>
          <a:prstGeom prst="rect">
            <a:avLst/>
          </a:prstGeom>
        </p:spPr>
      </p:pic>
      <p:pic>
        <p:nvPicPr>
          <p:cNvPr id="8" name="Picture 7"/>
          <p:cNvPicPr>
            <a:picLocks noChangeAspect="1"/>
          </p:cNvPicPr>
          <p:nvPr/>
        </p:nvPicPr>
        <p:blipFill>
          <a:blip r:embed="rId5"/>
          <a:stretch>
            <a:fillRect/>
          </a:stretch>
        </p:blipFill>
        <p:spPr>
          <a:xfrm>
            <a:off x="6870076" y="1964256"/>
            <a:ext cx="2567673" cy="1588792"/>
          </a:xfrm>
          <a:prstGeom prst="rect">
            <a:avLst/>
          </a:prstGeom>
        </p:spPr>
      </p:pic>
      <p:pic>
        <p:nvPicPr>
          <p:cNvPr id="9" name="Picture 8"/>
          <p:cNvPicPr>
            <a:picLocks noChangeAspect="1"/>
          </p:cNvPicPr>
          <p:nvPr/>
        </p:nvPicPr>
        <p:blipFill>
          <a:blip r:embed="rId6"/>
          <a:stretch>
            <a:fillRect/>
          </a:stretch>
        </p:blipFill>
        <p:spPr>
          <a:xfrm>
            <a:off x="4593876" y="2001017"/>
            <a:ext cx="2151915" cy="1623070"/>
          </a:xfrm>
          <a:prstGeom prst="rect">
            <a:avLst/>
          </a:prstGeom>
        </p:spPr>
      </p:pic>
    </p:spTree>
    <p:extLst>
      <p:ext uri="{BB962C8B-B14F-4D97-AF65-F5344CB8AC3E}">
        <p14:creationId xmlns:p14="http://schemas.microsoft.com/office/powerpoint/2010/main" val="5774937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4A2CE2-C908-4F21-9243-03179C53EF00}"/>
              </a:ext>
            </a:extLst>
          </p:cNvPr>
          <p:cNvSpPr>
            <a:spLocks noGrp="1"/>
          </p:cNvSpPr>
          <p:nvPr>
            <p:ph type="title"/>
          </p:nvPr>
        </p:nvSpPr>
        <p:spPr>
          <a:xfrm>
            <a:off x="2372264" y="1080104"/>
            <a:ext cx="8981536" cy="610584"/>
          </a:xfrm>
        </p:spPr>
        <p:txBody>
          <a:bodyPr>
            <a:normAutofit fontScale="90000"/>
          </a:bodyPr>
          <a:lstStyle/>
          <a:p>
            <a:r>
              <a:rPr lang="en-US" b="1" dirty="0" err="1">
                <a:latin typeface="Garamond" panose="02020404030301010803" pitchFamily="18" charset="0"/>
              </a:rPr>
              <a:t>Potrošna</a:t>
            </a:r>
            <a:r>
              <a:rPr lang="en-US" b="1" dirty="0">
                <a:latin typeface="Garamond" panose="02020404030301010803" pitchFamily="18" charset="0"/>
              </a:rPr>
              <a:t> </a:t>
            </a:r>
            <a:r>
              <a:rPr lang="en-US" b="1" dirty="0" err="1">
                <a:latin typeface="Garamond" panose="02020404030301010803" pitchFamily="18" charset="0"/>
              </a:rPr>
              <a:t>elektronika</a:t>
            </a:r>
            <a:endParaRPr lang="en-US" b="1" dirty="0">
              <a:latin typeface="Garamond" panose="02020404030301010803" pitchFamily="18" charset="0"/>
            </a:endParaRPr>
          </a:p>
        </p:txBody>
      </p:sp>
      <p:pic>
        <p:nvPicPr>
          <p:cNvPr id="4" name="Picture 3">
            <a:extLst>
              <a:ext uri="{FF2B5EF4-FFF2-40B4-BE49-F238E27FC236}">
                <a16:creationId xmlns="" xmlns:a16="http://schemas.microsoft.com/office/drawing/2014/main" id="{97326556-F4F3-45A7-A261-C1B358F8A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55" y="145476"/>
            <a:ext cx="1593316" cy="1491042"/>
          </a:xfrm>
          <a:prstGeom prst="rect">
            <a:avLst/>
          </a:prstGeom>
        </p:spPr>
      </p:pic>
      <p:sp>
        <p:nvSpPr>
          <p:cNvPr id="5" name="Rectangle 4"/>
          <p:cNvSpPr/>
          <p:nvPr/>
        </p:nvSpPr>
        <p:spPr>
          <a:xfrm>
            <a:off x="2262764" y="244666"/>
            <a:ext cx="9495040" cy="646331"/>
          </a:xfrm>
          <a:prstGeom prst="rect">
            <a:avLst/>
          </a:prstGeom>
        </p:spPr>
        <p:txBody>
          <a:bodyPr wrap="square">
            <a:spAutoFit/>
          </a:bodyPr>
          <a:lstStyle/>
          <a:p>
            <a:r>
              <a:rPr lang="en-US" b="1" dirty="0">
                <a:latin typeface="Garamond" panose="02020404030301010803" pitchFamily="18" charset="0"/>
              </a:rPr>
              <a:t>Innovative Teaching Approaches in development of Software Designed Instrumentation and its application in real-time systems</a:t>
            </a:r>
          </a:p>
        </p:txBody>
      </p:sp>
      <p:pic>
        <p:nvPicPr>
          <p:cNvPr id="7" name="Picture 6"/>
          <p:cNvPicPr>
            <a:picLocks noChangeAspect="1"/>
          </p:cNvPicPr>
          <p:nvPr/>
        </p:nvPicPr>
        <p:blipFill>
          <a:blip r:embed="rId3"/>
          <a:stretch>
            <a:fillRect/>
          </a:stretch>
        </p:blipFill>
        <p:spPr>
          <a:xfrm>
            <a:off x="1787397" y="1953603"/>
            <a:ext cx="3560400" cy="3667000"/>
          </a:xfrm>
          <a:prstGeom prst="rect">
            <a:avLst/>
          </a:prstGeom>
        </p:spPr>
      </p:pic>
      <p:pic>
        <p:nvPicPr>
          <p:cNvPr id="8" name="Picture 7"/>
          <p:cNvPicPr>
            <a:picLocks noChangeAspect="1"/>
          </p:cNvPicPr>
          <p:nvPr/>
        </p:nvPicPr>
        <p:blipFill>
          <a:blip r:embed="rId4"/>
          <a:stretch>
            <a:fillRect/>
          </a:stretch>
        </p:blipFill>
        <p:spPr>
          <a:xfrm>
            <a:off x="5412639" y="2077106"/>
            <a:ext cx="4578498" cy="3419993"/>
          </a:xfrm>
          <a:prstGeom prst="rect">
            <a:avLst/>
          </a:prstGeom>
        </p:spPr>
      </p:pic>
    </p:spTree>
    <p:extLst>
      <p:ext uri="{BB962C8B-B14F-4D97-AF65-F5344CB8AC3E}">
        <p14:creationId xmlns:p14="http://schemas.microsoft.com/office/powerpoint/2010/main" val="20234862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4A2CE2-C908-4F21-9243-03179C53EF00}"/>
              </a:ext>
            </a:extLst>
          </p:cNvPr>
          <p:cNvSpPr>
            <a:spLocks noGrp="1"/>
          </p:cNvSpPr>
          <p:nvPr>
            <p:ph type="title"/>
          </p:nvPr>
        </p:nvSpPr>
        <p:spPr>
          <a:xfrm>
            <a:off x="2372264" y="1080104"/>
            <a:ext cx="8981536" cy="610584"/>
          </a:xfrm>
        </p:spPr>
        <p:txBody>
          <a:bodyPr>
            <a:normAutofit fontScale="90000"/>
          </a:bodyPr>
          <a:lstStyle/>
          <a:p>
            <a:r>
              <a:rPr lang="en-US" b="1" dirty="0" err="1">
                <a:latin typeface="Garamond" panose="02020404030301010803" pitchFamily="18" charset="0"/>
              </a:rPr>
              <a:t>Industrijska</a:t>
            </a:r>
            <a:r>
              <a:rPr lang="en-US" b="1" dirty="0">
                <a:latin typeface="Garamond" panose="02020404030301010803" pitchFamily="18" charset="0"/>
              </a:rPr>
              <a:t> </a:t>
            </a:r>
            <a:r>
              <a:rPr lang="en-US" b="1" dirty="0" err="1">
                <a:latin typeface="Garamond" panose="02020404030301010803" pitchFamily="18" charset="0"/>
              </a:rPr>
              <a:t>automatizacija</a:t>
            </a:r>
            <a:endParaRPr lang="en-US" b="1" dirty="0">
              <a:latin typeface="Garamond" panose="02020404030301010803" pitchFamily="18" charset="0"/>
            </a:endParaRPr>
          </a:p>
        </p:txBody>
      </p:sp>
      <p:pic>
        <p:nvPicPr>
          <p:cNvPr id="4" name="Picture 3">
            <a:extLst>
              <a:ext uri="{FF2B5EF4-FFF2-40B4-BE49-F238E27FC236}">
                <a16:creationId xmlns="" xmlns:a16="http://schemas.microsoft.com/office/drawing/2014/main" id="{97326556-F4F3-45A7-A261-C1B358F8A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55" y="145476"/>
            <a:ext cx="1593316" cy="1491042"/>
          </a:xfrm>
          <a:prstGeom prst="rect">
            <a:avLst/>
          </a:prstGeom>
        </p:spPr>
      </p:pic>
      <p:sp>
        <p:nvSpPr>
          <p:cNvPr id="5" name="Rectangle 4"/>
          <p:cNvSpPr/>
          <p:nvPr/>
        </p:nvSpPr>
        <p:spPr>
          <a:xfrm>
            <a:off x="2262764" y="244666"/>
            <a:ext cx="9495040" cy="646331"/>
          </a:xfrm>
          <a:prstGeom prst="rect">
            <a:avLst/>
          </a:prstGeom>
        </p:spPr>
        <p:txBody>
          <a:bodyPr wrap="square">
            <a:spAutoFit/>
          </a:bodyPr>
          <a:lstStyle/>
          <a:p>
            <a:r>
              <a:rPr lang="en-US" b="1" dirty="0">
                <a:latin typeface="Garamond" panose="02020404030301010803" pitchFamily="18" charset="0"/>
              </a:rPr>
              <a:t>Innovative Teaching Approaches in development of Software Designed Instrumentation and its application in real-time systems</a:t>
            </a:r>
          </a:p>
        </p:txBody>
      </p:sp>
      <p:pic>
        <p:nvPicPr>
          <p:cNvPr id="9" name="Picture 8"/>
          <p:cNvPicPr>
            <a:picLocks noChangeAspect="1"/>
          </p:cNvPicPr>
          <p:nvPr/>
        </p:nvPicPr>
        <p:blipFill>
          <a:blip r:embed="rId3"/>
          <a:stretch>
            <a:fillRect/>
          </a:stretch>
        </p:blipFill>
        <p:spPr>
          <a:xfrm>
            <a:off x="2602174" y="2138631"/>
            <a:ext cx="5589325" cy="3704599"/>
          </a:xfrm>
          <a:prstGeom prst="rect">
            <a:avLst/>
          </a:prstGeom>
        </p:spPr>
      </p:pic>
    </p:spTree>
    <p:extLst>
      <p:ext uri="{BB962C8B-B14F-4D97-AF65-F5344CB8AC3E}">
        <p14:creationId xmlns:p14="http://schemas.microsoft.com/office/powerpoint/2010/main" val="25816039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4A2CE2-C908-4F21-9243-03179C53EF00}"/>
              </a:ext>
            </a:extLst>
          </p:cNvPr>
          <p:cNvSpPr>
            <a:spLocks noGrp="1"/>
          </p:cNvSpPr>
          <p:nvPr>
            <p:ph type="title"/>
          </p:nvPr>
        </p:nvSpPr>
        <p:spPr>
          <a:xfrm>
            <a:off x="2372264" y="1080104"/>
            <a:ext cx="8981536" cy="610584"/>
          </a:xfrm>
        </p:spPr>
        <p:txBody>
          <a:bodyPr>
            <a:normAutofit fontScale="90000"/>
          </a:bodyPr>
          <a:lstStyle/>
          <a:p>
            <a:r>
              <a:rPr lang="en-US" b="1" dirty="0" err="1">
                <a:latin typeface="Garamond" panose="02020404030301010803" pitchFamily="18" charset="0"/>
              </a:rPr>
              <a:t>Automobilska</a:t>
            </a:r>
            <a:r>
              <a:rPr lang="en-US" b="1" dirty="0">
                <a:latin typeface="Garamond" panose="02020404030301010803" pitchFamily="18" charset="0"/>
              </a:rPr>
              <a:t> (automotive) </a:t>
            </a:r>
            <a:r>
              <a:rPr lang="en-US" b="1" dirty="0" err="1">
                <a:latin typeface="Garamond" panose="02020404030301010803" pitchFamily="18" charset="0"/>
              </a:rPr>
              <a:t>primena</a:t>
            </a:r>
            <a:endParaRPr lang="en-US" b="1" dirty="0">
              <a:latin typeface="Garamond" panose="02020404030301010803" pitchFamily="18" charset="0"/>
            </a:endParaRPr>
          </a:p>
        </p:txBody>
      </p:sp>
      <p:pic>
        <p:nvPicPr>
          <p:cNvPr id="4" name="Picture 3">
            <a:extLst>
              <a:ext uri="{FF2B5EF4-FFF2-40B4-BE49-F238E27FC236}">
                <a16:creationId xmlns="" xmlns:a16="http://schemas.microsoft.com/office/drawing/2014/main" id="{97326556-F4F3-45A7-A261-C1B358F8A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55" y="145476"/>
            <a:ext cx="1593316" cy="1491042"/>
          </a:xfrm>
          <a:prstGeom prst="rect">
            <a:avLst/>
          </a:prstGeom>
        </p:spPr>
      </p:pic>
      <p:sp>
        <p:nvSpPr>
          <p:cNvPr id="5" name="Rectangle 4"/>
          <p:cNvSpPr/>
          <p:nvPr/>
        </p:nvSpPr>
        <p:spPr>
          <a:xfrm>
            <a:off x="2262764" y="244666"/>
            <a:ext cx="9495040" cy="646331"/>
          </a:xfrm>
          <a:prstGeom prst="rect">
            <a:avLst/>
          </a:prstGeom>
        </p:spPr>
        <p:txBody>
          <a:bodyPr wrap="square">
            <a:spAutoFit/>
          </a:bodyPr>
          <a:lstStyle/>
          <a:p>
            <a:r>
              <a:rPr lang="en-US" b="1" dirty="0">
                <a:latin typeface="Garamond" panose="02020404030301010803" pitchFamily="18" charset="0"/>
              </a:rPr>
              <a:t>Innovative Teaching Approaches in development of Software Designed Instrumentation and its application in real-time systems</a:t>
            </a:r>
          </a:p>
        </p:txBody>
      </p:sp>
      <p:pic>
        <p:nvPicPr>
          <p:cNvPr id="9" name="Picture 8"/>
          <p:cNvPicPr>
            <a:picLocks noChangeAspect="1"/>
          </p:cNvPicPr>
          <p:nvPr/>
        </p:nvPicPr>
        <p:blipFill>
          <a:blip r:embed="rId3"/>
          <a:stretch>
            <a:fillRect/>
          </a:stretch>
        </p:blipFill>
        <p:spPr>
          <a:xfrm>
            <a:off x="3088256" y="1879795"/>
            <a:ext cx="6262777" cy="4619574"/>
          </a:xfrm>
          <a:prstGeom prst="rect">
            <a:avLst/>
          </a:prstGeom>
        </p:spPr>
      </p:pic>
    </p:spTree>
    <p:extLst>
      <p:ext uri="{BB962C8B-B14F-4D97-AF65-F5344CB8AC3E}">
        <p14:creationId xmlns:p14="http://schemas.microsoft.com/office/powerpoint/2010/main" val="17933958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4A2CE2-C908-4F21-9243-03179C53EF00}"/>
              </a:ext>
            </a:extLst>
          </p:cNvPr>
          <p:cNvSpPr>
            <a:spLocks noGrp="1"/>
          </p:cNvSpPr>
          <p:nvPr>
            <p:ph type="title"/>
          </p:nvPr>
        </p:nvSpPr>
        <p:spPr>
          <a:xfrm>
            <a:off x="2372264" y="1080104"/>
            <a:ext cx="8981536" cy="610584"/>
          </a:xfrm>
        </p:spPr>
        <p:txBody>
          <a:bodyPr>
            <a:normAutofit fontScale="90000"/>
          </a:bodyPr>
          <a:lstStyle/>
          <a:p>
            <a:r>
              <a:rPr lang="en-US" b="1" dirty="0" err="1">
                <a:latin typeface="Garamond" panose="02020404030301010803" pitchFamily="18" charset="0"/>
              </a:rPr>
              <a:t>Uvod</a:t>
            </a:r>
            <a:endParaRPr lang="en-US" b="1" dirty="0">
              <a:latin typeface="Garamond" panose="02020404030301010803" pitchFamily="18" charset="0"/>
            </a:endParaRPr>
          </a:p>
        </p:txBody>
      </p:sp>
      <p:sp>
        <p:nvSpPr>
          <p:cNvPr id="3" name="Content Placeholder 2">
            <a:extLst>
              <a:ext uri="{FF2B5EF4-FFF2-40B4-BE49-F238E27FC236}">
                <a16:creationId xmlns="" xmlns:a16="http://schemas.microsoft.com/office/drawing/2014/main" id="{0FAB674E-E0FD-49B9-93BE-1C07741B8514}"/>
              </a:ext>
            </a:extLst>
          </p:cNvPr>
          <p:cNvSpPr>
            <a:spLocks noGrp="1"/>
          </p:cNvSpPr>
          <p:nvPr>
            <p:ph idx="1"/>
          </p:nvPr>
        </p:nvSpPr>
        <p:spPr/>
        <p:txBody>
          <a:bodyPr/>
          <a:lstStyle/>
          <a:p>
            <a:r>
              <a:rPr lang="en-US" dirty="0" err="1">
                <a:latin typeface="Garamond" panose="02020404030301010803" pitchFamily="18" charset="0"/>
              </a:rPr>
              <a:t>Postojanje</a:t>
            </a:r>
            <a:r>
              <a:rPr lang="en-US" dirty="0">
                <a:latin typeface="Garamond" panose="02020404030301010803" pitchFamily="18" charset="0"/>
              </a:rPr>
              <a:t> </a:t>
            </a:r>
            <a:r>
              <a:rPr lang="en-US" dirty="0" err="1">
                <a:latin typeface="Garamond" panose="02020404030301010803" pitchFamily="18" charset="0"/>
              </a:rPr>
              <a:t>digitalnih</a:t>
            </a:r>
            <a:r>
              <a:rPr lang="en-US" dirty="0">
                <a:latin typeface="Garamond" panose="02020404030301010803" pitchFamily="18" charset="0"/>
              </a:rPr>
              <a:t> </a:t>
            </a:r>
            <a:r>
              <a:rPr lang="en-US" dirty="0" err="1">
                <a:latin typeface="Garamond" panose="02020404030301010803" pitchFamily="18" charset="0"/>
              </a:rPr>
              <a:t>upravljačkih</a:t>
            </a:r>
            <a:r>
              <a:rPr lang="en-US" dirty="0">
                <a:latin typeface="Garamond" panose="02020404030301010803" pitchFamily="18" charset="0"/>
              </a:rPr>
              <a:t> </a:t>
            </a:r>
            <a:r>
              <a:rPr lang="en-US" dirty="0" err="1">
                <a:latin typeface="Garamond" panose="02020404030301010803" pitchFamily="18" charset="0"/>
              </a:rPr>
              <a:t>sistema</a:t>
            </a:r>
            <a:r>
              <a:rPr lang="en-US" dirty="0">
                <a:latin typeface="Garamond" panose="02020404030301010803" pitchFamily="18" charset="0"/>
              </a:rPr>
              <a:t> je </a:t>
            </a:r>
            <a:r>
              <a:rPr lang="en-US" dirty="0" err="1" smtClean="0">
                <a:latin typeface="Garamond" panose="02020404030301010803" pitchFamily="18" charset="0"/>
              </a:rPr>
              <a:t>omogućilo</a:t>
            </a:r>
            <a:r>
              <a:rPr lang="en-US" dirty="0" smtClean="0">
                <a:latin typeface="Garamond" panose="02020404030301010803" pitchFamily="18" charset="0"/>
              </a:rPr>
              <a:t> </a:t>
            </a:r>
            <a:r>
              <a:rPr lang="en-US" dirty="0" err="1" smtClean="0">
                <a:latin typeface="Garamond" panose="02020404030301010803" pitchFamily="18" charset="0"/>
              </a:rPr>
              <a:t>integraciju</a:t>
            </a:r>
            <a:r>
              <a:rPr lang="en-US" dirty="0" smtClean="0">
                <a:latin typeface="Garamond" panose="02020404030301010803" pitchFamily="18" charset="0"/>
              </a:rPr>
              <a:t> </a:t>
            </a:r>
            <a:r>
              <a:rPr lang="en-US" dirty="0" err="1">
                <a:latin typeface="Garamond" panose="02020404030301010803" pitchFamily="18" charset="0"/>
              </a:rPr>
              <a:t>dizajna</a:t>
            </a:r>
            <a:r>
              <a:rPr lang="en-US" dirty="0">
                <a:latin typeface="Garamond" panose="02020404030301010803" pitchFamily="18" charset="0"/>
              </a:rPr>
              <a:t>, </a:t>
            </a:r>
            <a:r>
              <a:rPr lang="en-US" dirty="0" err="1">
                <a:latin typeface="Garamond" panose="02020404030301010803" pitchFamily="18" charset="0"/>
              </a:rPr>
              <a:t>analize</a:t>
            </a:r>
            <a:r>
              <a:rPr lang="en-US" dirty="0">
                <a:latin typeface="Garamond" panose="02020404030301010803" pitchFamily="18" charset="0"/>
              </a:rPr>
              <a:t>, </a:t>
            </a:r>
            <a:r>
              <a:rPr lang="en-US" dirty="0" err="1">
                <a:latin typeface="Garamond" panose="02020404030301010803" pitchFamily="18" charset="0"/>
              </a:rPr>
              <a:t>optimizacije</a:t>
            </a:r>
            <a:r>
              <a:rPr lang="en-US" dirty="0">
                <a:latin typeface="Garamond" panose="02020404030301010803" pitchFamily="18" charset="0"/>
              </a:rPr>
              <a:t> </a:t>
            </a:r>
            <a:r>
              <a:rPr lang="en-US" dirty="0" err="1">
                <a:latin typeface="Garamond" panose="02020404030301010803" pitchFamily="18" charset="0"/>
              </a:rPr>
              <a:t>i</a:t>
            </a:r>
            <a:r>
              <a:rPr lang="en-US" dirty="0">
                <a:latin typeface="Garamond" panose="02020404030301010803" pitchFamily="18" charset="0"/>
              </a:rPr>
              <a:t> </a:t>
            </a:r>
            <a:r>
              <a:rPr lang="en-US" dirty="0" err="1">
                <a:latin typeface="Garamond" panose="02020404030301010803" pitchFamily="18" charset="0"/>
              </a:rPr>
              <a:t>izradu</a:t>
            </a:r>
            <a:r>
              <a:rPr lang="en-US" dirty="0">
                <a:latin typeface="Garamond" panose="02020404030301010803" pitchFamily="18" charset="0"/>
              </a:rPr>
              <a:t> </a:t>
            </a:r>
            <a:r>
              <a:rPr lang="en-US" dirty="0" err="1" smtClean="0">
                <a:latin typeface="Garamond" panose="02020404030301010803" pitchFamily="18" charset="0"/>
              </a:rPr>
              <a:t>virtuelnih</a:t>
            </a:r>
            <a:r>
              <a:rPr lang="en-US" dirty="0" smtClean="0">
                <a:latin typeface="Garamond" panose="02020404030301010803" pitchFamily="18" charset="0"/>
              </a:rPr>
              <a:t> </a:t>
            </a:r>
            <a:r>
              <a:rPr lang="en-US" dirty="0" err="1" smtClean="0">
                <a:latin typeface="Garamond" panose="02020404030301010803" pitchFamily="18" charset="0"/>
              </a:rPr>
              <a:t>prototipa</a:t>
            </a:r>
            <a:r>
              <a:rPr lang="en-US" dirty="0" smtClean="0">
                <a:latin typeface="Garamond" panose="02020404030301010803" pitchFamily="18" charset="0"/>
              </a:rPr>
              <a:t> </a:t>
            </a:r>
            <a:r>
              <a:rPr lang="en-US" dirty="0" err="1">
                <a:latin typeface="Garamond" panose="02020404030301010803" pitchFamily="18" charset="0"/>
              </a:rPr>
              <a:t>inteligentnih</a:t>
            </a:r>
            <a:r>
              <a:rPr lang="en-US" dirty="0">
                <a:latin typeface="Garamond" panose="02020404030301010803" pitchFamily="18" charset="0"/>
              </a:rPr>
              <a:t> </a:t>
            </a:r>
            <a:r>
              <a:rPr lang="en-US" dirty="0" err="1">
                <a:latin typeface="Garamond" panose="02020404030301010803" pitchFamily="18" charset="0"/>
              </a:rPr>
              <a:t>visokoperformansnih</a:t>
            </a:r>
            <a:r>
              <a:rPr lang="en-US" dirty="0">
                <a:latin typeface="Garamond" panose="02020404030301010803" pitchFamily="18" charset="0"/>
              </a:rPr>
              <a:t> </a:t>
            </a:r>
            <a:r>
              <a:rPr lang="en-US" dirty="0" err="1" smtClean="0">
                <a:latin typeface="Garamond" panose="02020404030301010803" pitchFamily="18" charset="0"/>
              </a:rPr>
              <a:t>elektromehaničkih</a:t>
            </a:r>
            <a:r>
              <a:rPr lang="en-US" dirty="0" smtClean="0">
                <a:latin typeface="Garamond" panose="02020404030301010803" pitchFamily="18" charset="0"/>
              </a:rPr>
              <a:t> </a:t>
            </a:r>
            <a:r>
              <a:rPr lang="en-US" dirty="0" err="1" smtClean="0">
                <a:latin typeface="Garamond" panose="02020404030301010803" pitchFamily="18" charset="0"/>
              </a:rPr>
              <a:t>sistema</a:t>
            </a:r>
            <a:r>
              <a:rPr lang="en-US" dirty="0">
                <a:latin typeface="Garamond" panose="02020404030301010803" pitchFamily="18" charset="0"/>
              </a:rPr>
              <a:t>, </a:t>
            </a:r>
            <a:r>
              <a:rPr lang="en-US" dirty="0" err="1">
                <a:latin typeface="Garamond" panose="02020404030301010803" pitchFamily="18" charset="0"/>
              </a:rPr>
              <a:t>inteligentnih</a:t>
            </a:r>
            <a:r>
              <a:rPr lang="en-US" dirty="0">
                <a:latin typeface="Garamond" panose="02020404030301010803" pitchFamily="18" charset="0"/>
              </a:rPr>
              <a:t> </a:t>
            </a:r>
            <a:r>
              <a:rPr lang="en-US" dirty="0" err="1">
                <a:latin typeface="Garamond" panose="02020404030301010803" pitchFamily="18" charset="0"/>
              </a:rPr>
              <a:t>sistema</a:t>
            </a:r>
            <a:r>
              <a:rPr lang="en-US" dirty="0">
                <a:latin typeface="Garamond" panose="02020404030301010803" pitchFamily="18" charset="0"/>
              </a:rPr>
              <a:t>, </a:t>
            </a:r>
            <a:r>
              <a:rPr lang="en-US" dirty="0" err="1">
                <a:latin typeface="Garamond" panose="02020404030301010803" pitchFamily="18" charset="0"/>
              </a:rPr>
              <a:t>učenje</a:t>
            </a:r>
            <a:r>
              <a:rPr lang="en-US" dirty="0">
                <a:latin typeface="Garamond" panose="02020404030301010803" pitchFamily="18" charset="0"/>
              </a:rPr>
              <a:t>, </a:t>
            </a:r>
            <a:r>
              <a:rPr lang="en-US" dirty="0" err="1">
                <a:latin typeface="Garamond" panose="02020404030301010803" pitchFamily="18" charset="0"/>
              </a:rPr>
              <a:t>adaptaciju</a:t>
            </a:r>
            <a:r>
              <a:rPr lang="en-US" dirty="0">
                <a:latin typeface="Garamond" panose="02020404030301010803" pitchFamily="18" charset="0"/>
              </a:rPr>
              <a:t>, </a:t>
            </a:r>
            <a:r>
              <a:rPr lang="en-US" dirty="0" err="1" smtClean="0">
                <a:latin typeface="Garamond" panose="02020404030301010803" pitchFamily="18" charset="0"/>
              </a:rPr>
              <a:t>donošenje</a:t>
            </a:r>
            <a:r>
              <a:rPr lang="en-US" dirty="0" smtClean="0">
                <a:latin typeface="Garamond" panose="02020404030301010803" pitchFamily="18" charset="0"/>
              </a:rPr>
              <a:t> </a:t>
            </a:r>
            <a:r>
              <a:rPr lang="en-US" dirty="0" err="1" smtClean="0">
                <a:latin typeface="Garamond" panose="02020404030301010803" pitchFamily="18" charset="0"/>
              </a:rPr>
              <a:t>odluka</a:t>
            </a:r>
            <a:r>
              <a:rPr lang="en-US" dirty="0" smtClean="0">
                <a:latin typeface="Garamond" panose="02020404030301010803" pitchFamily="18" charset="0"/>
              </a:rPr>
              <a:t> </a:t>
            </a:r>
            <a:r>
              <a:rPr lang="en-US" dirty="0" err="1">
                <a:latin typeface="Garamond" panose="02020404030301010803" pitchFamily="18" charset="0"/>
              </a:rPr>
              <a:t>i</a:t>
            </a:r>
            <a:r>
              <a:rPr lang="en-US" dirty="0">
                <a:latin typeface="Garamond" panose="02020404030301010803" pitchFamily="18" charset="0"/>
              </a:rPr>
              <a:t> </a:t>
            </a:r>
            <a:r>
              <a:rPr lang="en-US" dirty="0" err="1">
                <a:latin typeface="Garamond" panose="02020404030301010803" pitchFamily="18" charset="0"/>
              </a:rPr>
              <a:t>upravljanje</a:t>
            </a:r>
            <a:r>
              <a:rPr lang="en-US" dirty="0">
                <a:latin typeface="Garamond" panose="02020404030301010803" pitchFamily="18" charset="0"/>
              </a:rPr>
              <a:t> </a:t>
            </a:r>
            <a:r>
              <a:rPr lang="en-US" dirty="0" err="1">
                <a:latin typeface="Garamond" panose="02020404030301010803" pitchFamily="18" charset="0"/>
              </a:rPr>
              <a:t>korišćenjem</a:t>
            </a:r>
            <a:r>
              <a:rPr lang="en-US" dirty="0">
                <a:latin typeface="Garamond" panose="02020404030301010803" pitchFamily="18" charset="0"/>
              </a:rPr>
              <a:t> </a:t>
            </a:r>
            <a:r>
              <a:rPr lang="en-US" dirty="0" err="1">
                <a:latin typeface="Garamond" panose="02020404030301010803" pitchFamily="18" charset="0"/>
              </a:rPr>
              <a:t>naprednog</a:t>
            </a:r>
            <a:r>
              <a:rPr lang="en-US" dirty="0">
                <a:latin typeface="Garamond" panose="02020404030301010803" pitchFamily="18" charset="0"/>
              </a:rPr>
              <a:t> </a:t>
            </a:r>
            <a:r>
              <a:rPr lang="en-US" dirty="0" err="1" smtClean="0">
                <a:latin typeface="Garamond" panose="02020404030301010803" pitchFamily="18" charset="0"/>
              </a:rPr>
              <a:t>hardvera</a:t>
            </a:r>
            <a:r>
              <a:rPr lang="en-US" dirty="0" smtClean="0">
                <a:latin typeface="Garamond" panose="02020404030301010803" pitchFamily="18" charset="0"/>
              </a:rPr>
              <a:t> (</a:t>
            </a:r>
            <a:r>
              <a:rPr lang="en-US" dirty="0" err="1" smtClean="0">
                <a:latin typeface="Garamond" panose="02020404030301010803" pitchFamily="18" charset="0"/>
              </a:rPr>
              <a:t>aktuatora</a:t>
            </a:r>
            <a:r>
              <a:rPr lang="en-US" dirty="0">
                <a:latin typeface="Garamond" panose="02020404030301010803" pitchFamily="18" charset="0"/>
              </a:rPr>
              <a:t>, </a:t>
            </a:r>
            <a:r>
              <a:rPr lang="en-US" dirty="0" err="1">
                <a:latin typeface="Garamond" panose="02020404030301010803" pitchFamily="18" charset="0"/>
              </a:rPr>
              <a:t>senzora</a:t>
            </a:r>
            <a:r>
              <a:rPr lang="en-US" dirty="0">
                <a:latin typeface="Garamond" panose="02020404030301010803" pitchFamily="18" charset="0"/>
              </a:rPr>
              <a:t>, </a:t>
            </a:r>
            <a:r>
              <a:rPr lang="en-US" dirty="0" err="1">
                <a:latin typeface="Garamond" panose="02020404030301010803" pitchFamily="18" charset="0"/>
              </a:rPr>
              <a:t>mikroprocesora</a:t>
            </a:r>
            <a:r>
              <a:rPr lang="en-US" dirty="0">
                <a:latin typeface="Garamond" panose="02020404030301010803" pitchFamily="18" charset="0"/>
              </a:rPr>
              <a:t>, DSP-ova, </a:t>
            </a:r>
            <a:r>
              <a:rPr lang="en-US" dirty="0" err="1" smtClean="0">
                <a:latin typeface="Garamond" panose="02020404030301010803" pitchFamily="18" charset="0"/>
              </a:rPr>
              <a:t>energentske</a:t>
            </a:r>
            <a:r>
              <a:rPr lang="en-US" dirty="0" smtClean="0">
                <a:latin typeface="Garamond" panose="02020404030301010803" pitchFamily="18" charset="0"/>
              </a:rPr>
              <a:t> </a:t>
            </a:r>
            <a:r>
              <a:rPr lang="en-US" dirty="0" err="1" smtClean="0">
                <a:latin typeface="Garamond" panose="02020404030301010803" pitchFamily="18" charset="0"/>
              </a:rPr>
              <a:t>eletronike</a:t>
            </a:r>
            <a:r>
              <a:rPr lang="en-US" dirty="0">
                <a:latin typeface="Garamond" panose="02020404030301010803" pitchFamily="18" charset="0"/>
              </a:rPr>
              <a:t>, </a:t>
            </a:r>
            <a:r>
              <a:rPr lang="en-US" dirty="0" err="1">
                <a:latin typeface="Garamond" panose="02020404030301010803" pitchFamily="18" charset="0"/>
              </a:rPr>
              <a:t>integrisanih</a:t>
            </a:r>
            <a:r>
              <a:rPr lang="en-US" dirty="0">
                <a:latin typeface="Garamond" panose="02020404030301010803" pitchFamily="18" charset="0"/>
              </a:rPr>
              <a:t> kola) </a:t>
            </a:r>
            <a:r>
              <a:rPr lang="en-US" dirty="0" err="1">
                <a:latin typeface="Garamond" panose="02020404030301010803" pitchFamily="18" charset="0"/>
              </a:rPr>
              <a:t>i</a:t>
            </a:r>
            <a:r>
              <a:rPr lang="en-US" dirty="0">
                <a:latin typeface="Garamond" panose="02020404030301010803" pitchFamily="18" charset="0"/>
              </a:rPr>
              <a:t> </a:t>
            </a:r>
            <a:r>
              <a:rPr lang="en-US" dirty="0" err="1">
                <a:latin typeface="Garamond" panose="02020404030301010803" pitchFamily="18" charset="0"/>
              </a:rPr>
              <a:t>savremenog</a:t>
            </a:r>
            <a:r>
              <a:rPr lang="en-US" dirty="0">
                <a:latin typeface="Garamond" panose="02020404030301010803" pitchFamily="18" charset="0"/>
              </a:rPr>
              <a:t> </a:t>
            </a:r>
            <a:r>
              <a:rPr lang="en-US" dirty="0" err="1">
                <a:latin typeface="Garamond" panose="02020404030301010803" pitchFamily="18" charset="0"/>
              </a:rPr>
              <a:t>softvera</a:t>
            </a:r>
            <a:r>
              <a:rPr lang="en-US" dirty="0">
                <a:latin typeface="Garamond" panose="02020404030301010803" pitchFamily="18" charset="0"/>
              </a:rPr>
              <a:t>.</a:t>
            </a:r>
          </a:p>
        </p:txBody>
      </p:sp>
      <p:pic>
        <p:nvPicPr>
          <p:cNvPr id="4" name="Picture 3">
            <a:extLst>
              <a:ext uri="{FF2B5EF4-FFF2-40B4-BE49-F238E27FC236}">
                <a16:creationId xmlns="" xmlns:a16="http://schemas.microsoft.com/office/drawing/2014/main" id="{97326556-F4F3-45A7-A261-C1B358F8A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55" y="145476"/>
            <a:ext cx="1593316" cy="1491042"/>
          </a:xfrm>
          <a:prstGeom prst="rect">
            <a:avLst/>
          </a:prstGeom>
        </p:spPr>
      </p:pic>
      <p:sp>
        <p:nvSpPr>
          <p:cNvPr id="5" name="Rectangle 4"/>
          <p:cNvSpPr/>
          <p:nvPr/>
        </p:nvSpPr>
        <p:spPr>
          <a:xfrm>
            <a:off x="2262764" y="244666"/>
            <a:ext cx="9495040" cy="646331"/>
          </a:xfrm>
          <a:prstGeom prst="rect">
            <a:avLst/>
          </a:prstGeom>
        </p:spPr>
        <p:txBody>
          <a:bodyPr wrap="square">
            <a:spAutoFit/>
          </a:bodyPr>
          <a:lstStyle/>
          <a:p>
            <a:r>
              <a:rPr lang="en-US" b="1" dirty="0">
                <a:latin typeface="Garamond" panose="02020404030301010803" pitchFamily="18" charset="0"/>
              </a:rPr>
              <a:t>Innovative Teaching Approaches in development of Software Designed Instrumentation and its application in real-time systems</a:t>
            </a:r>
          </a:p>
        </p:txBody>
      </p:sp>
    </p:spTree>
    <p:extLst>
      <p:ext uri="{BB962C8B-B14F-4D97-AF65-F5344CB8AC3E}">
        <p14:creationId xmlns:p14="http://schemas.microsoft.com/office/powerpoint/2010/main" val="23107565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4A2CE2-C908-4F21-9243-03179C53EF00}"/>
              </a:ext>
            </a:extLst>
          </p:cNvPr>
          <p:cNvSpPr>
            <a:spLocks noGrp="1"/>
          </p:cNvSpPr>
          <p:nvPr>
            <p:ph type="title"/>
          </p:nvPr>
        </p:nvSpPr>
        <p:spPr>
          <a:xfrm>
            <a:off x="1440611" y="3167697"/>
            <a:ext cx="8981536" cy="610584"/>
          </a:xfrm>
        </p:spPr>
        <p:txBody>
          <a:bodyPr>
            <a:normAutofit fontScale="90000"/>
          </a:bodyPr>
          <a:lstStyle/>
          <a:p>
            <a:r>
              <a:rPr lang="it-IT" b="1" dirty="0">
                <a:latin typeface="Garamond" panose="02020404030301010803" pitchFamily="18" charset="0"/>
              </a:rPr>
              <a:t>Tipične digitalne šeme upravljanja</a:t>
            </a:r>
            <a:endParaRPr lang="en-US" b="1" dirty="0">
              <a:latin typeface="Garamond" panose="02020404030301010803" pitchFamily="18" charset="0"/>
            </a:endParaRPr>
          </a:p>
        </p:txBody>
      </p:sp>
      <p:pic>
        <p:nvPicPr>
          <p:cNvPr id="4" name="Picture 3">
            <a:extLst>
              <a:ext uri="{FF2B5EF4-FFF2-40B4-BE49-F238E27FC236}">
                <a16:creationId xmlns="" xmlns:a16="http://schemas.microsoft.com/office/drawing/2014/main" id="{97326556-F4F3-45A7-A261-C1B358F8A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55" y="145476"/>
            <a:ext cx="1593316" cy="1491042"/>
          </a:xfrm>
          <a:prstGeom prst="rect">
            <a:avLst/>
          </a:prstGeom>
        </p:spPr>
      </p:pic>
      <p:sp>
        <p:nvSpPr>
          <p:cNvPr id="5" name="Rectangle 4"/>
          <p:cNvSpPr/>
          <p:nvPr/>
        </p:nvSpPr>
        <p:spPr>
          <a:xfrm>
            <a:off x="2262764" y="244666"/>
            <a:ext cx="9495040" cy="646331"/>
          </a:xfrm>
          <a:prstGeom prst="rect">
            <a:avLst/>
          </a:prstGeom>
        </p:spPr>
        <p:txBody>
          <a:bodyPr wrap="square">
            <a:spAutoFit/>
          </a:bodyPr>
          <a:lstStyle/>
          <a:p>
            <a:r>
              <a:rPr lang="en-US" b="1" dirty="0">
                <a:latin typeface="Garamond" panose="02020404030301010803" pitchFamily="18" charset="0"/>
              </a:rPr>
              <a:t>Innovative Teaching Approaches in development of Software Designed Instrumentation and its application in real-time systems</a:t>
            </a:r>
          </a:p>
        </p:txBody>
      </p:sp>
    </p:spTree>
    <p:extLst>
      <p:ext uri="{BB962C8B-B14F-4D97-AF65-F5344CB8AC3E}">
        <p14:creationId xmlns:p14="http://schemas.microsoft.com/office/powerpoint/2010/main" val="163065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4A2CE2-C908-4F21-9243-03179C53EF00}"/>
              </a:ext>
            </a:extLst>
          </p:cNvPr>
          <p:cNvSpPr>
            <a:spLocks noGrp="1"/>
          </p:cNvSpPr>
          <p:nvPr>
            <p:ph type="title"/>
          </p:nvPr>
        </p:nvSpPr>
        <p:spPr>
          <a:xfrm>
            <a:off x="2372264" y="1080104"/>
            <a:ext cx="8981536" cy="610584"/>
          </a:xfrm>
        </p:spPr>
        <p:txBody>
          <a:bodyPr>
            <a:normAutofit fontScale="90000"/>
          </a:bodyPr>
          <a:lstStyle/>
          <a:p>
            <a:r>
              <a:rPr lang="en-US" b="1" dirty="0" err="1">
                <a:latin typeface="Garamond" panose="02020404030301010803" pitchFamily="18" charset="0"/>
              </a:rPr>
              <a:t>Digitalne</a:t>
            </a:r>
            <a:r>
              <a:rPr lang="en-US" b="1" dirty="0">
                <a:latin typeface="Garamond" panose="02020404030301010803" pitchFamily="18" charset="0"/>
              </a:rPr>
              <a:t> </a:t>
            </a:r>
            <a:r>
              <a:rPr lang="en-US" b="1" dirty="0" err="1">
                <a:latin typeface="Garamond" panose="02020404030301010803" pitchFamily="18" charset="0"/>
              </a:rPr>
              <a:t>šeme</a:t>
            </a:r>
            <a:r>
              <a:rPr lang="en-US" b="1" dirty="0">
                <a:latin typeface="Garamond" panose="02020404030301010803" pitchFamily="18" charset="0"/>
              </a:rPr>
              <a:t> </a:t>
            </a:r>
            <a:r>
              <a:rPr lang="en-US" b="1" dirty="0" err="1">
                <a:latin typeface="Garamond" panose="02020404030301010803" pitchFamily="18" charset="0"/>
              </a:rPr>
              <a:t>upravljanja</a:t>
            </a:r>
            <a:endParaRPr lang="en-US" b="1" dirty="0">
              <a:latin typeface="Garamond" panose="02020404030301010803" pitchFamily="18" charset="0"/>
            </a:endParaRPr>
          </a:p>
        </p:txBody>
      </p:sp>
      <p:pic>
        <p:nvPicPr>
          <p:cNvPr id="4" name="Picture 3">
            <a:extLst>
              <a:ext uri="{FF2B5EF4-FFF2-40B4-BE49-F238E27FC236}">
                <a16:creationId xmlns="" xmlns:a16="http://schemas.microsoft.com/office/drawing/2014/main" id="{97326556-F4F3-45A7-A261-C1B358F8A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55" y="145476"/>
            <a:ext cx="1593316" cy="1491042"/>
          </a:xfrm>
          <a:prstGeom prst="rect">
            <a:avLst/>
          </a:prstGeom>
        </p:spPr>
      </p:pic>
      <p:sp>
        <p:nvSpPr>
          <p:cNvPr id="5" name="Rectangle 4"/>
          <p:cNvSpPr/>
          <p:nvPr/>
        </p:nvSpPr>
        <p:spPr>
          <a:xfrm>
            <a:off x="2262764" y="244666"/>
            <a:ext cx="9495040" cy="646331"/>
          </a:xfrm>
          <a:prstGeom prst="rect">
            <a:avLst/>
          </a:prstGeom>
        </p:spPr>
        <p:txBody>
          <a:bodyPr wrap="square">
            <a:spAutoFit/>
          </a:bodyPr>
          <a:lstStyle/>
          <a:p>
            <a:r>
              <a:rPr lang="en-US" b="1" dirty="0">
                <a:latin typeface="Garamond" panose="02020404030301010803" pitchFamily="18" charset="0"/>
              </a:rPr>
              <a:t>Innovative Teaching Approaches in development of Software Designed Instrumentation and its application in real-time systems</a:t>
            </a:r>
          </a:p>
        </p:txBody>
      </p:sp>
      <p:pic>
        <p:nvPicPr>
          <p:cNvPr id="6" name="Picture 5"/>
          <p:cNvPicPr>
            <a:picLocks noChangeAspect="1"/>
          </p:cNvPicPr>
          <p:nvPr/>
        </p:nvPicPr>
        <p:blipFill>
          <a:blip r:embed="rId3"/>
          <a:stretch>
            <a:fillRect/>
          </a:stretch>
        </p:blipFill>
        <p:spPr>
          <a:xfrm>
            <a:off x="2372263" y="2877710"/>
            <a:ext cx="8904085" cy="2272260"/>
          </a:xfrm>
          <a:prstGeom prst="rect">
            <a:avLst/>
          </a:prstGeom>
        </p:spPr>
      </p:pic>
      <p:sp>
        <p:nvSpPr>
          <p:cNvPr id="3" name="Rectangle 2"/>
          <p:cNvSpPr/>
          <p:nvPr/>
        </p:nvSpPr>
        <p:spPr>
          <a:xfrm>
            <a:off x="2262764" y="2350501"/>
            <a:ext cx="5421677" cy="369332"/>
          </a:xfrm>
          <a:prstGeom prst="rect">
            <a:avLst/>
          </a:prstGeom>
        </p:spPr>
        <p:txBody>
          <a:bodyPr wrap="none">
            <a:spAutoFit/>
          </a:bodyPr>
          <a:lstStyle/>
          <a:p>
            <a:pPr lvl="0">
              <a:buNone/>
            </a:pPr>
            <a:r>
              <a:rPr lang="sr-Latn-RS" dirty="0">
                <a:solidFill>
                  <a:srgbClr val="0070C0"/>
                </a:solidFill>
              </a:rPr>
              <a:t>Osnovni blok dijagram upravljanja digitalnim računarom</a:t>
            </a:r>
            <a:endParaRPr lang="en" dirty="0">
              <a:solidFill>
                <a:srgbClr val="0070C0"/>
              </a:solidFill>
            </a:endParaRPr>
          </a:p>
        </p:txBody>
      </p:sp>
    </p:spTree>
    <p:extLst>
      <p:ext uri="{BB962C8B-B14F-4D97-AF65-F5344CB8AC3E}">
        <p14:creationId xmlns:p14="http://schemas.microsoft.com/office/powerpoint/2010/main" val="23651203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4A2CE2-C908-4F21-9243-03179C53EF00}"/>
              </a:ext>
            </a:extLst>
          </p:cNvPr>
          <p:cNvSpPr>
            <a:spLocks noGrp="1"/>
          </p:cNvSpPr>
          <p:nvPr>
            <p:ph type="title"/>
          </p:nvPr>
        </p:nvSpPr>
        <p:spPr>
          <a:xfrm>
            <a:off x="2372264" y="1080104"/>
            <a:ext cx="8981536" cy="610584"/>
          </a:xfrm>
        </p:spPr>
        <p:txBody>
          <a:bodyPr>
            <a:normAutofit fontScale="90000"/>
          </a:bodyPr>
          <a:lstStyle/>
          <a:p>
            <a:r>
              <a:rPr lang="en-US" b="1" dirty="0" err="1">
                <a:latin typeface="Garamond" panose="02020404030301010803" pitchFamily="18" charset="0"/>
              </a:rPr>
              <a:t>Digitalne</a:t>
            </a:r>
            <a:r>
              <a:rPr lang="en-US" b="1" dirty="0">
                <a:latin typeface="Garamond" panose="02020404030301010803" pitchFamily="18" charset="0"/>
              </a:rPr>
              <a:t> </a:t>
            </a:r>
            <a:r>
              <a:rPr lang="en-US" b="1" dirty="0" err="1">
                <a:latin typeface="Garamond" panose="02020404030301010803" pitchFamily="18" charset="0"/>
              </a:rPr>
              <a:t>šeme</a:t>
            </a:r>
            <a:r>
              <a:rPr lang="en-US" b="1" dirty="0">
                <a:latin typeface="Garamond" panose="02020404030301010803" pitchFamily="18" charset="0"/>
              </a:rPr>
              <a:t> </a:t>
            </a:r>
            <a:r>
              <a:rPr lang="en-US" b="1" dirty="0" err="1">
                <a:latin typeface="Garamond" panose="02020404030301010803" pitchFamily="18" charset="0"/>
              </a:rPr>
              <a:t>upravljanja</a:t>
            </a:r>
            <a:endParaRPr lang="en-US" b="1" dirty="0">
              <a:latin typeface="Garamond" panose="02020404030301010803" pitchFamily="18" charset="0"/>
            </a:endParaRPr>
          </a:p>
        </p:txBody>
      </p:sp>
      <p:pic>
        <p:nvPicPr>
          <p:cNvPr id="4" name="Picture 3">
            <a:extLst>
              <a:ext uri="{FF2B5EF4-FFF2-40B4-BE49-F238E27FC236}">
                <a16:creationId xmlns="" xmlns:a16="http://schemas.microsoft.com/office/drawing/2014/main" id="{97326556-F4F3-45A7-A261-C1B358F8A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55" y="145476"/>
            <a:ext cx="1593316" cy="1491042"/>
          </a:xfrm>
          <a:prstGeom prst="rect">
            <a:avLst/>
          </a:prstGeom>
        </p:spPr>
      </p:pic>
      <p:sp>
        <p:nvSpPr>
          <p:cNvPr id="5" name="Rectangle 4"/>
          <p:cNvSpPr/>
          <p:nvPr/>
        </p:nvSpPr>
        <p:spPr>
          <a:xfrm>
            <a:off x="2262764" y="244666"/>
            <a:ext cx="9495040" cy="646331"/>
          </a:xfrm>
          <a:prstGeom prst="rect">
            <a:avLst/>
          </a:prstGeom>
        </p:spPr>
        <p:txBody>
          <a:bodyPr wrap="square">
            <a:spAutoFit/>
          </a:bodyPr>
          <a:lstStyle/>
          <a:p>
            <a:r>
              <a:rPr lang="en-US" b="1" dirty="0">
                <a:latin typeface="Garamond" panose="02020404030301010803" pitchFamily="18" charset="0"/>
              </a:rPr>
              <a:t>Innovative Teaching Approaches in development of Software Designed Instrumentation and its application in real-time systems</a:t>
            </a:r>
          </a:p>
        </p:txBody>
      </p:sp>
      <p:pic>
        <p:nvPicPr>
          <p:cNvPr id="6" name="Picture 5"/>
          <p:cNvPicPr>
            <a:picLocks noChangeAspect="1"/>
          </p:cNvPicPr>
          <p:nvPr/>
        </p:nvPicPr>
        <p:blipFill>
          <a:blip r:embed="rId3"/>
          <a:stretch>
            <a:fillRect/>
          </a:stretch>
        </p:blipFill>
        <p:spPr>
          <a:xfrm>
            <a:off x="2372264" y="2554862"/>
            <a:ext cx="6987396" cy="3351499"/>
          </a:xfrm>
          <a:prstGeom prst="rect">
            <a:avLst/>
          </a:prstGeom>
        </p:spPr>
      </p:pic>
      <p:sp>
        <p:nvSpPr>
          <p:cNvPr id="3" name="Rectangle 2"/>
          <p:cNvSpPr/>
          <p:nvPr/>
        </p:nvSpPr>
        <p:spPr>
          <a:xfrm>
            <a:off x="2372264" y="1938109"/>
            <a:ext cx="4853445" cy="369332"/>
          </a:xfrm>
          <a:prstGeom prst="rect">
            <a:avLst/>
          </a:prstGeom>
        </p:spPr>
        <p:txBody>
          <a:bodyPr wrap="none">
            <a:spAutoFit/>
          </a:bodyPr>
          <a:lstStyle/>
          <a:p>
            <a:pPr lvl="0">
              <a:buNone/>
            </a:pPr>
            <a:r>
              <a:rPr lang="sr-Latn-RS" dirty="0">
                <a:solidFill>
                  <a:srgbClr val="0070C0"/>
                </a:solidFill>
              </a:rPr>
              <a:t>Stvarni dijagram upravljanja digitalnim računarom</a:t>
            </a:r>
            <a:endParaRPr lang="en" dirty="0">
              <a:solidFill>
                <a:srgbClr val="0070C0"/>
              </a:solidFill>
            </a:endParaRPr>
          </a:p>
        </p:txBody>
      </p:sp>
    </p:spTree>
    <p:extLst>
      <p:ext uri="{BB962C8B-B14F-4D97-AF65-F5344CB8AC3E}">
        <p14:creationId xmlns:p14="http://schemas.microsoft.com/office/powerpoint/2010/main" val="39791920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4A2CE2-C908-4F21-9243-03179C53EF00}"/>
              </a:ext>
            </a:extLst>
          </p:cNvPr>
          <p:cNvSpPr>
            <a:spLocks noGrp="1"/>
          </p:cNvSpPr>
          <p:nvPr>
            <p:ph type="title"/>
          </p:nvPr>
        </p:nvSpPr>
        <p:spPr>
          <a:xfrm>
            <a:off x="2372264" y="1080104"/>
            <a:ext cx="8981536" cy="610584"/>
          </a:xfrm>
        </p:spPr>
        <p:txBody>
          <a:bodyPr>
            <a:normAutofit fontScale="90000"/>
          </a:bodyPr>
          <a:lstStyle/>
          <a:p>
            <a:r>
              <a:rPr lang="en-US" b="1" dirty="0" err="1">
                <a:latin typeface="Garamond" panose="02020404030301010803" pitchFamily="18" charset="0"/>
              </a:rPr>
              <a:t>Digitalne</a:t>
            </a:r>
            <a:r>
              <a:rPr lang="en-US" b="1" dirty="0">
                <a:latin typeface="Garamond" panose="02020404030301010803" pitchFamily="18" charset="0"/>
              </a:rPr>
              <a:t> </a:t>
            </a:r>
            <a:r>
              <a:rPr lang="en-US" b="1" dirty="0" err="1">
                <a:latin typeface="Garamond" panose="02020404030301010803" pitchFamily="18" charset="0"/>
              </a:rPr>
              <a:t>šeme</a:t>
            </a:r>
            <a:r>
              <a:rPr lang="en-US" b="1" dirty="0">
                <a:latin typeface="Garamond" panose="02020404030301010803" pitchFamily="18" charset="0"/>
              </a:rPr>
              <a:t> </a:t>
            </a:r>
            <a:r>
              <a:rPr lang="en-US" b="1" dirty="0" err="1">
                <a:latin typeface="Garamond" panose="02020404030301010803" pitchFamily="18" charset="0"/>
              </a:rPr>
              <a:t>upravljanja</a:t>
            </a:r>
            <a:endParaRPr lang="en-US" b="1" dirty="0">
              <a:latin typeface="Garamond" panose="02020404030301010803" pitchFamily="18" charset="0"/>
            </a:endParaRPr>
          </a:p>
        </p:txBody>
      </p:sp>
      <p:pic>
        <p:nvPicPr>
          <p:cNvPr id="4" name="Picture 3">
            <a:extLst>
              <a:ext uri="{FF2B5EF4-FFF2-40B4-BE49-F238E27FC236}">
                <a16:creationId xmlns="" xmlns:a16="http://schemas.microsoft.com/office/drawing/2014/main" id="{97326556-F4F3-45A7-A261-C1B358F8A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55" y="145476"/>
            <a:ext cx="1593316" cy="1491042"/>
          </a:xfrm>
          <a:prstGeom prst="rect">
            <a:avLst/>
          </a:prstGeom>
        </p:spPr>
      </p:pic>
      <p:sp>
        <p:nvSpPr>
          <p:cNvPr id="5" name="Rectangle 4"/>
          <p:cNvSpPr/>
          <p:nvPr/>
        </p:nvSpPr>
        <p:spPr>
          <a:xfrm>
            <a:off x="2262764" y="244666"/>
            <a:ext cx="9495040" cy="646331"/>
          </a:xfrm>
          <a:prstGeom prst="rect">
            <a:avLst/>
          </a:prstGeom>
        </p:spPr>
        <p:txBody>
          <a:bodyPr wrap="square">
            <a:spAutoFit/>
          </a:bodyPr>
          <a:lstStyle/>
          <a:p>
            <a:r>
              <a:rPr lang="en-US" b="1" dirty="0">
                <a:latin typeface="Garamond" panose="02020404030301010803" pitchFamily="18" charset="0"/>
              </a:rPr>
              <a:t>Innovative Teaching Approaches in development of Software Designed Instrumentation and its application in real-time systems</a:t>
            </a:r>
          </a:p>
        </p:txBody>
      </p:sp>
      <p:pic>
        <p:nvPicPr>
          <p:cNvPr id="7" name="Picture 6"/>
          <p:cNvPicPr>
            <a:picLocks noChangeAspect="1"/>
          </p:cNvPicPr>
          <p:nvPr/>
        </p:nvPicPr>
        <p:blipFill>
          <a:blip r:embed="rId3"/>
          <a:stretch>
            <a:fillRect/>
          </a:stretch>
        </p:blipFill>
        <p:spPr>
          <a:xfrm>
            <a:off x="750961" y="2481496"/>
            <a:ext cx="10602839" cy="3914525"/>
          </a:xfrm>
          <a:prstGeom prst="rect">
            <a:avLst/>
          </a:prstGeom>
        </p:spPr>
      </p:pic>
      <p:sp>
        <p:nvSpPr>
          <p:cNvPr id="3" name="Rectangle 2"/>
          <p:cNvSpPr/>
          <p:nvPr/>
        </p:nvSpPr>
        <p:spPr>
          <a:xfrm>
            <a:off x="1552578" y="1901426"/>
            <a:ext cx="4065472" cy="369332"/>
          </a:xfrm>
          <a:prstGeom prst="rect">
            <a:avLst/>
          </a:prstGeom>
        </p:spPr>
        <p:txBody>
          <a:bodyPr wrap="none">
            <a:spAutoFit/>
          </a:bodyPr>
          <a:lstStyle/>
          <a:p>
            <a:pPr lvl="0">
              <a:buNone/>
            </a:pPr>
            <a:r>
              <a:rPr lang="sr-Latn-RS" b="1" dirty="0"/>
              <a:t>Signali kod digitalnih sistema upravljanja</a:t>
            </a:r>
            <a:endParaRPr lang="en" b="1" dirty="0"/>
          </a:p>
        </p:txBody>
      </p:sp>
    </p:spTree>
    <p:extLst>
      <p:ext uri="{BB962C8B-B14F-4D97-AF65-F5344CB8AC3E}">
        <p14:creationId xmlns:p14="http://schemas.microsoft.com/office/powerpoint/2010/main" val="22978288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4A2CE2-C908-4F21-9243-03179C53EF00}"/>
              </a:ext>
            </a:extLst>
          </p:cNvPr>
          <p:cNvSpPr>
            <a:spLocks noGrp="1"/>
          </p:cNvSpPr>
          <p:nvPr>
            <p:ph type="title"/>
          </p:nvPr>
        </p:nvSpPr>
        <p:spPr>
          <a:xfrm>
            <a:off x="2372264" y="1080104"/>
            <a:ext cx="8981536" cy="610584"/>
          </a:xfrm>
        </p:spPr>
        <p:txBody>
          <a:bodyPr>
            <a:normAutofit fontScale="90000"/>
          </a:bodyPr>
          <a:lstStyle/>
          <a:p>
            <a:r>
              <a:rPr lang="en-US" b="1" dirty="0" err="1">
                <a:latin typeface="Garamond" panose="02020404030301010803" pitchFamily="18" charset="0"/>
              </a:rPr>
              <a:t>Digitalne</a:t>
            </a:r>
            <a:r>
              <a:rPr lang="en-US" b="1" dirty="0">
                <a:latin typeface="Garamond" panose="02020404030301010803" pitchFamily="18" charset="0"/>
              </a:rPr>
              <a:t> </a:t>
            </a:r>
            <a:r>
              <a:rPr lang="en-US" b="1" dirty="0" err="1">
                <a:latin typeface="Garamond" panose="02020404030301010803" pitchFamily="18" charset="0"/>
              </a:rPr>
              <a:t>šeme</a:t>
            </a:r>
            <a:r>
              <a:rPr lang="en-US" b="1" dirty="0">
                <a:latin typeface="Garamond" panose="02020404030301010803" pitchFamily="18" charset="0"/>
              </a:rPr>
              <a:t> </a:t>
            </a:r>
            <a:r>
              <a:rPr lang="en-US" b="1" dirty="0" err="1">
                <a:latin typeface="Garamond" panose="02020404030301010803" pitchFamily="18" charset="0"/>
              </a:rPr>
              <a:t>upravljanja</a:t>
            </a:r>
            <a:endParaRPr lang="en-US" b="1" dirty="0">
              <a:latin typeface="Garamond" panose="02020404030301010803" pitchFamily="18" charset="0"/>
            </a:endParaRPr>
          </a:p>
        </p:txBody>
      </p:sp>
      <p:pic>
        <p:nvPicPr>
          <p:cNvPr id="4" name="Picture 3">
            <a:extLst>
              <a:ext uri="{FF2B5EF4-FFF2-40B4-BE49-F238E27FC236}">
                <a16:creationId xmlns="" xmlns:a16="http://schemas.microsoft.com/office/drawing/2014/main" id="{97326556-F4F3-45A7-A261-C1B358F8A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55" y="145476"/>
            <a:ext cx="1593316" cy="1491042"/>
          </a:xfrm>
          <a:prstGeom prst="rect">
            <a:avLst/>
          </a:prstGeom>
        </p:spPr>
      </p:pic>
      <p:sp>
        <p:nvSpPr>
          <p:cNvPr id="5" name="Rectangle 4"/>
          <p:cNvSpPr/>
          <p:nvPr/>
        </p:nvSpPr>
        <p:spPr>
          <a:xfrm>
            <a:off x="2262764" y="244666"/>
            <a:ext cx="9495040" cy="646331"/>
          </a:xfrm>
          <a:prstGeom prst="rect">
            <a:avLst/>
          </a:prstGeom>
        </p:spPr>
        <p:txBody>
          <a:bodyPr wrap="square">
            <a:spAutoFit/>
          </a:bodyPr>
          <a:lstStyle/>
          <a:p>
            <a:r>
              <a:rPr lang="en-US" b="1" dirty="0">
                <a:latin typeface="Garamond" panose="02020404030301010803" pitchFamily="18" charset="0"/>
              </a:rPr>
              <a:t>Innovative Teaching Approaches in development of Software Designed Instrumentation and its application in real-time systems</a:t>
            </a:r>
          </a:p>
        </p:txBody>
      </p:sp>
      <p:sp>
        <p:nvSpPr>
          <p:cNvPr id="7" name="Shape 111"/>
          <p:cNvSpPr txBox="1">
            <a:spLocks/>
          </p:cNvSpPr>
          <p:nvPr/>
        </p:nvSpPr>
        <p:spPr>
          <a:xfrm>
            <a:off x="1825994" y="1985660"/>
            <a:ext cx="7585500" cy="826500"/>
          </a:xfrm>
          <a:prstGeom prst="rect">
            <a:avLst/>
          </a:prstGeom>
        </p:spPr>
        <p:txBody>
          <a:bodyPr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sr-Latn-RS" sz="1600" smtClean="0"/>
              <a:t>Signali kod digitalnih sistema upravljanja – alternativni dijagram upravljanja</a:t>
            </a:r>
            <a:endParaRPr lang="en" sz="1600" dirty="0"/>
          </a:p>
        </p:txBody>
      </p:sp>
      <p:pic>
        <p:nvPicPr>
          <p:cNvPr id="8" name="Picture 7"/>
          <p:cNvPicPr>
            <a:picLocks noChangeAspect="1"/>
          </p:cNvPicPr>
          <p:nvPr/>
        </p:nvPicPr>
        <p:blipFill>
          <a:blip r:embed="rId3"/>
          <a:stretch>
            <a:fillRect/>
          </a:stretch>
        </p:blipFill>
        <p:spPr>
          <a:xfrm>
            <a:off x="924320" y="2587007"/>
            <a:ext cx="9297982" cy="3603733"/>
          </a:xfrm>
          <a:prstGeom prst="rect">
            <a:avLst/>
          </a:prstGeom>
        </p:spPr>
      </p:pic>
    </p:spTree>
    <p:extLst>
      <p:ext uri="{BB962C8B-B14F-4D97-AF65-F5344CB8AC3E}">
        <p14:creationId xmlns:p14="http://schemas.microsoft.com/office/powerpoint/2010/main" val="1599971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4A2CE2-C908-4F21-9243-03179C53EF00}"/>
              </a:ext>
            </a:extLst>
          </p:cNvPr>
          <p:cNvSpPr>
            <a:spLocks noGrp="1"/>
          </p:cNvSpPr>
          <p:nvPr>
            <p:ph type="title"/>
          </p:nvPr>
        </p:nvSpPr>
        <p:spPr>
          <a:xfrm>
            <a:off x="2372264" y="1080104"/>
            <a:ext cx="8981536" cy="610584"/>
          </a:xfrm>
        </p:spPr>
        <p:txBody>
          <a:bodyPr>
            <a:normAutofit fontScale="90000"/>
          </a:bodyPr>
          <a:lstStyle/>
          <a:p>
            <a:r>
              <a:rPr lang="en-US" b="1" dirty="0" err="1">
                <a:latin typeface="Garamond" panose="02020404030301010803" pitchFamily="18" charset="0"/>
              </a:rPr>
              <a:t>Digitalne</a:t>
            </a:r>
            <a:r>
              <a:rPr lang="en-US" b="1" dirty="0">
                <a:latin typeface="Garamond" panose="02020404030301010803" pitchFamily="18" charset="0"/>
              </a:rPr>
              <a:t> </a:t>
            </a:r>
            <a:r>
              <a:rPr lang="en-US" b="1" dirty="0" err="1">
                <a:latin typeface="Garamond" panose="02020404030301010803" pitchFamily="18" charset="0"/>
              </a:rPr>
              <a:t>šeme</a:t>
            </a:r>
            <a:r>
              <a:rPr lang="en-US" b="1" dirty="0">
                <a:latin typeface="Garamond" panose="02020404030301010803" pitchFamily="18" charset="0"/>
              </a:rPr>
              <a:t> </a:t>
            </a:r>
            <a:r>
              <a:rPr lang="en-US" b="1" dirty="0" err="1">
                <a:latin typeface="Garamond" panose="02020404030301010803" pitchFamily="18" charset="0"/>
              </a:rPr>
              <a:t>upravljanja</a:t>
            </a:r>
            <a:endParaRPr lang="en-US" b="1" dirty="0">
              <a:latin typeface="Garamond" panose="02020404030301010803" pitchFamily="18" charset="0"/>
            </a:endParaRPr>
          </a:p>
        </p:txBody>
      </p:sp>
      <p:pic>
        <p:nvPicPr>
          <p:cNvPr id="4" name="Picture 3">
            <a:extLst>
              <a:ext uri="{FF2B5EF4-FFF2-40B4-BE49-F238E27FC236}">
                <a16:creationId xmlns="" xmlns:a16="http://schemas.microsoft.com/office/drawing/2014/main" id="{97326556-F4F3-45A7-A261-C1B358F8A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55" y="145476"/>
            <a:ext cx="1593316" cy="1491042"/>
          </a:xfrm>
          <a:prstGeom prst="rect">
            <a:avLst/>
          </a:prstGeom>
        </p:spPr>
      </p:pic>
      <p:sp>
        <p:nvSpPr>
          <p:cNvPr id="5" name="Rectangle 4"/>
          <p:cNvSpPr/>
          <p:nvPr/>
        </p:nvSpPr>
        <p:spPr>
          <a:xfrm>
            <a:off x="2262764" y="244666"/>
            <a:ext cx="9495040" cy="646331"/>
          </a:xfrm>
          <a:prstGeom prst="rect">
            <a:avLst/>
          </a:prstGeom>
        </p:spPr>
        <p:txBody>
          <a:bodyPr wrap="square">
            <a:spAutoFit/>
          </a:bodyPr>
          <a:lstStyle/>
          <a:p>
            <a:r>
              <a:rPr lang="en-US" b="1" dirty="0">
                <a:latin typeface="Garamond" panose="02020404030301010803" pitchFamily="18" charset="0"/>
              </a:rPr>
              <a:t>Innovative Teaching Approaches in development of Software Designed Instrumentation and its application in real-time systems</a:t>
            </a:r>
          </a:p>
        </p:txBody>
      </p:sp>
      <p:sp>
        <p:nvSpPr>
          <p:cNvPr id="7" name="Shape 111"/>
          <p:cNvSpPr txBox="1">
            <a:spLocks/>
          </p:cNvSpPr>
          <p:nvPr/>
        </p:nvSpPr>
        <p:spPr>
          <a:xfrm>
            <a:off x="1825994" y="1985660"/>
            <a:ext cx="7585500" cy="826500"/>
          </a:xfrm>
          <a:prstGeom prst="rect">
            <a:avLst/>
          </a:prstGeom>
        </p:spPr>
        <p:txBody>
          <a:bodyPr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None/>
            </a:pPr>
            <a:r>
              <a:rPr lang="sr-Latn-RS" sz="1600" dirty="0"/>
              <a:t>Tipovi i razlike između signala kod digitalnih sistema upravljanja</a:t>
            </a:r>
            <a:endParaRPr lang="en" sz="1600" dirty="0"/>
          </a:p>
        </p:txBody>
      </p:sp>
      <p:pic>
        <p:nvPicPr>
          <p:cNvPr id="9" name="Picture 8"/>
          <p:cNvPicPr>
            <a:picLocks noChangeAspect="1"/>
          </p:cNvPicPr>
          <p:nvPr/>
        </p:nvPicPr>
        <p:blipFill>
          <a:blip r:embed="rId3"/>
          <a:stretch>
            <a:fillRect/>
          </a:stretch>
        </p:blipFill>
        <p:spPr>
          <a:xfrm>
            <a:off x="3135822" y="3107132"/>
            <a:ext cx="4965843" cy="3200341"/>
          </a:xfrm>
          <a:prstGeom prst="rect">
            <a:avLst/>
          </a:prstGeom>
        </p:spPr>
      </p:pic>
    </p:spTree>
    <p:extLst>
      <p:ext uri="{BB962C8B-B14F-4D97-AF65-F5344CB8AC3E}">
        <p14:creationId xmlns:p14="http://schemas.microsoft.com/office/powerpoint/2010/main" val="10966606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4A2CE2-C908-4F21-9243-03179C53EF00}"/>
              </a:ext>
            </a:extLst>
          </p:cNvPr>
          <p:cNvSpPr>
            <a:spLocks noGrp="1"/>
          </p:cNvSpPr>
          <p:nvPr>
            <p:ph type="title"/>
          </p:nvPr>
        </p:nvSpPr>
        <p:spPr>
          <a:xfrm>
            <a:off x="2372264" y="1080104"/>
            <a:ext cx="8981536" cy="610584"/>
          </a:xfrm>
        </p:spPr>
        <p:txBody>
          <a:bodyPr>
            <a:normAutofit fontScale="90000"/>
          </a:bodyPr>
          <a:lstStyle/>
          <a:p>
            <a:r>
              <a:rPr lang="en-US" b="1" dirty="0">
                <a:latin typeface="Garamond" panose="02020404030301010803" pitchFamily="18" charset="0"/>
              </a:rPr>
              <a:t>A/D </a:t>
            </a:r>
            <a:r>
              <a:rPr lang="en-US" b="1" dirty="0" err="1">
                <a:latin typeface="Garamond" panose="02020404030301010803" pitchFamily="18" charset="0"/>
              </a:rPr>
              <a:t>konverzija</a:t>
            </a:r>
            <a:endParaRPr lang="en-US" b="1" dirty="0">
              <a:latin typeface="Garamond" panose="02020404030301010803" pitchFamily="18" charset="0"/>
            </a:endParaRPr>
          </a:p>
        </p:txBody>
      </p:sp>
      <p:pic>
        <p:nvPicPr>
          <p:cNvPr id="4" name="Picture 3">
            <a:extLst>
              <a:ext uri="{FF2B5EF4-FFF2-40B4-BE49-F238E27FC236}">
                <a16:creationId xmlns="" xmlns:a16="http://schemas.microsoft.com/office/drawing/2014/main" id="{97326556-F4F3-45A7-A261-C1B358F8A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55" y="145476"/>
            <a:ext cx="1593316" cy="1491042"/>
          </a:xfrm>
          <a:prstGeom prst="rect">
            <a:avLst/>
          </a:prstGeom>
        </p:spPr>
      </p:pic>
      <p:sp>
        <p:nvSpPr>
          <p:cNvPr id="5" name="Rectangle 4"/>
          <p:cNvSpPr/>
          <p:nvPr/>
        </p:nvSpPr>
        <p:spPr>
          <a:xfrm>
            <a:off x="2262764" y="244666"/>
            <a:ext cx="9495040" cy="646331"/>
          </a:xfrm>
          <a:prstGeom prst="rect">
            <a:avLst/>
          </a:prstGeom>
        </p:spPr>
        <p:txBody>
          <a:bodyPr wrap="square">
            <a:spAutoFit/>
          </a:bodyPr>
          <a:lstStyle/>
          <a:p>
            <a:r>
              <a:rPr lang="en-US" b="1" dirty="0">
                <a:latin typeface="Garamond" panose="02020404030301010803" pitchFamily="18" charset="0"/>
              </a:rPr>
              <a:t>Innovative Teaching Approaches in development of Software Designed Instrumentation and its application in real-time systems</a:t>
            </a:r>
          </a:p>
        </p:txBody>
      </p:sp>
      <p:pic>
        <p:nvPicPr>
          <p:cNvPr id="8" name="Picture 7"/>
          <p:cNvPicPr>
            <a:picLocks noChangeAspect="1"/>
          </p:cNvPicPr>
          <p:nvPr/>
        </p:nvPicPr>
        <p:blipFill>
          <a:blip r:embed="rId3"/>
          <a:stretch>
            <a:fillRect/>
          </a:stretch>
        </p:blipFill>
        <p:spPr>
          <a:xfrm>
            <a:off x="2510287" y="2266977"/>
            <a:ext cx="7185660" cy="3572720"/>
          </a:xfrm>
          <a:prstGeom prst="rect">
            <a:avLst/>
          </a:prstGeom>
        </p:spPr>
      </p:pic>
    </p:spTree>
    <p:extLst>
      <p:ext uri="{BB962C8B-B14F-4D97-AF65-F5344CB8AC3E}">
        <p14:creationId xmlns:p14="http://schemas.microsoft.com/office/powerpoint/2010/main" val="10322993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4A2CE2-C908-4F21-9243-03179C53EF00}"/>
              </a:ext>
            </a:extLst>
          </p:cNvPr>
          <p:cNvSpPr>
            <a:spLocks noGrp="1"/>
          </p:cNvSpPr>
          <p:nvPr>
            <p:ph type="title"/>
          </p:nvPr>
        </p:nvSpPr>
        <p:spPr>
          <a:xfrm>
            <a:off x="2372264" y="1080104"/>
            <a:ext cx="8981536" cy="610584"/>
          </a:xfrm>
        </p:spPr>
        <p:txBody>
          <a:bodyPr>
            <a:normAutofit fontScale="90000"/>
          </a:bodyPr>
          <a:lstStyle/>
          <a:p>
            <a:r>
              <a:rPr lang="en-US" b="1" dirty="0">
                <a:latin typeface="Garamond" panose="02020404030301010803" pitchFamily="18" charset="0"/>
              </a:rPr>
              <a:t>D/A </a:t>
            </a:r>
            <a:r>
              <a:rPr lang="en-US" b="1" dirty="0" err="1">
                <a:latin typeface="Garamond" panose="02020404030301010803" pitchFamily="18" charset="0"/>
              </a:rPr>
              <a:t>konverzija</a:t>
            </a:r>
            <a:endParaRPr lang="en-US" b="1" dirty="0">
              <a:latin typeface="Garamond" panose="02020404030301010803" pitchFamily="18" charset="0"/>
            </a:endParaRPr>
          </a:p>
        </p:txBody>
      </p:sp>
      <p:pic>
        <p:nvPicPr>
          <p:cNvPr id="4" name="Picture 3">
            <a:extLst>
              <a:ext uri="{FF2B5EF4-FFF2-40B4-BE49-F238E27FC236}">
                <a16:creationId xmlns="" xmlns:a16="http://schemas.microsoft.com/office/drawing/2014/main" id="{97326556-F4F3-45A7-A261-C1B358F8A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55" y="145476"/>
            <a:ext cx="1593316" cy="1491042"/>
          </a:xfrm>
          <a:prstGeom prst="rect">
            <a:avLst/>
          </a:prstGeom>
        </p:spPr>
      </p:pic>
      <p:sp>
        <p:nvSpPr>
          <p:cNvPr id="5" name="Rectangle 4"/>
          <p:cNvSpPr/>
          <p:nvPr/>
        </p:nvSpPr>
        <p:spPr>
          <a:xfrm>
            <a:off x="2262764" y="244666"/>
            <a:ext cx="9495040" cy="646331"/>
          </a:xfrm>
          <a:prstGeom prst="rect">
            <a:avLst/>
          </a:prstGeom>
        </p:spPr>
        <p:txBody>
          <a:bodyPr wrap="square">
            <a:spAutoFit/>
          </a:bodyPr>
          <a:lstStyle/>
          <a:p>
            <a:r>
              <a:rPr lang="en-US" b="1" dirty="0">
                <a:latin typeface="Garamond" panose="02020404030301010803" pitchFamily="18" charset="0"/>
              </a:rPr>
              <a:t>Innovative Teaching Approaches in development of Software Designed Instrumentation and its application in real-time systems</a:t>
            </a:r>
          </a:p>
        </p:txBody>
      </p:sp>
      <p:pic>
        <p:nvPicPr>
          <p:cNvPr id="8" name="Picture 7"/>
          <p:cNvPicPr>
            <a:picLocks noChangeAspect="1"/>
          </p:cNvPicPr>
          <p:nvPr/>
        </p:nvPicPr>
        <p:blipFill>
          <a:blip r:embed="rId3"/>
          <a:stretch>
            <a:fillRect/>
          </a:stretch>
        </p:blipFill>
        <p:spPr>
          <a:xfrm>
            <a:off x="2015786" y="2082999"/>
            <a:ext cx="7658100" cy="3811174"/>
          </a:xfrm>
          <a:prstGeom prst="rect">
            <a:avLst/>
          </a:prstGeom>
        </p:spPr>
      </p:pic>
    </p:spTree>
    <p:extLst>
      <p:ext uri="{BB962C8B-B14F-4D97-AF65-F5344CB8AC3E}">
        <p14:creationId xmlns:p14="http://schemas.microsoft.com/office/powerpoint/2010/main" val="41129867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0FAB674E-E0FD-49B9-93BE-1C07741B8514}"/>
              </a:ext>
            </a:extLst>
          </p:cNvPr>
          <p:cNvSpPr>
            <a:spLocks noGrp="1"/>
          </p:cNvSpPr>
          <p:nvPr>
            <p:ph idx="1"/>
          </p:nvPr>
        </p:nvSpPr>
        <p:spPr>
          <a:xfrm>
            <a:off x="838200" y="2958859"/>
            <a:ext cx="10515600" cy="897149"/>
          </a:xfrm>
        </p:spPr>
        <p:txBody>
          <a:bodyPr>
            <a:normAutofit/>
          </a:bodyPr>
          <a:lstStyle/>
          <a:p>
            <a:pPr marL="0" indent="0" algn="ctr">
              <a:buNone/>
            </a:pPr>
            <a:r>
              <a:rPr lang="en-US" sz="4800" dirty="0" err="1" smtClean="0">
                <a:latin typeface="Garamond" panose="02020404030301010803" pitchFamily="18" charset="0"/>
              </a:rPr>
              <a:t>Hvala</a:t>
            </a:r>
            <a:r>
              <a:rPr lang="en-US" sz="4800" dirty="0" smtClean="0">
                <a:latin typeface="Garamond" panose="02020404030301010803" pitchFamily="18" charset="0"/>
              </a:rPr>
              <a:t>!</a:t>
            </a:r>
            <a:endParaRPr lang="en-US" sz="4800" dirty="0">
              <a:latin typeface="Garamond" panose="02020404030301010803" pitchFamily="18" charset="0"/>
            </a:endParaRPr>
          </a:p>
        </p:txBody>
      </p:sp>
      <p:pic>
        <p:nvPicPr>
          <p:cNvPr id="4" name="Picture 3">
            <a:extLst>
              <a:ext uri="{FF2B5EF4-FFF2-40B4-BE49-F238E27FC236}">
                <a16:creationId xmlns="" xmlns:a16="http://schemas.microsoft.com/office/drawing/2014/main" id="{97326556-F4F3-45A7-A261-C1B358F8A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55" y="145476"/>
            <a:ext cx="1593316" cy="1491042"/>
          </a:xfrm>
          <a:prstGeom prst="rect">
            <a:avLst/>
          </a:prstGeom>
        </p:spPr>
      </p:pic>
      <p:sp>
        <p:nvSpPr>
          <p:cNvPr id="5" name="Rectangle 4"/>
          <p:cNvSpPr/>
          <p:nvPr/>
        </p:nvSpPr>
        <p:spPr>
          <a:xfrm>
            <a:off x="2262764" y="244666"/>
            <a:ext cx="9495040" cy="646331"/>
          </a:xfrm>
          <a:prstGeom prst="rect">
            <a:avLst/>
          </a:prstGeom>
        </p:spPr>
        <p:txBody>
          <a:bodyPr wrap="square">
            <a:spAutoFit/>
          </a:bodyPr>
          <a:lstStyle/>
          <a:p>
            <a:r>
              <a:rPr lang="en-US" b="1" dirty="0">
                <a:latin typeface="Garamond" panose="02020404030301010803" pitchFamily="18" charset="0"/>
              </a:rPr>
              <a:t>Innovative Teaching Approaches in development of Software Designed Instrumentation and its application in real-time systems</a:t>
            </a:r>
          </a:p>
        </p:txBody>
      </p:sp>
      <p:pic>
        <p:nvPicPr>
          <p:cNvPr id="7" name="Picture 2" descr="https://eacea.ec.europa.eu/sites/eacea-site/files/logosbeneficaireserasmusleft_e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9653" y="5469146"/>
            <a:ext cx="5728770" cy="1259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3300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4A2CE2-C908-4F21-9243-03179C53EF00}"/>
              </a:ext>
            </a:extLst>
          </p:cNvPr>
          <p:cNvSpPr>
            <a:spLocks noGrp="1"/>
          </p:cNvSpPr>
          <p:nvPr>
            <p:ph type="title"/>
          </p:nvPr>
        </p:nvSpPr>
        <p:spPr>
          <a:xfrm>
            <a:off x="2372264" y="1080104"/>
            <a:ext cx="8981536" cy="610584"/>
          </a:xfrm>
        </p:spPr>
        <p:txBody>
          <a:bodyPr>
            <a:normAutofit fontScale="90000"/>
          </a:bodyPr>
          <a:lstStyle/>
          <a:p>
            <a:r>
              <a:rPr lang="en-US" b="1" dirty="0" err="1">
                <a:latin typeface="Garamond" panose="02020404030301010803" pitchFamily="18" charset="0"/>
              </a:rPr>
              <a:t>Istorijska</a:t>
            </a:r>
            <a:r>
              <a:rPr lang="en-US" b="1" dirty="0">
                <a:latin typeface="Garamond" panose="02020404030301010803" pitchFamily="18" charset="0"/>
              </a:rPr>
              <a:t> </a:t>
            </a:r>
            <a:r>
              <a:rPr lang="en-US" b="1" dirty="0" err="1">
                <a:latin typeface="Garamond" panose="02020404030301010803" pitchFamily="18" charset="0"/>
              </a:rPr>
              <a:t>perspektiva</a:t>
            </a:r>
            <a:endParaRPr lang="en-US" b="1" dirty="0">
              <a:latin typeface="Garamond" panose="02020404030301010803" pitchFamily="18" charset="0"/>
            </a:endParaRPr>
          </a:p>
        </p:txBody>
      </p:sp>
      <p:sp>
        <p:nvSpPr>
          <p:cNvPr id="3" name="Content Placeholder 2">
            <a:extLst>
              <a:ext uri="{FF2B5EF4-FFF2-40B4-BE49-F238E27FC236}">
                <a16:creationId xmlns="" xmlns:a16="http://schemas.microsoft.com/office/drawing/2014/main" id="{0FAB674E-E0FD-49B9-93BE-1C07741B8514}"/>
              </a:ext>
            </a:extLst>
          </p:cNvPr>
          <p:cNvSpPr>
            <a:spLocks noGrp="1"/>
          </p:cNvSpPr>
          <p:nvPr>
            <p:ph idx="1"/>
          </p:nvPr>
        </p:nvSpPr>
        <p:spPr/>
        <p:txBody>
          <a:bodyPr/>
          <a:lstStyle/>
          <a:p>
            <a:r>
              <a:rPr lang="en-US" dirty="0" err="1">
                <a:latin typeface="Garamond" panose="02020404030301010803" pitchFamily="18" charset="0"/>
              </a:rPr>
              <a:t>Počeci</a:t>
            </a:r>
            <a:r>
              <a:rPr lang="en-US" dirty="0">
                <a:latin typeface="Garamond" panose="02020404030301010803" pitchFamily="18" charset="0"/>
              </a:rPr>
              <a:t> </a:t>
            </a:r>
            <a:r>
              <a:rPr lang="en-US" dirty="0" err="1">
                <a:latin typeface="Garamond" panose="02020404030301010803" pitchFamily="18" charset="0"/>
              </a:rPr>
              <a:t>razvoja</a:t>
            </a:r>
            <a:r>
              <a:rPr lang="en-US" dirty="0">
                <a:latin typeface="Garamond" panose="02020404030301010803" pitchFamily="18" charset="0"/>
              </a:rPr>
              <a:t> </a:t>
            </a:r>
            <a:r>
              <a:rPr lang="en-US" dirty="0" err="1">
                <a:latin typeface="Garamond" panose="02020404030301010803" pitchFamily="18" charset="0"/>
              </a:rPr>
              <a:t>automatizovanih</a:t>
            </a:r>
            <a:r>
              <a:rPr lang="en-US" dirty="0">
                <a:latin typeface="Garamond" panose="02020404030301010803" pitchFamily="18" charset="0"/>
              </a:rPr>
              <a:t> </a:t>
            </a:r>
            <a:r>
              <a:rPr lang="en-US" dirty="0" err="1">
                <a:latin typeface="Garamond" panose="02020404030301010803" pitchFamily="18" charset="0"/>
              </a:rPr>
              <a:t>mehaničkih</a:t>
            </a:r>
            <a:r>
              <a:rPr lang="en-US" dirty="0">
                <a:latin typeface="Garamond" panose="02020404030301010803" pitchFamily="18" charset="0"/>
              </a:rPr>
              <a:t> </a:t>
            </a:r>
            <a:r>
              <a:rPr lang="en-US" dirty="0" err="1">
                <a:latin typeface="Garamond" panose="02020404030301010803" pitchFamily="18" charset="0"/>
              </a:rPr>
              <a:t>sistema</a:t>
            </a:r>
            <a:endParaRPr lang="en-US" dirty="0">
              <a:latin typeface="Garamond" panose="02020404030301010803" pitchFamily="18" charset="0"/>
            </a:endParaRPr>
          </a:p>
          <a:p>
            <a:pPr marL="0" indent="0">
              <a:buNone/>
            </a:pPr>
            <a:r>
              <a:rPr lang="en-US" dirty="0" err="1" smtClean="0">
                <a:latin typeface="Garamond" panose="02020404030301010803" pitchFamily="18" charset="0"/>
              </a:rPr>
              <a:t>Prvi</a:t>
            </a:r>
            <a:r>
              <a:rPr lang="en-US" dirty="0" smtClean="0">
                <a:latin typeface="Garamond" panose="02020404030301010803" pitchFamily="18" charset="0"/>
              </a:rPr>
              <a:t> </a:t>
            </a:r>
            <a:r>
              <a:rPr lang="en-US" dirty="0" err="1">
                <a:latin typeface="Garamond" panose="02020404030301010803" pitchFamily="18" charset="0"/>
              </a:rPr>
              <a:t>zabeleženi</a:t>
            </a:r>
            <a:r>
              <a:rPr lang="en-US" dirty="0">
                <a:latin typeface="Garamond" panose="02020404030301010803" pitchFamily="18" charset="0"/>
              </a:rPr>
              <a:t> </a:t>
            </a:r>
            <a:r>
              <a:rPr lang="en-US" dirty="0" err="1">
                <a:latin typeface="Garamond" panose="02020404030301010803" pitchFamily="18" charset="0"/>
              </a:rPr>
              <a:t>sistem</a:t>
            </a:r>
            <a:r>
              <a:rPr lang="en-US" dirty="0">
                <a:latin typeface="Garamond" panose="02020404030301010803" pitchFamily="18" charset="0"/>
              </a:rPr>
              <a:t> u </a:t>
            </a:r>
            <a:r>
              <a:rPr lang="en-US" dirty="0" err="1">
                <a:latin typeface="Garamond" panose="02020404030301010803" pitchFamily="18" charset="0"/>
              </a:rPr>
              <a:t>istoriji</a:t>
            </a:r>
            <a:r>
              <a:rPr lang="en-US" dirty="0">
                <a:latin typeface="Garamond" panose="02020404030301010803" pitchFamily="18" charset="0"/>
              </a:rPr>
              <a:t> </a:t>
            </a:r>
            <a:r>
              <a:rPr lang="en-US" dirty="0" err="1">
                <a:latin typeface="Garamond" panose="02020404030301010803" pitchFamily="18" charset="0"/>
              </a:rPr>
              <a:t>sa</a:t>
            </a:r>
            <a:r>
              <a:rPr lang="en-US" dirty="0">
                <a:latin typeface="Garamond" panose="02020404030301010803" pitchFamily="18" charset="0"/>
              </a:rPr>
              <a:t> </a:t>
            </a:r>
            <a:r>
              <a:rPr lang="en-US" dirty="0" err="1">
                <a:latin typeface="Garamond" panose="02020404030301010803" pitchFamily="18" charset="0"/>
              </a:rPr>
              <a:t>povratnom</a:t>
            </a:r>
            <a:r>
              <a:rPr lang="en-US" dirty="0">
                <a:latin typeface="Garamond" panose="02020404030301010803" pitchFamily="18" charset="0"/>
              </a:rPr>
              <a:t> </a:t>
            </a:r>
            <a:r>
              <a:rPr lang="en-US" dirty="0" err="1">
                <a:latin typeface="Garamond" panose="02020404030301010803" pitchFamily="18" charset="0"/>
              </a:rPr>
              <a:t>spregom</a:t>
            </a:r>
            <a:r>
              <a:rPr lang="en-US" dirty="0">
                <a:latin typeface="Garamond" panose="02020404030301010803" pitchFamily="18" charset="0"/>
              </a:rPr>
              <a:t> je </a:t>
            </a:r>
            <a:r>
              <a:rPr lang="en-US" dirty="0" err="1">
                <a:latin typeface="Garamond" panose="02020404030301010803" pitchFamily="18" charset="0"/>
              </a:rPr>
              <a:t>Polzunov-ov</a:t>
            </a:r>
            <a:r>
              <a:rPr lang="en-US" dirty="0">
                <a:latin typeface="Garamond" panose="02020404030301010803" pitchFamily="18" charset="0"/>
              </a:rPr>
              <a:t> </a:t>
            </a:r>
            <a:r>
              <a:rPr lang="en-US" dirty="0" err="1" smtClean="0">
                <a:latin typeface="Garamond" panose="02020404030301010803" pitchFamily="18" charset="0"/>
              </a:rPr>
              <a:t>plutajući</a:t>
            </a:r>
            <a:r>
              <a:rPr lang="en-US" dirty="0" smtClean="0">
                <a:latin typeface="Garamond" panose="02020404030301010803" pitchFamily="18" charset="0"/>
              </a:rPr>
              <a:t> regulator </a:t>
            </a:r>
            <a:r>
              <a:rPr lang="en-US" dirty="0" err="1">
                <a:latin typeface="Garamond" panose="02020404030301010803" pitchFamily="18" charset="0"/>
              </a:rPr>
              <a:t>nivoa</a:t>
            </a:r>
            <a:r>
              <a:rPr lang="en-US" dirty="0">
                <a:latin typeface="Garamond" panose="02020404030301010803" pitchFamily="18" charset="0"/>
              </a:rPr>
              <a:t> </a:t>
            </a:r>
            <a:r>
              <a:rPr lang="en-US" dirty="0" err="1">
                <a:latin typeface="Garamond" panose="02020404030301010803" pitchFamily="18" charset="0"/>
              </a:rPr>
              <a:t>vode</a:t>
            </a:r>
            <a:r>
              <a:rPr lang="en-US" dirty="0">
                <a:latin typeface="Garamond" panose="02020404030301010803" pitchFamily="18" charset="0"/>
              </a:rPr>
              <a:t> </a:t>
            </a:r>
            <a:r>
              <a:rPr lang="en-US" dirty="0" err="1">
                <a:latin typeface="Garamond" panose="02020404030301010803" pitchFamily="18" charset="0"/>
              </a:rPr>
              <a:t>iz</a:t>
            </a:r>
            <a:r>
              <a:rPr lang="en-US" dirty="0">
                <a:latin typeface="Garamond" panose="02020404030301010803" pitchFamily="18" charset="0"/>
              </a:rPr>
              <a:t> 1765</a:t>
            </a:r>
          </a:p>
          <a:p>
            <a:pPr marL="0" indent="0">
              <a:buNone/>
            </a:pPr>
            <a:r>
              <a:rPr lang="en-US" dirty="0" err="1" smtClean="0">
                <a:latin typeface="Garamond" panose="02020404030301010803" pitchFamily="18" charset="0"/>
              </a:rPr>
              <a:t>Dalje</a:t>
            </a:r>
            <a:r>
              <a:rPr lang="en-US" dirty="0" smtClean="0">
                <a:latin typeface="Garamond" panose="02020404030301010803" pitchFamily="18" charset="0"/>
              </a:rPr>
              <a:t> </a:t>
            </a:r>
            <a:r>
              <a:rPr lang="en-US" dirty="0" err="1">
                <a:latin typeface="Garamond" panose="02020404030301010803" pitchFamily="18" charset="0"/>
              </a:rPr>
              <a:t>evolucija</a:t>
            </a:r>
            <a:r>
              <a:rPr lang="en-US" dirty="0">
                <a:latin typeface="Garamond" panose="02020404030301010803" pitchFamily="18" charset="0"/>
              </a:rPr>
              <a:t> u </a:t>
            </a:r>
            <a:r>
              <a:rPr lang="en-US" dirty="0" err="1">
                <a:latin typeface="Garamond" panose="02020404030301010803" pitchFamily="18" charset="0"/>
              </a:rPr>
              <a:t>automatici</a:t>
            </a:r>
            <a:r>
              <a:rPr lang="en-US" dirty="0">
                <a:latin typeface="Garamond" panose="02020404030301010803" pitchFamily="18" charset="0"/>
              </a:rPr>
              <a:t> je </a:t>
            </a:r>
            <a:r>
              <a:rPr lang="en-US" dirty="0" err="1">
                <a:latin typeface="Garamond" panose="02020404030301010803" pitchFamily="18" charset="0"/>
              </a:rPr>
              <a:t>omogućila</a:t>
            </a:r>
            <a:r>
              <a:rPr lang="en-US" dirty="0">
                <a:latin typeface="Garamond" panose="02020404030301010803" pitchFamily="18" charset="0"/>
              </a:rPr>
              <a:t> </a:t>
            </a:r>
            <a:r>
              <a:rPr lang="en-US" dirty="0" err="1">
                <a:latin typeface="Garamond" panose="02020404030301010803" pitchFamily="18" charset="0"/>
              </a:rPr>
              <a:t>naprednije</a:t>
            </a:r>
            <a:r>
              <a:rPr lang="en-US" dirty="0">
                <a:latin typeface="Garamond" panose="02020404030301010803" pitchFamily="18" charset="0"/>
              </a:rPr>
              <a:t> </a:t>
            </a:r>
            <a:r>
              <a:rPr lang="en-US" dirty="0" err="1">
                <a:latin typeface="Garamond" panose="02020404030301010803" pitchFamily="18" charset="0"/>
              </a:rPr>
              <a:t>tehnike</a:t>
            </a:r>
            <a:r>
              <a:rPr lang="en-US" dirty="0">
                <a:latin typeface="Garamond" panose="02020404030301010803" pitchFamily="18" charset="0"/>
              </a:rPr>
              <a:t> </a:t>
            </a:r>
            <a:r>
              <a:rPr lang="en-US" dirty="0" err="1">
                <a:latin typeface="Garamond" panose="02020404030301010803" pitchFamily="18" charset="0"/>
              </a:rPr>
              <a:t>upravljanja</a:t>
            </a:r>
            <a:r>
              <a:rPr lang="en-US" dirty="0">
                <a:latin typeface="Garamond" panose="02020404030301010803" pitchFamily="18" charset="0"/>
              </a:rPr>
              <a:t> </a:t>
            </a:r>
            <a:r>
              <a:rPr lang="en-US" dirty="0" err="1">
                <a:latin typeface="Garamond" panose="02020404030301010803" pitchFamily="18" charset="0"/>
              </a:rPr>
              <a:t>kao</a:t>
            </a:r>
            <a:r>
              <a:rPr lang="en-US" dirty="0">
                <a:latin typeface="Garamond" panose="02020404030301010803" pitchFamily="18" charset="0"/>
              </a:rPr>
              <a:t> </a:t>
            </a:r>
            <a:r>
              <a:rPr lang="en-US" dirty="0" err="1" smtClean="0">
                <a:latin typeface="Garamond" panose="02020404030301010803" pitchFamily="18" charset="0"/>
              </a:rPr>
              <a:t>onakoja</a:t>
            </a:r>
            <a:r>
              <a:rPr lang="en-US" dirty="0" smtClean="0">
                <a:latin typeface="Garamond" panose="02020404030301010803" pitchFamily="18" charset="0"/>
              </a:rPr>
              <a:t> </a:t>
            </a:r>
            <a:r>
              <a:rPr lang="en-US" dirty="0">
                <a:latin typeface="Garamond" panose="02020404030301010803" pitchFamily="18" charset="0"/>
              </a:rPr>
              <a:t>je </a:t>
            </a:r>
            <a:r>
              <a:rPr lang="en-US" dirty="0" err="1">
                <a:latin typeface="Garamond" panose="02020404030301010803" pitchFamily="18" charset="0"/>
              </a:rPr>
              <a:t>vezana</a:t>
            </a:r>
            <a:r>
              <a:rPr lang="en-US" dirty="0">
                <a:latin typeface="Garamond" panose="02020404030301010803" pitchFamily="18" charset="0"/>
              </a:rPr>
              <a:t> </a:t>
            </a:r>
            <a:r>
              <a:rPr lang="en-US" dirty="0" err="1">
                <a:latin typeface="Garamond" panose="02020404030301010803" pitchFamily="18" charset="0"/>
              </a:rPr>
              <a:t>za</a:t>
            </a:r>
            <a:r>
              <a:rPr lang="en-US" dirty="0">
                <a:latin typeface="Garamond" panose="02020404030301010803" pitchFamily="18" charset="0"/>
              </a:rPr>
              <a:t> Watt-</a:t>
            </a:r>
            <a:r>
              <a:rPr lang="en-US" dirty="0" err="1">
                <a:latin typeface="Garamond" panose="02020404030301010803" pitchFamily="18" charset="0"/>
              </a:rPr>
              <a:t>ov</a:t>
            </a:r>
            <a:r>
              <a:rPr lang="en-US" dirty="0">
                <a:latin typeface="Garamond" panose="02020404030301010803" pitchFamily="18" charset="0"/>
              </a:rPr>
              <a:t> </a:t>
            </a:r>
            <a:r>
              <a:rPr lang="en-US" dirty="0" err="1">
                <a:latin typeface="Garamond" panose="02020404030301010803" pitchFamily="18" charset="0"/>
              </a:rPr>
              <a:t>upravljač</a:t>
            </a:r>
            <a:r>
              <a:rPr lang="en-US" dirty="0">
                <a:latin typeface="Garamond" panose="02020404030301010803" pitchFamily="18" charset="0"/>
              </a:rPr>
              <a:t> </a:t>
            </a:r>
            <a:r>
              <a:rPr lang="en-US" dirty="0" err="1">
                <a:latin typeface="Garamond" panose="02020404030301010803" pitchFamily="18" charset="0"/>
              </a:rPr>
              <a:t>letećim</a:t>
            </a:r>
            <a:r>
              <a:rPr lang="en-US" dirty="0">
                <a:latin typeface="Garamond" panose="02020404030301010803" pitchFamily="18" charset="0"/>
              </a:rPr>
              <a:t> </a:t>
            </a:r>
            <a:r>
              <a:rPr lang="en-US" dirty="0" err="1" smtClean="0">
                <a:latin typeface="Garamond" panose="02020404030301010803" pitchFamily="18" charset="0"/>
              </a:rPr>
              <a:t>lopticama</a:t>
            </a:r>
            <a:r>
              <a:rPr lang="en-US" dirty="0" smtClean="0">
                <a:latin typeface="Garamond" panose="02020404030301010803" pitchFamily="18" charset="0"/>
              </a:rPr>
              <a:t>(Watt’s </a:t>
            </a:r>
            <a:r>
              <a:rPr lang="en-US" dirty="0" err="1">
                <a:latin typeface="Garamond" panose="02020404030301010803" pitchFamily="18" charset="0"/>
              </a:rPr>
              <a:t>flyball</a:t>
            </a:r>
            <a:endParaRPr lang="en-US" dirty="0">
              <a:latin typeface="Garamond" panose="02020404030301010803" pitchFamily="18" charset="0"/>
            </a:endParaRPr>
          </a:p>
          <a:p>
            <a:pPr marL="0" indent="0">
              <a:buNone/>
            </a:pPr>
            <a:r>
              <a:rPr lang="en-US" dirty="0">
                <a:latin typeface="Garamond" panose="02020404030301010803" pitchFamily="18" charset="0"/>
              </a:rPr>
              <a:t>governor) </a:t>
            </a:r>
            <a:r>
              <a:rPr lang="en-US" dirty="0" err="1">
                <a:latin typeface="Garamond" panose="02020404030301010803" pitchFamily="18" charset="0"/>
              </a:rPr>
              <a:t>iz</a:t>
            </a:r>
            <a:r>
              <a:rPr lang="en-US" dirty="0">
                <a:latin typeface="Garamond" panose="02020404030301010803" pitchFamily="18" charset="0"/>
              </a:rPr>
              <a:t> 1769</a:t>
            </a:r>
          </a:p>
        </p:txBody>
      </p:sp>
      <p:pic>
        <p:nvPicPr>
          <p:cNvPr id="4" name="Picture 3">
            <a:extLst>
              <a:ext uri="{FF2B5EF4-FFF2-40B4-BE49-F238E27FC236}">
                <a16:creationId xmlns="" xmlns:a16="http://schemas.microsoft.com/office/drawing/2014/main" id="{97326556-F4F3-45A7-A261-C1B358F8A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55" y="145476"/>
            <a:ext cx="1593316" cy="1491042"/>
          </a:xfrm>
          <a:prstGeom prst="rect">
            <a:avLst/>
          </a:prstGeom>
        </p:spPr>
      </p:pic>
      <p:sp>
        <p:nvSpPr>
          <p:cNvPr id="5" name="Rectangle 4"/>
          <p:cNvSpPr/>
          <p:nvPr/>
        </p:nvSpPr>
        <p:spPr>
          <a:xfrm>
            <a:off x="2262764" y="244666"/>
            <a:ext cx="9495040" cy="646331"/>
          </a:xfrm>
          <a:prstGeom prst="rect">
            <a:avLst/>
          </a:prstGeom>
        </p:spPr>
        <p:txBody>
          <a:bodyPr wrap="square">
            <a:spAutoFit/>
          </a:bodyPr>
          <a:lstStyle/>
          <a:p>
            <a:r>
              <a:rPr lang="en-US" b="1" dirty="0">
                <a:latin typeface="Garamond" panose="02020404030301010803" pitchFamily="18" charset="0"/>
              </a:rPr>
              <a:t>Innovative Teaching Approaches in development of Software Designed Instrumentation and its application in real-time systems</a:t>
            </a:r>
          </a:p>
        </p:txBody>
      </p:sp>
      <p:pic>
        <p:nvPicPr>
          <p:cNvPr id="8" name="Picture 7"/>
          <p:cNvPicPr>
            <a:picLocks noChangeAspect="1"/>
          </p:cNvPicPr>
          <p:nvPr/>
        </p:nvPicPr>
        <p:blipFill>
          <a:blip r:embed="rId3"/>
          <a:stretch>
            <a:fillRect/>
          </a:stretch>
        </p:blipFill>
        <p:spPr>
          <a:xfrm>
            <a:off x="3759199" y="4150168"/>
            <a:ext cx="3875177" cy="2648038"/>
          </a:xfrm>
          <a:prstGeom prst="rect">
            <a:avLst/>
          </a:prstGeom>
        </p:spPr>
      </p:pic>
      <p:pic>
        <p:nvPicPr>
          <p:cNvPr id="6" name="Picture 5"/>
          <p:cNvPicPr>
            <a:picLocks noChangeAspect="1"/>
          </p:cNvPicPr>
          <p:nvPr/>
        </p:nvPicPr>
        <p:blipFill>
          <a:blip r:embed="rId4"/>
          <a:stretch>
            <a:fillRect/>
          </a:stretch>
        </p:blipFill>
        <p:spPr>
          <a:xfrm>
            <a:off x="7838539" y="4150167"/>
            <a:ext cx="2932015" cy="2597766"/>
          </a:xfrm>
          <a:prstGeom prst="rect">
            <a:avLst/>
          </a:prstGeom>
        </p:spPr>
      </p:pic>
    </p:spTree>
    <p:extLst>
      <p:ext uri="{BB962C8B-B14F-4D97-AF65-F5344CB8AC3E}">
        <p14:creationId xmlns:p14="http://schemas.microsoft.com/office/powerpoint/2010/main" val="13544251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4A2CE2-C908-4F21-9243-03179C53EF00}"/>
              </a:ext>
            </a:extLst>
          </p:cNvPr>
          <p:cNvSpPr>
            <a:spLocks noGrp="1"/>
          </p:cNvSpPr>
          <p:nvPr>
            <p:ph type="title"/>
          </p:nvPr>
        </p:nvSpPr>
        <p:spPr>
          <a:xfrm>
            <a:off x="2372264" y="1080104"/>
            <a:ext cx="8981536" cy="610584"/>
          </a:xfrm>
        </p:spPr>
        <p:txBody>
          <a:bodyPr>
            <a:normAutofit fontScale="90000"/>
          </a:bodyPr>
          <a:lstStyle/>
          <a:p>
            <a:r>
              <a:rPr lang="en-US" b="1" dirty="0" err="1">
                <a:latin typeface="Garamond" panose="02020404030301010803" pitchFamily="18" charset="0"/>
              </a:rPr>
              <a:t>Istorijska</a:t>
            </a:r>
            <a:r>
              <a:rPr lang="en-US" b="1" dirty="0">
                <a:latin typeface="Garamond" panose="02020404030301010803" pitchFamily="18" charset="0"/>
              </a:rPr>
              <a:t> </a:t>
            </a:r>
            <a:r>
              <a:rPr lang="en-US" b="1" dirty="0" err="1">
                <a:latin typeface="Garamond" panose="02020404030301010803" pitchFamily="18" charset="0"/>
              </a:rPr>
              <a:t>perspektiva</a:t>
            </a:r>
            <a:endParaRPr lang="en-US" b="1" dirty="0">
              <a:latin typeface="Garamond" panose="02020404030301010803" pitchFamily="18" charset="0"/>
            </a:endParaRPr>
          </a:p>
        </p:txBody>
      </p:sp>
      <p:sp>
        <p:nvSpPr>
          <p:cNvPr id="3" name="Content Placeholder 2">
            <a:extLst>
              <a:ext uri="{FF2B5EF4-FFF2-40B4-BE49-F238E27FC236}">
                <a16:creationId xmlns="" xmlns:a16="http://schemas.microsoft.com/office/drawing/2014/main" id="{0FAB674E-E0FD-49B9-93BE-1C07741B8514}"/>
              </a:ext>
            </a:extLst>
          </p:cNvPr>
          <p:cNvSpPr>
            <a:spLocks noGrp="1"/>
          </p:cNvSpPr>
          <p:nvPr>
            <p:ph idx="1"/>
          </p:nvPr>
        </p:nvSpPr>
        <p:spPr/>
        <p:txBody>
          <a:bodyPr/>
          <a:lstStyle/>
          <a:p>
            <a:r>
              <a:rPr lang="sr-Latn-RS" sz="2400" b="1" dirty="0"/>
              <a:t>Dalji razvoj automatizovanih sistema</a:t>
            </a:r>
          </a:p>
          <a:p>
            <a:pPr marL="285750" lvl="1" indent="-285750" algn="just">
              <a:buFont typeface="Wingdings" panose="05000000000000000000" pitchFamily="2" charset="2"/>
              <a:buChar char="§"/>
            </a:pPr>
            <a:r>
              <a:rPr lang="sr-Latn-RS" sz="1800" b="1" dirty="0">
                <a:solidFill>
                  <a:schemeClr val="accent1"/>
                </a:solidFill>
              </a:rPr>
              <a:t>Inženjering u ovoj eri je bio prevashodno vezan za mehaničke sisteme</a:t>
            </a:r>
          </a:p>
          <a:p>
            <a:pPr marL="285750" lvl="2" indent="-285750" algn="just">
              <a:buFont typeface="Wingdings" panose="05000000000000000000" pitchFamily="2" charset="2"/>
              <a:buChar char="§"/>
            </a:pPr>
            <a:r>
              <a:rPr lang="sr-Latn-RS" b="1" dirty="0"/>
              <a:t>Prenos pokreta, senzorika, aktuatori, pa čak i računanje je bilo izvedeno preko mehaničkih ili čak </a:t>
            </a:r>
            <a:r>
              <a:rPr lang="sr-Latn-RS" b="1" dirty="0" smtClean="0"/>
              <a:t>hidra</a:t>
            </a:r>
            <a:r>
              <a:rPr lang="en-US" b="1" dirty="0" smtClean="0"/>
              <a:t>u</a:t>
            </a:r>
            <a:r>
              <a:rPr lang="sr-Latn-RS" b="1" dirty="0" smtClean="0"/>
              <a:t>ličnih </a:t>
            </a:r>
            <a:r>
              <a:rPr lang="en-US" b="1" dirty="0"/>
              <a:t>s</a:t>
            </a:r>
            <a:r>
              <a:rPr lang="sr-Latn-RS" b="1" dirty="0" smtClean="0"/>
              <a:t>istema</a:t>
            </a:r>
            <a:r>
              <a:rPr lang="en-US" b="1" dirty="0"/>
              <a:t>.</a:t>
            </a:r>
            <a:endParaRPr lang="sr-Latn-RS" b="1" dirty="0"/>
          </a:p>
          <a:p>
            <a:pPr marL="285750" lvl="2" indent="-285750" algn="just">
              <a:buFont typeface="Wingdings" panose="05000000000000000000" pitchFamily="2" charset="2"/>
              <a:buChar char="§"/>
            </a:pPr>
            <a:r>
              <a:rPr lang="sr-Latn-RS" b="1" dirty="0"/>
              <a:t>Takvi sistemi su imali nedostatke u vidu nemogućnosti pojačanja snage, kao i z</a:t>
            </a:r>
            <a:r>
              <a:rPr lang="en-US" b="1" dirty="0"/>
              <a:t>n</a:t>
            </a:r>
            <a:r>
              <a:rPr lang="sr-Latn-RS" b="1" dirty="0"/>
              <a:t>ačajne gubitke enegije zbog tolerancij</a:t>
            </a:r>
            <a:r>
              <a:rPr lang="en-US" b="1" dirty="0"/>
              <a:t>e</a:t>
            </a:r>
            <a:r>
              <a:rPr lang="sr-Latn-RS" b="1" dirty="0"/>
              <a:t>, inercije i trenja</a:t>
            </a:r>
            <a:r>
              <a:rPr lang="en-US" b="1" dirty="0"/>
              <a:t>.</a:t>
            </a:r>
            <a:endParaRPr lang="sr-Latn-RS" b="1" dirty="0"/>
          </a:p>
          <a:p>
            <a:pPr marL="285750" lvl="1" indent="-285750" algn="just">
              <a:buFont typeface="Wingdings" panose="05000000000000000000" pitchFamily="2" charset="2"/>
              <a:buChar char="§"/>
            </a:pPr>
            <a:r>
              <a:rPr lang="sr-Latn-RS" sz="1800" b="1" dirty="0">
                <a:solidFill>
                  <a:schemeClr val="accent1"/>
                </a:solidFill>
              </a:rPr>
              <a:t>Sledeći korak u evoluciji automatike je zahtevao teoriju automatskog uprvljanja</a:t>
            </a:r>
          </a:p>
          <a:p>
            <a:pPr marL="285750" lvl="2" indent="-285750" algn="just">
              <a:buFont typeface="Wingdings" panose="05000000000000000000" pitchFamily="2" charset="2"/>
              <a:buChar char="§"/>
            </a:pPr>
            <a:r>
              <a:rPr lang="sr-Latn-RS" b="1" dirty="0"/>
              <a:t>Osnovna ideja upravljanja mehničkim sistemom na automatski način je definitivno ustanovljenja do kraja 19. veka</a:t>
            </a:r>
            <a:r>
              <a:rPr lang="en-US" b="1" dirty="0"/>
              <a:t>.</a:t>
            </a:r>
            <a:endParaRPr lang="sr-Latn-RS" b="1" dirty="0"/>
          </a:p>
          <a:p>
            <a:pPr marL="285750" lvl="2" indent="-285750" algn="just">
              <a:buFont typeface="Wingdings" panose="05000000000000000000" pitchFamily="2" charset="2"/>
              <a:buChar char="§"/>
            </a:pPr>
            <a:r>
              <a:rPr lang="sr-Latn-RS" b="1" dirty="0"/>
              <a:t>Evolucija na ovom polju će značajno napredovati u 20. veku</a:t>
            </a:r>
            <a:r>
              <a:rPr lang="en-US" b="1" dirty="0"/>
              <a:t>.</a:t>
            </a:r>
            <a:endParaRPr lang="en-US" dirty="0"/>
          </a:p>
          <a:p>
            <a:pPr lvl="1"/>
            <a:endParaRPr lang="sr-Latn-RS" sz="2000" b="1" dirty="0"/>
          </a:p>
        </p:txBody>
      </p:sp>
      <p:pic>
        <p:nvPicPr>
          <p:cNvPr id="4" name="Picture 3">
            <a:extLst>
              <a:ext uri="{FF2B5EF4-FFF2-40B4-BE49-F238E27FC236}">
                <a16:creationId xmlns="" xmlns:a16="http://schemas.microsoft.com/office/drawing/2014/main" id="{97326556-F4F3-45A7-A261-C1B358F8A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55" y="145476"/>
            <a:ext cx="1593316" cy="1491042"/>
          </a:xfrm>
          <a:prstGeom prst="rect">
            <a:avLst/>
          </a:prstGeom>
        </p:spPr>
      </p:pic>
      <p:sp>
        <p:nvSpPr>
          <p:cNvPr id="5" name="Rectangle 4"/>
          <p:cNvSpPr/>
          <p:nvPr/>
        </p:nvSpPr>
        <p:spPr>
          <a:xfrm>
            <a:off x="2262764" y="244666"/>
            <a:ext cx="9495040" cy="646331"/>
          </a:xfrm>
          <a:prstGeom prst="rect">
            <a:avLst/>
          </a:prstGeom>
        </p:spPr>
        <p:txBody>
          <a:bodyPr wrap="square">
            <a:spAutoFit/>
          </a:bodyPr>
          <a:lstStyle/>
          <a:p>
            <a:r>
              <a:rPr lang="en-US" b="1" dirty="0">
                <a:latin typeface="Garamond" panose="02020404030301010803" pitchFamily="18" charset="0"/>
              </a:rPr>
              <a:t>Innovative Teaching Approaches in development of Software Designed Instrumentation and its application in real-time systems</a:t>
            </a:r>
          </a:p>
        </p:txBody>
      </p:sp>
    </p:spTree>
    <p:extLst>
      <p:ext uri="{BB962C8B-B14F-4D97-AF65-F5344CB8AC3E}">
        <p14:creationId xmlns:p14="http://schemas.microsoft.com/office/powerpoint/2010/main" val="18022998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4A2CE2-C908-4F21-9243-03179C53EF00}"/>
              </a:ext>
            </a:extLst>
          </p:cNvPr>
          <p:cNvSpPr>
            <a:spLocks noGrp="1"/>
          </p:cNvSpPr>
          <p:nvPr>
            <p:ph type="title"/>
          </p:nvPr>
        </p:nvSpPr>
        <p:spPr>
          <a:xfrm>
            <a:off x="2372264" y="1080104"/>
            <a:ext cx="8981536" cy="610584"/>
          </a:xfrm>
        </p:spPr>
        <p:txBody>
          <a:bodyPr>
            <a:normAutofit fontScale="90000"/>
          </a:bodyPr>
          <a:lstStyle/>
          <a:p>
            <a:r>
              <a:rPr lang="en-US" b="1" dirty="0" err="1">
                <a:latin typeface="Garamond" panose="02020404030301010803" pitchFamily="18" charset="0"/>
              </a:rPr>
              <a:t>Istorijska</a:t>
            </a:r>
            <a:r>
              <a:rPr lang="en-US" b="1" dirty="0">
                <a:latin typeface="Garamond" panose="02020404030301010803" pitchFamily="18" charset="0"/>
              </a:rPr>
              <a:t> </a:t>
            </a:r>
            <a:r>
              <a:rPr lang="en-US" b="1" dirty="0" err="1">
                <a:latin typeface="Garamond" panose="02020404030301010803" pitchFamily="18" charset="0"/>
              </a:rPr>
              <a:t>perspektiva</a:t>
            </a:r>
            <a:endParaRPr lang="en-US" b="1" dirty="0">
              <a:latin typeface="Garamond" panose="02020404030301010803" pitchFamily="18" charset="0"/>
            </a:endParaRPr>
          </a:p>
        </p:txBody>
      </p:sp>
      <p:sp>
        <p:nvSpPr>
          <p:cNvPr id="3" name="Content Placeholder 2">
            <a:extLst>
              <a:ext uri="{FF2B5EF4-FFF2-40B4-BE49-F238E27FC236}">
                <a16:creationId xmlns="" xmlns:a16="http://schemas.microsoft.com/office/drawing/2014/main" id="{0FAB674E-E0FD-49B9-93BE-1C07741B8514}"/>
              </a:ext>
            </a:extLst>
          </p:cNvPr>
          <p:cNvSpPr>
            <a:spLocks noGrp="1"/>
          </p:cNvSpPr>
          <p:nvPr>
            <p:ph idx="1"/>
          </p:nvPr>
        </p:nvSpPr>
        <p:spPr/>
        <p:txBody>
          <a:bodyPr/>
          <a:lstStyle/>
          <a:p>
            <a:r>
              <a:rPr lang="en-US" b="1" dirty="0" err="1">
                <a:latin typeface="Garamond" panose="02020404030301010803" pitchFamily="18" charset="0"/>
              </a:rPr>
              <a:t>Dalji</a:t>
            </a:r>
            <a:r>
              <a:rPr lang="en-US" b="1" dirty="0">
                <a:latin typeface="Garamond" panose="02020404030301010803" pitchFamily="18" charset="0"/>
              </a:rPr>
              <a:t> </a:t>
            </a:r>
            <a:r>
              <a:rPr lang="en-US" b="1" dirty="0" err="1">
                <a:latin typeface="Garamond" panose="02020404030301010803" pitchFamily="18" charset="0"/>
              </a:rPr>
              <a:t>razvoj</a:t>
            </a:r>
            <a:r>
              <a:rPr lang="en-US" b="1" dirty="0">
                <a:latin typeface="Garamond" panose="02020404030301010803" pitchFamily="18" charset="0"/>
              </a:rPr>
              <a:t> </a:t>
            </a:r>
            <a:r>
              <a:rPr lang="en-US" b="1" dirty="0" err="1">
                <a:latin typeface="Garamond" panose="02020404030301010803" pitchFamily="18" charset="0"/>
              </a:rPr>
              <a:t>automatizovanih</a:t>
            </a:r>
            <a:r>
              <a:rPr lang="en-US" b="1" dirty="0">
                <a:latin typeface="Garamond" panose="02020404030301010803" pitchFamily="18" charset="0"/>
              </a:rPr>
              <a:t> </a:t>
            </a:r>
            <a:r>
              <a:rPr lang="en-US" b="1" dirty="0" err="1">
                <a:latin typeface="Garamond" panose="02020404030301010803" pitchFamily="18" charset="0"/>
              </a:rPr>
              <a:t>s</a:t>
            </a:r>
            <a:r>
              <a:rPr lang="en-US" b="1" dirty="0" err="1" smtClean="0">
                <a:latin typeface="Garamond" panose="02020404030301010803" pitchFamily="18" charset="0"/>
              </a:rPr>
              <a:t>istema</a:t>
            </a:r>
            <a:endParaRPr lang="en-US" b="1" dirty="0" smtClean="0">
              <a:latin typeface="Garamond" panose="02020404030301010803" pitchFamily="18" charset="0"/>
            </a:endParaRPr>
          </a:p>
          <a:p>
            <a:pPr marL="285750" lvl="1" indent="-285750" algn="just">
              <a:buFont typeface="Wingdings" panose="05000000000000000000" pitchFamily="2" charset="2"/>
              <a:buChar char="§"/>
            </a:pPr>
            <a:r>
              <a:rPr lang="sr-Latn-RS" sz="1800" b="1" dirty="0">
                <a:solidFill>
                  <a:schemeClr val="accent1"/>
                </a:solidFill>
              </a:rPr>
              <a:t>Napredak u razvoju pneumatskih upravljačkih elemenata u 30-im godinama prošlog veka omogućio je ulazak upravljanja u procesnu industriju</a:t>
            </a:r>
          </a:p>
          <a:p>
            <a:pPr marL="285750" lvl="2" indent="-285750" algn="just">
              <a:buFont typeface="Wingdings" panose="05000000000000000000" pitchFamily="2" charset="2"/>
              <a:buChar char="§"/>
            </a:pPr>
            <a:r>
              <a:rPr lang="sr-Latn-RS" b="1" dirty="0"/>
              <a:t>Početni upravljački sistemi su radili na principu probanja i greške</a:t>
            </a:r>
            <a:r>
              <a:rPr lang="en-US" b="1" dirty="0"/>
              <a:t> (trial and error).</a:t>
            </a:r>
            <a:endParaRPr lang="sr-Latn-RS" b="1" dirty="0"/>
          </a:p>
          <a:p>
            <a:pPr marL="285750" lvl="2" indent="-285750" algn="just">
              <a:buFont typeface="Wingdings" panose="05000000000000000000" pitchFamily="2" charset="2"/>
              <a:buChar char="§"/>
            </a:pPr>
            <a:r>
              <a:rPr lang="sr-Latn-RS" b="1" dirty="0"/>
              <a:t>Napredak u matematici i analitičkim metodama omogućio je da upravljačko inženjerstvo postane nezavisna inženjerska disciplina.</a:t>
            </a:r>
          </a:p>
          <a:p>
            <a:pPr marL="285750" lvl="1" indent="-285750" algn="just">
              <a:buFont typeface="Wingdings" panose="05000000000000000000" pitchFamily="2" charset="2"/>
              <a:buChar char="§"/>
            </a:pPr>
            <a:r>
              <a:rPr lang="sr-Latn-RS" sz="1800" b="1" dirty="0">
                <a:solidFill>
                  <a:schemeClr val="accent1"/>
                </a:solidFill>
              </a:rPr>
              <a:t>Naredni korak predstavlja razvoj elektronske povratne sprege</a:t>
            </a:r>
          </a:p>
          <a:p>
            <a:pPr marL="285750" lvl="2" indent="-285750" algn="just">
              <a:buFont typeface="Wingdings" panose="05000000000000000000" pitchFamily="2" charset="2"/>
              <a:buChar char="§"/>
            </a:pPr>
            <a:r>
              <a:rPr lang="sr-Latn-RS" b="1" dirty="0"/>
              <a:t>Bode, Nyquist i Black su u Bell Telephone Laboratories radeći na polju telefonskih sistema razvili elektronsku povratnu spregu u frekvencijskom domenu, kao i  smernice za projektovanje i analizu sistema </a:t>
            </a:r>
            <a:r>
              <a:rPr lang="sr-Latn-RS" b="1" dirty="0" smtClean="0"/>
              <a:t>upr</a:t>
            </a:r>
            <a:r>
              <a:rPr lang="en-US" b="1" dirty="0" smtClean="0"/>
              <a:t>a</a:t>
            </a:r>
            <a:r>
              <a:rPr lang="sr-Latn-RS" b="1" dirty="0" smtClean="0"/>
              <a:t>vljanja </a:t>
            </a:r>
            <a:r>
              <a:rPr lang="sr-Latn-RS" b="1" dirty="0"/>
              <a:t>koje važe i dan danas i nazivaju se klasično upravljanje.</a:t>
            </a:r>
          </a:p>
          <a:p>
            <a:endParaRPr lang="en-US" dirty="0">
              <a:latin typeface="Garamond" panose="02020404030301010803" pitchFamily="18" charset="0"/>
            </a:endParaRPr>
          </a:p>
        </p:txBody>
      </p:sp>
      <p:pic>
        <p:nvPicPr>
          <p:cNvPr id="4" name="Picture 3">
            <a:extLst>
              <a:ext uri="{FF2B5EF4-FFF2-40B4-BE49-F238E27FC236}">
                <a16:creationId xmlns="" xmlns:a16="http://schemas.microsoft.com/office/drawing/2014/main" id="{97326556-F4F3-45A7-A261-C1B358F8A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55" y="145476"/>
            <a:ext cx="1593316" cy="1491042"/>
          </a:xfrm>
          <a:prstGeom prst="rect">
            <a:avLst/>
          </a:prstGeom>
        </p:spPr>
      </p:pic>
      <p:sp>
        <p:nvSpPr>
          <p:cNvPr id="5" name="Rectangle 4"/>
          <p:cNvSpPr/>
          <p:nvPr/>
        </p:nvSpPr>
        <p:spPr>
          <a:xfrm>
            <a:off x="2262764" y="244666"/>
            <a:ext cx="9495040" cy="646331"/>
          </a:xfrm>
          <a:prstGeom prst="rect">
            <a:avLst/>
          </a:prstGeom>
        </p:spPr>
        <p:txBody>
          <a:bodyPr wrap="square">
            <a:spAutoFit/>
          </a:bodyPr>
          <a:lstStyle/>
          <a:p>
            <a:r>
              <a:rPr lang="en-US" b="1" dirty="0">
                <a:latin typeface="Garamond" panose="02020404030301010803" pitchFamily="18" charset="0"/>
              </a:rPr>
              <a:t>Innovative Teaching Approaches in development of Software Designed Instrumentation and its application in real-time systems</a:t>
            </a:r>
          </a:p>
        </p:txBody>
      </p:sp>
    </p:spTree>
    <p:extLst>
      <p:ext uri="{BB962C8B-B14F-4D97-AF65-F5344CB8AC3E}">
        <p14:creationId xmlns:p14="http://schemas.microsoft.com/office/powerpoint/2010/main" val="39814007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4A2CE2-C908-4F21-9243-03179C53EF00}"/>
              </a:ext>
            </a:extLst>
          </p:cNvPr>
          <p:cNvSpPr>
            <a:spLocks noGrp="1"/>
          </p:cNvSpPr>
          <p:nvPr>
            <p:ph type="title"/>
          </p:nvPr>
        </p:nvSpPr>
        <p:spPr>
          <a:xfrm>
            <a:off x="2372264" y="1080104"/>
            <a:ext cx="8981536" cy="610584"/>
          </a:xfrm>
        </p:spPr>
        <p:txBody>
          <a:bodyPr>
            <a:normAutofit fontScale="90000"/>
          </a:bodyPr>
          <a:lstStyle/>
          <a:p>
            <a:r>
              <a:rPr lang="en-US" b="1" dirty="0" err="1">
                <a:latin typeface="Garamond" panose="02020404030301010803" pitchFamily="18" charset="0"/>
              </a:rPr>
              <a:t>Istorijska</a:t>
            </a:r>
            <a:r>
              <a:rPr lang="en-US" b="1" dirty="0">
                <a:latin typeface="Garamond" panose="02020404030301010803" pitchFamily="18" charset="0"/>
              </a:rPr>
              <a:t> </a:t>
            </a:r>
            <a:r>
              <a:rPr lang="en-US" b="1" dirty="0" err="1">
                <a:latin typeface="Garamond" panose="02020404030301010803" pitchFamily="18" charset="0"/>
              </a:rPr>
              <a:t>perspektiva</a:t>
            </a:r>
            <a:endParaRPr lang="en-US" b="1" dirty="0">
              <a:latin typeface="Garamond" panose="02020404030301010803" pitchFamily="18" charset="0"/>
            </a:endParaRPr>
          </a:p>
        </p:txBody>
      </p:sp>
      <p:sp>
        <p:nvSpPr>
          <p:cNvPr id="3" name="Content Placeholder 2">
            <a:extLst>
              <a:ext uri="{FF2B5EF4-FFF2-40B4-BE49-F238E27FC236}">
                <a16:creationId xmlns="" xmlns:a16="http://schemas.microsoft.com/office/drawing/2014/main" id="{0FAB674E-E0FD-49B9-93BE-1C07741B8514}"/>
              </a:ext>
            </a:extLst>
          </p:cNvPr>
          <p:cNvSpPr>
            <a:spLocks noGrp="1"/>
          </p:cNvSpPr>
          <p:nvPr>
            <p:ph idx="1"/>
          </p:nvPr>
        </p:nvSpPr>
        <p:spPr/>
        <p:txBody>
          <a:bodyPr/>
          <a:lstStyle/>
          <a:p>
            <a:r>
              <a:rPr lang="sr-Latn-RS" b="1" dirty="0"/>
              <a:t>Dalji razvoj automatizovanih </a:t>
            </a:r>
            <a:r>
              <a:rPr lang="sr-Latn-RS" b="1" dirty="0" smtClean="0"/>
              <a:t>sistema</a:t>
            </a:r>
            <a:endParaRPr lang="en-US" b="1" dirty="0" smtClean="0"/>
          </a:p>
          <a:p>
            <a:pPr lvl="1"/>
            <a:r>
              <a:rPr lang="sr-Latn-RS" sz="2000" b="1" dirty="0">
                <a:solidFill>
                  <a:schemeClr val="accent1"/>
                </a:solidFill>
              </a:rPr>
              <a:t>Napredak u teoriji i praksi automatskog upravljanja zbog</a:t>
            </a:r>
          </a:p>
          <a:p>
            <a:pPr lvl="1"/>
            <a:r>
              <a:rPr lang="sr-Latn-RS" sz="2000" b="1" dirty="0">
                <a:solidFill>
                  <a:schemeClr val="accent1"/>
                </a:solidFill>
              </a:rPr>
              <a:t>Ratni</a:t>
            </a:r>
            <a:r>
              <a:rPr lang="en-US" sz="2000" b="1" dirty="0">
                <a:solidFill>
                  <a:schemeClr val="accent1"/>
                </a:solidFill>
              </a:rPr>
              <a:t>h</a:t>
            </a:r>
            <a:r>
              <a:rPr lang="sr-Latn-RS" sz="2000" b="1" dirty="0">
                <a:solidFill>
                  <a:schemeClr val="accent1"/>
                </a:solidFill>
              </a:rPr>
              <a:t> napor</a:t>
            </a:r>
            <a:r>
              <a:rPr lang="en-US" sz="2000" b="1" dirty="0">
                <a:solidFill>
                  <a:schemeClr val="accent1"/>
                </a:solidFill>
              </a:rPr>
              <a:t>a</a:t>
            </a:r>
            <a:r>
              <a:rPr lang="sr-Latn-RS" sz="2000" b="1" dirty="0">
                <a:solidFill>
                  <a:schemeClr val="accent1"/>
                </a:solidFill>
              </a:rPr>
              <a:t> iz Drugog svetskog rata</a:t>
            </a:r>
          </a:p>
          <a:p>
            <a:pPr lvl="3"/>
            <a:r>
              <a:rPr lang="sr-Latn-RS" sz="2000" b="1" dirty="0" smtClean="0"/>
              <a:t>Projektovanje </a:t>
            </a:r>
            <a:r>
              <a:rPr lang="sr-Latn-RS" sz="2000" b="1" dirty="0"/>
              <a:t>i konstrukcija automatskih pilota aviona, postavljanje naoružanja</a:t>
            </a:r>
            <a:r>
              <a:rPr lang="en-US" sz="2000" b="1" dirty="0"/>
              <a:t> </a:t>
            </a:r>
            <a:r>
              <a:rPr lang="sr-Latn-RS" sz="2000" b="1" dirty="0"/>
              <a:t>sistemi, radarske antene i drug</a:t>
            </a:r>
            <a:r>
              <a:rPr lang="en-US" sz="2000" b="1" dirty="0" err="1"/>
              <a:t>i</a:t>
            </a:r>
            <a:r>
              <a:rPr lang="sr-Latn-RS" sz="2000" b="1" dirty="0"/>
              <a:t> vojni sistemi-</a:t>
            </a:r>
          </a:p>
          <a:p>
            <a:pPr lvl="3"/>
            <a:r>
              <a:rPr lang="sr-Latn-RS" sz="2000" b="1" dirty="0" smtClean="0"/>
              <a:t>Proširenje </a:t>
            </a:r>
            <a:r>
              <a:rPr lang="sr-Latn-RS" sz="2000" b="1" dirty="0"/>
              <a:t>dostupnih tehnika upravljanja i negovanje interesovanj</a:t>
            </a:r>
            <a:r>
              <a:rPr lang="en-US" sz="2000" b="1" dirty="0"/>
              <a:t>a</a:t>
            </a:r>
            <a:r>
              <a:rPr lang="sr-Latn-RS" sz="2000" b="1" dirty="0"/>
              <a:t> za sisteme </a:t>
            </a:r>
            <a:r>
              <a:rPr lang="en-US" sz="2000" b="1" dirty="0" err="1"/>
              <a:t>upravljanja</a:t>
            </a:r>
            <a:r>
              <a:rPr lang="sr-Latn-RS" sz="2000" b="1" dirty="0"/>
              <a:t> i razvoj novih metoda.</a:t>
            </a:r>
          </a:p>
          <a:p>
            <a:pPr lvl="3"/>
            <a:r>
              <a:rPr lang="sr-Latn-RS" sz="2000" b="1" dirty="0" smtClean="0"/>
              <a:t>Pristupi </a:t>
            </a:r>
            <a:r>
              <a:rPr lang="sr-Latn-RS" sz="2000" b="1" dirty="0"/>
              <a:t>frekvencijskom domenu, povećana upotreba Laplasove</a:t>
            </a:r>
          </a:p>
          <a:p>
            <a:pPr lvl="3"/>
            <a:r>
              <a:rPr lang="sr-Latn-RS" sz="2000" b="1" dirty="0"/>
              <a:t>transformacije i upotreba takozvanih metoda s-ravni (npr. </a:t>
            </a:r>
            <a:r>
              <a:rPr lang="sr-Latn-RS" sz="2000" b="1" i="1" dirty="0"/>
              <a:t>root locus- GMK</a:t>
            </a:r>
            <a:r>
              <a:rPr lang="sr-Latn-RS" sz="2000" b="1" dirty="0"/>
              <a:t>)</a:t>
            </a:r>
          </a:p>
          <a:p>
            <a:pPr lvl="1"/>
            <a:r>
              <a:rPr lang="sr-Latn-RS" sz="2000" b="1" dirty="0">
                <a:solidFill>
                  <a:schemeClr val="accent1"/>
                </a:solidFill>
              </a:rPr>
              <a:t>Tokom 1950-ih, pronalazak kamere, veza i lančanih pogona postali su glavne tehnologije koje omogućavaju pronalazak novih proizvoda i proizvodnju sa visokom preciznošću i brzinom i jednostavnijom i bržom montažom</a:t>
            </a:r>
            <a:endParaRPr lang="en-US" sz="2000" dirty="0"/>
          </a:p>
          <a:p>
            <a:pPr marL="285750" lvl="2" indent="-285750" algn="just">
              <a:buFont typeface="Wingdings" panose="05000000000000000000" pitchFamily="2" charset="2"/>
              <a:buChar char="§"/>
            </a:pPr>
            <a:endParaRPr lang="en-US" dirty="0"/>
          </a:p>
          <a:p>
            <a:endParaRPr lang="sr-Latn-RS" b="1" dirty="0"/>
          </a:p>
        </p:txBody>
      </p:sp>
      <p:pic>
        <p:nvPicPr>
          <p:cNvPr id="4" name="Picture 3">
            <a:extLst>
              <a:ext uri="{FF2B5EF4-FFF2-40B4-BE49-F238E27FC236}">
                <a16:creationId xmlns="" xmlns:a16="http://schemas.microsoft.com/office/drawing/2014/main" id="{97326556-F4F3-45A7-A261-C1B358F8A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55" y="145476"/>
            <a:ext cx="1593316" cy="1491042"/>
          </a:xfrm>
          <a:prstGeom prst="rect">
            <a:avLst/>
          </a:prstGeom>
        </p:spPr>
      </p:pic>
      <p:sp>
        <p:nvSpPr>
          <p:cNvPr id="5" name="Rectangle 4"/>
          <p:cNvSpPr/>
          <p:nvPr/>
        </p:nvSpPr>
        <p:spPr>
          <a:xfrm>
            <a:off x="2262764" y="244666"/>
            <a:ext cx="9495040" cy="646331"/>
          </a:xfrm>
          <a:prstGeom prst="rect">
            <a:avLst/>
          </a:prstGeom>
        </p:spPr>
        <p:txBody>
          <a:bodyPr wrap="square">
            <a:spAutoFit/>
          </a:bodyPr>
          <a:lstStyle/>
          <a:p>
            <a:r>
              <a:rPr lang="en-US" b="1" dirty="0">
                <a:latin typeface="Garamond" panose="02020404030301010803" pitchFamily="18" charset="0"/>
              </a:rPr>
              <a:t>Innovative Teaching Approaches in development of Software Designed Instrumentation and its application in real-time systems</a:t>
            </a:r>
          </a:p>
        </p:txBody>
      </p:sp>
    </p:spTree>
    <p:extLst>
      <p:ext uri="{BB962C8B-B14F-4D97-AF65-F5344CB8AC3E}">
        <p14:creationId xmlns:p14="http://schemas.microsoft.com/office/powerpoint/2010/main" val="39370448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4A2CE2-C908-4F21-9243-03179C53EF00}"/>
              </a:ext>
            </a:extLst>
          </p:cNvPr>
          <p:cNvSpPr>
            <a:spLocks noGrp="1"/>
          </p:cNvSpPr>
          <p:nvPr>
            <p:ph type="title"/>
          </p:nvPr>
        </p:nvSpPr>
        <p:spPr>
          <a:xfrm>
            <a:off x="2372264" y="1080104"/>
            <a:ext cx="8981536" cy="610584"/>
          </a:xfrm>
        </p:spPr>
        <p:txBody>
          <a:bodyPr>
            <a:normAutofit fontScale="90000"/>
          </a:bodyPr>
          <a:lstStyle/>
          <a:p>
            <a:r>
              <a:rPr lang="en-US" b="1" dirty="0" err="1">
                <a:latin typeface="Garamond" panose="02020404030301010803" pitchFamily="18" charset="0"/>
              </a:rPr>
              <a:t>Istorijska</a:t>
            </a:r>
            <a:r>
              <a:rPr lang="en-US" b="1" dirty="0">
                <a:latin typeface="Garamond" panose="02020404030301010803" pitchFamily="18" charset="0"/>
              </a:rPr>
              <a:t> </a:t>
            </a:r>
            <a:r>
              <a:rPr lang="en-US" b="1" dirty="0" err="1">
                <a:latin typeface="Garamond" panose="02020404030301010803" pitchFamily="18" charset="0"/>
              </a:rPr>
              <a:t>perspektiva</a:t>
            </a:r>
            <a:endParaRPr lang="en-US" b="1" dirty="0">
              <a:latin typeface="Garamond" panose="02020404030301010803" pitchFamily="18" charset="0"/>
            </a:endParaRPr>
          </a:p>
        </p:txBody>
      </p:sp>
      <p:sp>
        <p:nvSpPr>
          <p:cNvPr id="3" name="Content Placeholder 2">
            <a:extLst>
              <a:ext uri="{FF2B5EF4-FFF2-40B4-BE49-F238E27FC236}">
                <a16:creationId xmlns="" xmlns:a16="http://schemas.microsoft.com/office/drawing/2014/main" id="{0FAB674E-E0FD-49B9-93BE-1C07741B8514}"/>
              </a:ext>
            </a:extLst>
          </p:cNvPr>
          <p:cNvSpPr>
            <a:spLocks noGrp="1"/>
          </p:cNvSpPr>
          <p:nvPr>
            <p:ph idx="1"/>
          </p:nvPr>
        </p:nvSpPr>
        <p:spPr/>
        <p:txBody>
          <a:bodyPr>
            <a:normAutofit/>
          </a:bodyPr>
          <a:lstStyle/>
          <a:p>
            <a:pPr marL="457200" lvl="1" indent="0">
              <a:buNone/>
            </a:pPr>
            <a:r>
              <a:rPr lang="sr-Latn-RS" b="1" dirty="0">
                <a:solidFill>
                  <a:schemeClr val="accent1"/>
                </a:solidFill>
              </a:rPr>
              <a:t>Poluprovodnička revolucija je dovela do stvaranja tehnologije integrisanog kola (IC)</a:t>
            </a:r>
          </a:p>
          <a:p>
            <a:pPr lvl="1"/>
            <a:r>
              <a:rPr lang="sr-Latn-RS" b="1" dirty="0" smtClean="0"/>
              <a:t>Efektivna</a:t>
            </a:r>
            <a:r>
              <a:rPr lang="sr-Latn-RS" b="1" dirty="0"/>
              <a:t>, minijaturna, elektroenergetika bi mogla pojačati i obezbediti potrebnu količinu snage aktuatorima.</a:t>
            </a:r>
          </a:p>
          <a:p>
            <a:pPr lvl="1"/>
            <a:r>
              <a:rPr lang="sr-Latn-RS" b="1" dirty="0" smtClean="0"/>
              <a:t>Elektronika </a:t>
            </a:r>
            <a:r>
              <a:rPr lang="sr-Latn-RS" b="1" dirty="0"/>
              <a:t>za prilagođavanje signala može filtrirati i kodirati podatke sa senzora u analognom / digitalnom formatu.</a:t>
            </a:r>
          </a:p>
          <a:p>
            <a:pPr lvl="1"/>
            <a:r>
              <a:rPr lang="sr-Latn-RS" b="1" dirty="0" smtClean="0"/>
              <a:t>Ožičene </a:t>
            </a:r>
            <a:r>
              <a:rPr lang="sr-Latn-RS" b="1" dirty="0"/>
              <a:t>kablovima (hard-wired), na ploči (on-board) analogne / digitalne IC komponente obezbeđuju rudimentarne računske operacije i sisteme odlučivanja za kontrolu mehaničkih uređaja</a:t>
            </a:r>
            <a:endParaRPr lang="en-US" dirty="0"/>
          </a:p>
        </p:txBody>
      </p:sp>
      <p:pic>
        <p:nvPicPr>
          <p:cNvPr id="4" name="Picture 3">
            <a:extLst>
              <a:ext uri="{FF2B5EF4-FFF2-40B4-BE49-F238E27FC236}">
                <a16:creationId xmlns="" xmlns:a16="http://schemas.microsoft.com/office/drawing/2014/main" id="{97326556-F4F3-45A7-A261-C1B358F8A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55" y="145476"/>
            <a:ext cx="1593316" cy="1491042"/>
          </a:xfrm>
          <a:prstGeom prst="rect">
            <a:avLst/>
          </a:prstGeom>
        </p:spPr>
      </p:pic>
      <p:sp>
        <p:nvSpPr>
          <p:cNvPr id="5" name="Rectangle 4"/>
          <p:cNvSpPr/>
          <p:nvPr/>
        </p:nvSpPr>
        <p:spPr>
          <a:xfrm>
            <a:off x="2262764" y="244666"/>
            <a:ext cx="9495040" cy="646331"/>
          </a:xfrm>
          <a:prstGeom prst="rect">
            <a:avLst/>
          </a:prstGeom>
        </p:spPr>
        <p:txBody>
          <a:bodyPr wrap="square">
            <a:spAutoFit/>
          </a:bodyPr>
          <a:lstStyle/>
          <a:p>
            <a:r>
              <a:rPr lang="en-US" b="1" dirty="0">
                <a:latin typeface="Garamond" panose="02020404030301010803" pitchFamily="18" charset="0"/>
              </a:rPr>
              <a:t>Innovative Teaching Approaches in development of Software Designed Instrumentation and its application in real-time systems</a:t>
            </a:r>
          </a:p>
        </p:txBody>
      </p:sp>
    </p:spTree>
    <p:extLst>
      <p:ext uri="{BB962C8B-B14F-4D97-AF65-F5344CB8AC3E}">
        <p14:creationId xmlns:p14="http://schemas.microsoft.com/office/powerpoint/2010/main" val="23602093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3126</TotalTime>
  <Words>2508</Words>
  <Application>Microsoft Office PowerPoint</Application>
  <PresentationFormat>Widescreen</PresentationFormat>
  <Paragraphs>253</Paragraphs>
  <Slides>48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adagio_slab</vt:lpstr>
      <vt:lpstr>Arial</vt:lpstr>
      <vt:lpstr>Calibri</vt:lpstr>
      <vt:lpstr>Calibri Light</vt:lpstr>
      <vt:lpstr>Garamond</vt:lpstr>
      <vt:lpstr>Times New Roman</vt:lpstr>
      <vt:lpstr>Wingdings</vt:lpstr>
      <vt:lpstr>Office Theme</vt:lpstr>
      <vt:lpstr>UPRAVLJAČKI ALGORITMI U REALNOM VREMENU</vt:lpstr>
      <vt:lpstr>PowerPoint Presentation</vt:lpstr>
      <vt:lpstr>Sadržaj</vt:lpstr>
      <vt:lpstr>Uvod</vt:lpstr>
      <vt:lpstr>Istorijska perspektiva</vt:lpstr>
      <vt:lpstr>Istorijska perspektiva</vt:lpstr>
      <vt:lpstr>Istorijska perspektiva</vt:lpstr>
      <vt:lpstr>Istorijska perspektiva</vt:lpstr>
      <vt:lpstr>Istorijska perspektiva</vt:lpstr>
      <vt:lpstr>Istorijska perspektiva</vt:lpstr>
      <vt:lpstr>Istorijska perspektiva</vt:lpstr>
      <vt:lpstr>Istorijska perspektiva</vt:lpstr>
      <vt:lpstr>Istorijska perspektiva</vt:lpstr>
      <vt:lpstr>Istorijska perspektiva</vt:lpstr>
      <vt:lpstr>Istorijska perspektiva</vt:lpstr>
      <vt:lpstr>Digitalni ili analogni upravljački sistemi</vt:lpstr>
      <vt:lpstr>Koje su prednosti da se analogne komponente zamene sa digitalnim?</vt:lpstr>
      <vt:lpstr>Koje su prednosti da se analogne komponente zamene sa digitalnim?</vt:lpstr>
      <vt:lpstr>Koje su prednosti da se analogne komponente zamene sa digitalnim?</vt:lpstr>
      <vt:lpstr>Koje su prednosti da se analogne komponente zamene sa digitalnim?</vt:lpstr>
      <vt:lpstr>Koje su prednosti da se analogne komponente zamene sa digitalnim?</vt:lpstr>
      <vt:lpstr>Koje su mane da se analogne komponente zamene sa digitalnim?</vt:lpstr>
      <vt:lpstr>Koje su mane da se analogne komponente zamene sa digitalnim?</vt:lpstr>
      <vt:lpstr>Neke primene digitalnih upravljačkih sistema i embedded uređaja</vt:lpstr>
      <vt:lpstr>Kontrola nivoa glukoze u krvi za dijabetes tip 1</vt:lpstr>
      <vt:lpstr>Medicinska robotika</vt:lpstr>
      <vt:lpstr>Sistem za kontrolu leta</vt:lpstr>
      <vt:lpstr>Podvodna vozila</vt:lpstr>
      <vt:lpstr>Vazdušna vozila (letelice) - UAV</vt:lpstr>
      <vt:lpstr>Svemirska vozila</vt:lpstr>
      <vt:lpstr>Vozila za spašavanje</vt:lpstr>
      <vt:lpstr>Inteligentna i autonomna vozila</vt:lpstr>
      <vt:lpstr>Sistemi robotske rehabilitacije</vt:lpstr>
      <vt:lpstr>Kućni uređaji</vt:lpstr>
      <vt:lpstr>Kooperativna robotika</vt:lpstr>
      <vt:lpstr>Robotika za nepristupačne sredine</vt:lpstr>
      <vt:lpstr>Potrošna elektronika</vt:lpstr>
      <vt:lpstr>Industrijska automatizacija</vt:lpstr>
      <vt:lpstr>Automobilska (automotive) primena</vt:lpstr>
      <vt:lpstr>Tipične digitalne šeme upravljanja</vt:lpstr>
      <vt:lpstr>Digitalne šeme upravljanja</vt:lpstr>
      <vt:lpstr>Digitalne šeme upravljanja</vt:lpstr>
      <vt:lpstr>Digitalne šeme upravljanja</vt:lpstr>
      <vt:lpstr>Digitalne šeme upravljanja</vt:lpstr>
      <vt:lpstr>Digitalne šeme upravljanja</vt:lpstr>
      <vt:lpstr>A/D konverzija</vt:lpstr>
      <vt:lpstr>D/A konverzija</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8th Balkan Open Competition in  Software-designed Instrumentation</dc:title>
  <dc:creator>Stefana Jocic</dc:creator>
  <cp:lastModifiedBy>Windows User</cp:lastModifiedBy>
  <cp:revision>46</cp:revision>
  <dcterms:created xsi:type="dcterms:W3CDTF">2018-11-07T10:58:35Z</dcterms:created>
  <dcterms:modified xsi:type="dcterms:W3CDTF">2020-10-24T07:28:12Z</dcterms:modified>
</cp:coreProperties>
</file>