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6" r:id="rId2"/>
    <p:sldId id="260" r:id="rId3"/>
    <p:sldId id="886" r:id="rId4"/>
    <p:sldId id="909" r:id="rId5"/>
    <p:sldId id="911" r:id="rId6"/>
    <p:sldId id="910" r:id="rId7"/>
    <p:sldId id="912" r:id="rId8"/>
    <p:sldId id="913" r:id="rId9"/>
    <p:sldId id="914" r:id="rId10"/>
    <p:sldId id="915" r:id="rId11"/>
    <p:sldId id="916" r:id="rId12"/>
    <p:sldId id="904" r:id="rId13"/>
    <p:sldId id="905" r:id="rId14"/>
    <p:sldId id="918" r:id="rId15"/>
    <p:sldId id="917" r:id="rId16"/>
    <p:sldId id="919" r:id="rId17"/>
    <p:sldId id="920" r:id="rId18"/>
    <p:sldId id="921" r:id="rId19"/>
    <p:sldId id="906" r:id="rId20"/>
    <p:sldId id="885"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A22DBFAC-1CDE-43E6-8B31-78C5504D0039}">
          <p14:sldIdLst>
            <p14:sldId id="256"/>
            <p14:sldId id="260"/>
            <p14:sldId id="886"/>
            <p14:sldId id="909"/>
            <p14:sldId id="911"/>
            <p14:sldId id="910"/>
            <p14:sldId id="912"/>
            <p14:sldId id="913"/>
            <p14:sldId id="914"/>
            <p14:sldId id="915"/>
            <p14:sldId id="916"/>
            <p14:sldId id="904"/>
            <p14:sldId id="905"/>
            <p14:sldId id="918"/>
            <p14:sldId id="917"/>
            <p14:sldId id="919"/>
            <p14:sldId id="920"/>
            <p14:sldId id="921"/>
            <p14:sldId id="906"/>
            <p14:sldId id="8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76691" autoAdjust="0"/>
  </p:normalViewPr>
  <p:slideViewPr>
    <p:cSldViewPr>
      <p:cViewPr varScale="1">
        <p:scale>
          <a:sx n="68" d="100"/>
          <a:sy n="68" d="100"/>
        </p:scale>
        <p:origin x="1886" y="62"/>
      </p:cViewPr>
      <p:guideLst>
        <p:guide orient="horz" pos="2160"/>
        <p:guide pos="2880"/>
      </p:guideLst>
    </p:cSldViewPr>
  </p:slideViewPr>
  <p:outlineViewPr>
    <p:cViewPr>
      <p:scale>
        <a:sx n="33" d="100"/>
        <a:sy n="33" d="100"/>
      </p:scale>
      <p:origin x="48" y="386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7DA5DAA-027E-4A02-9A9A-FAE7D0A72789}" type="datetimeFigureOut">
              <a:rPr lang="hu-HU" smtClean="0"/>
              <a:t>2019. 10. 20.</a:t>
            </a:fld>
            <a:endParaRPr lang="hu-HU"/>
          </a:p>
        </p:txBody>
      </p:sp>
      <p:sp>
        <p:nvSpPr>
          <p:cNvPr id="4" name="Diakép hely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0C87300-C73B-4967-B89B-04753008B826}" type="slidenum">
              <a:rPr lang="hu-HU" smtClean="0"/>
              <a:t>‹#›</a:t>
            </a:fld>
            <a:endParaRPr lang="hu-HU"/>
          </a:p>
        </p:txBody>
      </p:sp>
    </p:spTree>
    <p:extLst>
      <p:ext uri="{BB962C8B-B14F-4D97-AF65-F5344CB8AC3E}">
        <p14:creationId xmlns:p14="http://schemas.microsoft.com/office/powerpoint/2010/main" val="78779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6059016"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67544" y="1340768"/>
            <a:ext cx="8229600" cy="4713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C7137-F7E7-43DC-ABF3-FEA842A9643B}" type="datetimeFigureOut">
              <a:rPr lang="en-US" smtClean="0"/>
              <a:pPr/>
              <a:t>10/20/2019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1339B-4F17-4027-B9F0-24532E42DB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bcove.me/0a5o0x8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sz="4000" b="1" dirty="0" smtClean="0">
                <a:effectLst>
                  <a:outerShdw blurRad="38100" dist="38100" dir="2700000" algn="tl">
                    <a:srgbClr val="000000">
                      <a:alpha val="43137"/>
                    </a:srgbClr>
                  </a:outerShdw>
                </a:effectLst>
              </a:rPr>
              <a:t>Tipovi </a:t>
            </a:r>
            <a:r>
              <a:rPr lang="en-US" sz="4000" b="1" dirty="0" err="1" smtClean="0">
                <a:effectLst>
                  <a:outerShdw blurRad="38100" dist="38100" dir="2700000" algn="tl">
                    <a:srgbClr val="000000">
                      <a:alpha val="43137"/>
                    </a:srgbClr>
                  </a:outerShdw>
                </a:effectLst>
              </a:rPr>
              <a:t>podataka</a:t>
            </a:r>
            <a:r>
              <a:rPr lang="en-US" sz="4000" b="1" dirty="0" smtClean="0">
                <a:effectLst>
                  <a:outerShdw blurRad="38100" dist="38100" dir="2700000" algn="tl">
                    <a:srgbClr val="000000">
                      <a:alpha val="43137"/>
                    </a:srgbClr>
                  </a:outerShdw>
                </a:effectLst>
              </a:rPr>
              <a:t> </a:t>
            </a:r>
            <a:r>
              <a:rPr lang="en-US" sz="4000" b="1" dirty="0" smtClean="0">
                <a:effectLst>
                  <a:outerShdw blurRad="38100" dist="38100" dir="2700000" algn="tl">
                    <a:srgbClr val="000000">
                      <a:alpha val="43137"/>
                    </a:srgbClr>
                  </a:outerShdw>
                </a:effectLst>
              </a:rPr>
              <a:t>u </a:t>
            </a:r>
            <a:r>
              <a:rPr lang="en-US" sz="4000" b="1" dirty="0" err="1" smtClean="0">
                <a:effectLst>
                  <a:outerShdw blurRad="38100" dist="38100" dir="2700000" algn="tl">
                    <a:srgbClr val="000000">
                      <a:alpha val="43137"/>
                    </a:srgbClr>
                  </a:outerShdw>
                </a:effectLst>
              </a:rPr>
              <a:t>LabView</a:t>
            </a:r>
            <a:r>
              <a:rPr lang="en-US" sz="4000" b="1" dirty="0" smtClean="0">
                <a:effectLst>
                  <a:outerShdw blurRad="38100" dist="38100" dir="2700000" algn="tl">
                    <a:srgbClr val="000000">
                      <a:alpha val="43137"/>
                    </a:srgbClr>
                  </a:outerShdw>
                </a:effectLst>
              </a:rPr>
              <a:t>-u</a:t>
            </a:r>
            <a:endParaRPr lang="en-US" sz="3600" b="1" i="1" dirty="0">
              <a:effectLst>
                <a:outerShdw blurRad="38100" dist="38100" dir="2700000" algn="tl">
                  <a:srgbClr val="000000">
                    <a:alpha val="43137"/>
                  </a:srgbClr>
                </a:outerShdw>
              </a:effectLst>
            </a:endParaRPr>
          </a:p>
        </p:txBody>
      </p:sp>
      <p:sp>
        <p:nvSpPr>
          <p:cNvPr id="4" name="Alcím 3"/>
          <p:cNvSpPr>
            <a:spLocks noGrp="1"/>
          </p:cNvSpPr>
          <p:nvPr>
            <p:ph type="subTitle" idx="1"/>
          </p:nvPr>
        </p:nvSpPr>
        <p:spPr/>
        <p:txBody>
          <a:bodyPr/>
          <a:lstStyle/>
          <a:p>
            <a:r>
              <a:rPr lang="en-US" sz="4000" dirty="0" smtClean="0">
                <a:solidFill>
                  <a:srgbClr val="FF0000"/>
                </a:solidFill>
                <a:latin typeface="Adobe Caslon Pro Bold" pitchFamily="18" charset="0"/>
              </a:rPr>
              <a:t>Boris </a:t>
            </a:r>
            <a:r>
              <a:rPr lang="en-US" sz="4000" dirty="0" err="1" smtClean="0">
                <a:solidFill>
                  <a:srgbClr val="FF0000"/>
                </a:solidFill>
                <a:latin typeface="Adobe Caslon Pro Bold" pitchFamily="18" charset="0"/>
              </a:rPr>
              <a:t>Jakovljevi</a:t>
            </a:r>
            <a:r>
              <a:rPr lang="sr-Latn-RS" sz="4000" dirty="0">
                <a:solidFill>
                  <a:srgbClr val="FF0000"/>
                </a:solidFill>
                <a:latin typeface="Adobe Caslon Pro Bold" pitchFamily="18" charset="0"/>
              </a:rPr>
              <a:t>ć</a:t>
            </a:r>
            <a:endParaRPr lang="hu-HU" sz="4000" dirty="0" smtClean="0">
              <a:solidFill>
                <a:srgbClr val="FF0000"/>
              </a:solidFill>
              <a:latin typeface="Adobe Caslon Pro Bold" pitchFamily="18" charset="0"/>
            </a:endParaRPr>
          </a:p>
          <a:p>
            <a:r>
              <a:rPr lang="sr-Latn-RS" dirty="0"/>
              <a:t>p</a:t>
            </a:r>
            <a:r>
              <a:rPr lang="sr-Latn-RS" dirty="0" smtClean="0"/>
              <a:t>redavanje </a:t>
            </a:r>
            <a:r>
              <a:rPr lang="en-US" dirty="0" smtClean="0"/>
              <a:t>3</a:t>
            </a:r>
            <a:endParaRPr lang="hu-HU" dirty="0" smtClean="0"/>
          </a:p>
          <a:p>
            <a:endParaRPr lang="hu-HU"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73935" y="5752191"/>
            <a:ext cx="3357685" cy="689321"/>
          </a:xfrm>
          <a:prstGeom prst="rect">
            <a:avLst/>
          </a:prstGeom>
        </p:spPr>
      </p:pic>
      <p:sp>
        <p:nvSpPr>
          <p:cNvPr id="6" name="TextBox 5"/>
          <p:cNvSpPr txBox="1"/>
          <p:nvPr/>
        </p:nvSpPr>
        <p:spPr>
          <a:xfrm>
            <a:off x="3514295" y="5680183"/>
            <a:ext cx="5355771"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200" dirty="0" smtClean="0"/>
              <a:t>The </a:t>
            </a:r>
            <a:r>
              <a:rPr lang="en-US" sz="1200" dirty="0"/>
              <a:t>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pic>
        <p:nvPicPr>
          <p:cNvPr id="7" name="Picture 6">
            <a:extLst>
              <a:ext uri="{FF2B5EF4-FFF2-40B4-BE49-F238E27FC236}">
                <a16:creationId xmlns:lc="http://schemas.openxmlformats.org/drawingml/2006/lockedCanvas" xmlns="" xmlns:a16="http://schemas.microsoft.com/office/drawing/2014/main" id="{97326556-F4F3-45A7-A261-C1B358F8A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57" y="346819"/>
            <a:ext cx="2500506" cy="234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l"/>
            <a:r>
              <a:rPr lang="sr-Latn-RS" b="1" dirty="0" smtClean="0">
                <a:effectLst>
                  <a:outerShdw blurRad="38100" dist="38100" dir="2700000" algn="tl">
                    <a:srgbClr val="000000">
                      <a:alpha val="43137"/>
                    </a:srgbClr>
                  </a:outerShdw>
                </a:effectLst>
              </a:rPr>
              <a:t>Ulazi niza</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395536" y="1597882"/>
            <a:ext cx="8568952" cy="5112568"/>
          </a:xfrm>
        </p:spPr>
        <p:txBody>
          <a:bodyPr>
            <a:noAutofit/>
          </a:bodyPr>
          <a:lstStyle/>
          <a:p>
            <a:pPr algn="just"/>
            <a:r>
              <a:rPr lang="sr-Latn-RS" sz="2800" dirty="0" smtClean="0"/>
              <a:t>Na ovaj način For petlja se izvršava onoliki broj puta koliko ima elemenata niza; ne treba ožičiti count terminal</a:t>
            </a:r>
            <a:r>
              <a:rPr lang="en-US" sz="2800" dirty="0" smtClean="0"/>
              <a:t>.</a:t>
            </a:r>
            <a:endParaRPr lang="en-US" sz="2400" i="1"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218" y="3284984"/>
            <a:ext cx="37338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439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l"/>
            <a:r>
              <a:rPr lang="sr-Latn-RS" b="1" dirty="0" smtClean="0">
                <a:effectLst>
                  <a:outerShdw blurRad="38100" dist="38100" dir="2700000" algn="tl">
                    <a:srgbClr val="000000">
                      <a:alpha val="43137"/>
                    </a:srgbClr>
                  </a:outerShdw>
                </a:effectLst>
              </a:rPr>
              <a:t>Izlazi niza</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395536" y="1664804"/>
            <a:ext cx="8568952" cy="5112568"/>
          </a:xfrm>
        </p:spPr>
        <p:txBody>
          <a:bodyPr>
            <a:noAutofit/>
          </a:bodyPr>
          <a:lstStyle/>
          <a:p>
            <a:r>
              <a:rPr lang="sr-Latn-RS" sz="2800" dirty="0" smtClean="0"/>
              <a:t>Autoindeksirani izlazni nizovi imaju tačno onoliko elemenata koliko ima iteracija u FOR petlji. </a:t>
            </a:r>
            <a:r>
              <a:rPr lang="en-US" sz="2800" dirty="0"/>
              <a:t> </a:t>
            </a:r>
            <a:endParaRPr lang="en-US" sz="2400" i="1"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ni.com/images/gettingstarted/neutral/lv_struct_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284984"/>
            <a:ext cx="7132221"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446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l"/>
            <a:r>
              <a:rPr lang="sr-Latn-RS" b="1" dirty="0" smtClean="0">
                <a:effectLst>
                  <a:outerShdw blurRad="38100" dist="38100" dir="2700000" algn="tl">
                    <a:srgbClr val="000000">
                      <a:alpha val="43137"/>
                    </a:srgbClr>
                  </a:outerShdw>
                </a:effectLst>
              </a:rPr>
              <a:t>Kreiranje 2D nizova</a:t>
            </a:r>
            <a:endParaRPr lang="en-US" b="1" dirty="0">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67544" y="2780928"/>
            <a:ext cx="7200800" cy="3273227"/>
          </a:xfrm>
        </p:spPr>
        <p:txBody>
          <a:bodyPr/>
          <a:lstStyle/>
          <a:p>
            <a:endParaRPr lang="en-US" dirty="0"/>
          </a:p>
        </p:txBody>
      </p:sp>
      <p:pic>
        <p:nvPicPr>
          <p:cNvPr id="7170" name="Picture 2" descr="http://www.ni.com/images/gettingstarted/neutral/lv_struct_1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171620"/>
            <a:ext cx="6490859"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846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l"/>
            <a:r>
              <a:rPr lang="sr-Latn-RS" b="1" dirty="0" smtClean="0">
                <a:effectLst>
                  <a:outerShdw blurRad="38100" dist="38100" dir="2700000" algn="tl">
                    <a:srgbClr val="000000">
                      <a:alpha val="43137"/>
                    </a:srgbClr>
                  </a:outerShdw>
                </a:effectLst>
              </a:rPr>
              <a:t>Klasteri - strukture</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3" y="1916832"/>
            <a:ext cx="8357369" cy="4392488"/>
          </a:xfrm>
        </p:spPr>
        <p:txBody>
          <a:bodyPr>
            <a:noAutofit/>
          </a:bodyPr>
          <a:lstStyle/>
          <a:p>
            <a:r>
              <a:rPr lang="sr-Latn-RS" sz="2800" dirty="0" smtClean="0"/>
              <a:t>Klasteri grupišu elemente različitih tipova</a:t>
            </a:r>
            <a:r>
              <a:rPr lang="en-US" sz="2800" dirty="0" smtClean="0"/>
              <a:t>.</a:t>
            </a:r>
            <a:endParaRPr lang="sr-Latn-RS" sz="2800" dirty="0" smtClean="0"/>
          </a:p>
          <a:p>
            <a:r>
              <a:rPr lang="sr-Latn-RS" sz="2800" dirty="0" smtClean="0"/>
              <a:t>Oni su slični strukturama kod drugih tipova programskih jezika</a:t>
            </a:r>
            <a:r>
              <a:rPr lang="en-US" sz="2800" dirty="0" smtClean="0"/>
              <a:t>.</a:t>
            </a:r>
            <a:endParaRPr lang="sr-Latn-RS" sz="2800" dirty="0" smtClean="0"/>
          </a:p>
          <a:p>
            <a:r>
              <a:rPr lang="sr-Latn-RS" sz="2800" dirty="0" smtClean="0"/>
              <a:t>Na ovaj način se i smanjuje broj konektorskih terminala u subVI-ima</a:t>
            </a:r>
            <a:r>
              <a:rPr lang="en-US" sz="2800" dirty="0" smtClean="0"/>
              <a:t>.</a:t>
            </a:r>
            <a:endParaRPr lang="sr-Latn-RS" sz="2800" dirty="0" smtClean="0"/>
          </a:p>
          <a:p>
            <a:r>
              <a:rPr lang="sr-Latn-RS" sz="2800" dirty="0" smtClean="0"/>
              <a:t>Broj konektorskih terminala može biti maksimalno 28</a:t>
            </a:r>
            <a:r>
              <a:rPr lang="en-US" sz="2800" dirty="0" smtClean="0"/>
              <a:t>.</a:t>
            </a:r>
            <a:endParaRPr lang="sr-Latn-RS" sz="28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682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l"/>
            <a:r>
              <a:rPr lang="sr-Latn-RS" b="1" dirty="0" smtClean="0">
                <a:effectLst>
                  <a:outerShdw blurRad="38100" dist="38100" dir="2700000" algn="tl">
                    <a:srgbClr val="000000">
                      <a:alpha val="43137"/>
                    </a:srgbClr>
                  </a:outerShdw>
                </a:effectLst>
              </a:rPr>
              <a:t>Redosled elemenata u klasteru</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3" y="1916832"/>
            <a:ext cx="8357369" cy="4392488"/>
          </a:xfrm>
        </p:spPr>
        <p:txBody>
          <a:bodyPr>
            <a:noAutofit/>
          </a:bodyPr>
          <a:lstStyle/>
          <a:p>
            <a:r>
              <a:rPr lang="sr-Latn-RS" sz="2800" dirty="0" smtClean="0"/>
              <a:t>Moraju se odgrupisati elementi klastera da bi se pristupilo svakom ponaosob.</a:t>
            </a:r>
          </a:p>
          <a:p>
            <a:r>
              <a:rPr lang="sr-Latn-RS" sz="2800" dirty="0" smtClean="0"/>
              <a:t>To se radi sa funkcijom Unbundle ili Unbundle by name – mora svaki element klastera imati Label-u</a:t>
            </a:r>
            <a:r>
              <a:rPr lang="en-US" sz="2800" dirty="0" smtClean="0"/>
              <a:t>.</a:t>
            </a:r>
            <a:endParaRPr lang="sr-Latn-RS" sz="28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419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l"/>
            <a:r>
              <a:rPr lang="sr-Latn-RS" b="1" dirty="0" smtClean="0">
                <a:effectLst>
                  <a:outerShdw blurRad="38100" dist="38100" dir="2700000" algn="tl">
                    <a:srgbClr val="000000">
                      <a:alpha val="43137"/>
                    </a:srgbClr>
                  </a:outerShdw>
                </a:effectLst>
              </a:rPr>
              <a:t>Kreiranje klaster indikatora i kontrola</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3" y="1916832"/>
            <a:ext cx="8357369" cy="4392488"/>
          </a:xfrm>
        </p:spPr>
        <p:txBody>
          <a:bodyPr>
            <a:noAutofit/>
          </a:bodyPr>
          <a:lstStyle/>
          <a:p>
            <a:pPr algn="just"/>
            <a:r>
              <a:rPr lang="sr-Latn-RS" sz="2800" dirty="0" smtClean="0"/>
              <a:t>Stavi se klaster školjka na front panel i u njega se uvode podaci, tj. različite kontrole ili indikatori koji predstavljaju različite tipove podataka.</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699979"/>
            <a:ext cx="1489392" cy="161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http://www.ni.com/images/gettingstarted/neutral/lv_struct_19.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699979"/>
            <a:ext cx="2448272" cy="1648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015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l"/>
            <a:r>
              <a:rPr lang="sr-Latn-RS" b="1" dirty="0" smtClean="0">
                <a:effectLst>
                  <a:outerShdw blurRad="38100" dist="38100" dir="2700000" algn="tl">
                    <a:srgbClr val="000000">
                      <a:alpha val="43137"/>
                    </a:srgbClr>
                  </a:outerShdw>
                </a:effectLst>
              </a:rPr>
              <a:t>Skupljanje podataka u klaster</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3" y="1916832"/>
            <a:ext cx="8357369" cy="4392488"/>
          </a:xfrm>
        </p:spPr>
        <p:txBody>
          <a:bodyPr>
            <a:noAutofit/>
          </a:bodyPr>
          <a:lstStyle/>
          <a:p>
            <a:endParaRPr lang="sr-Latn-RS" sz="28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ni.com/images/gettingstarted/neutral/lv_struct_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3356992"/>
            <a:ext cx="8018811"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282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l"/>
            <a:r>
              <a:rPr lang="sr-Latn-RS" b="1" dirty="0" smtClean="0">
                <a:effectLst>
                  <a:outerShdw blurRad="38100" dist="38100" dir="2700000" algn="tl">
                    <a:srgbClr val="000000">
                      <a:alpha val="43137"/>
                    </a:srgbClr>
                  </a:outerShdw>
                </a:effectLst>
              </a:rPr>
              <a:t>Modifikovanje klastera</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3" y="1916832"/>
            <a:ext cx="8357369" cy="4392488"/>
          </a:xfrm>
        </p:spPr>
        <p:txBody>
          <a:bodyPr>
            <a:noAutofit/>
          </a:bodyPr>
          <a:lstStyle/>
          <a:p>
            <a:r>
              <a:rPr lang="sr-Latn-RS" sz="2000" dirty="0" smtClean="0"/>
              <a:t>Bundle by name funkcija može da pristupi elementima klastera referencirajući ih po njihovom imenu Label-e, dok funkcija Bundle referencira element klastera po redosledu.</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www.ni.com/images/gettingstarted/neutral/lv_struct_1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068960"/>
            <a:ext cx="5840398" cy="1326257"/>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725144"/>
            <a:ext cx="5864106" cy="130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500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l"/>
            <a:r>
              <a:rPr lang="sr-Latn-RS" b="1" dirty="0" smtClean="0">
                <a:effectLst>
                  <a:outerShdw blurRad="38100" dist="38100" dir="2700000" algn="tl">
                    <a:srgbClr val="000000">
                      <a:alpha val="43137"/>
                    </a:srgbClr>
                  </a:outerShdw>
                </a:effectLst>
              </a:rPr>
              <a:t>Rastavljanje klastera</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3" y="1916832"/>
            <a:ext cx="8357369" cy="4392488"/>
          </a:xfrm>
        </p:spPr>
        <p:txBody>
          <a:bodyPr>
            <a:noAutofit/>
          </a:bodyPr>
          <a:lstStyle/>
          <a:p>
            <a:pPr algn="just"/>
            <a:r>
              <a:rPr lang="sr-Latn-RS" sz="2000" dirty="0" smtClean="0"/>
              <a:t>Unbundle by name funkcija može da pristupi elementima klastera referencirajući ih po njihovom imenu Label-e, dok funkcija Unbundle referencira element klastera po redosledu</a:t>
            </a:r>
            <a:r>
              <a:rPr lang="en-US" sz="2000" dirty="0" smtClean="0"/>
              <a:t>.</a:t>
            </a:r>
            <a:endParaRPr lang="sr-Latn-RS" sz="20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www.ni.com/images/gettingstarted/neutral/lv_struct_1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400" y="3717032"/>
            <a:ext cx="45720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061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l"/>
            <a:r>
              <a:rPr lang="sr-Latn-RS" b="1" dirty="0" smtClean="0">
                <a:effectLst>
                  <a:outerShdw blurRad="38100" dist="38100" dir="2700000" algn="tl">
                    <a:srgbClr val="000000">
                      <a:alpha val="43137"/>
                    </a:srgbClr>
                  </a:outerShdw>
                </a:effectLst>
              </a:rPr>
              <a:t>Linkovi</a:t>
            </a:r>
            <a:endParaRPr lang="en-US" b="1" dirty="0">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395536" y="1574837"/>
            <a:ext cx="8301608" cy="2646252"/>
          </a:xfrm>
        </p:spPr>
        <p:txBody>
          <a:bodyPr>
            <a:normAutofit/>
          </a:bodyPr>
          <a:lstStyle/>
          <a:p>
            <a:r>
              <a:rPr lang="sr-Latn-RS" dirty="0" smtClean="0"/>
              <a:t>Klasteri</a:t>
            </a:r>
          </a:p>
          <a:p>
            <a:pPr marL="0" indent="0">
              <a:buNone/>
            </a:pPr>
            <a:r>
              <a:rPr lang="sr-Latn-RS" dirty="0">
                <a:hlinkClick r:id="rId3"/>
              </a:rPr>
              <a:t>http://bcove.me/0a5o0x8g</a:t>
            </a:r>
            <a:endParaRPr lang="sr-Latn-RS" dirty="0" smtClean="0"/>
          </a:p>
          <a:p>
            <a:pPr marL="0" indent="0">
              <a:buNone/>
            </a:pPr>
            <a:endParaRPr lang="en-US" dirty="0"/>
          </a:p>
        </p:txBody>
      </p:sp>
    </p:spTree>
    <p:extLst>
      <p:ext uri="{BB962C8B-B14F-4D97-AF65-F5344CB8AC3E}">
        <p14:creationId xmlns:p14="http://schemas.microsoft.com/office/powerpoint/2010/main" val="3375547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l"/>
            <a:r>
              <a:rPr lang="sr-Latn-RS" b="1" dirty="0" smtClean="0">
                <a:effectLst>
                  <a:outerShdw blurRad="38100" dist="38100" dir="2700000" algn="tl">
                    <a:srgbClr val="000000">
                      <a:alpha val="43137"/>
                    </a:srgbClr>
                  </a:outerShdw>
                </a:effectLst>
              </a:rPr>
              <a:t>Pregled</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514350" lvl="0" indent="-514350">
              <a:buFont typeface="+mj-lt"/>
              <a:buAutoNum type="arabicPeriod"/>
            </a:pPr>
            <a:r>
              <a:rPr lang="en-US" sz="2800" dirty="0" smtClean="0"/>
              <a:t>String</a:t>
            </a:r>
          </a:p>
          <a:p>
            <a:pPr marL="514350" lvl="0" indent="-514350">
              <a:buFont typeface="+mj-lt"/>
              <a:buAutoNum type="arabicPeriod"/>
            </a:pPr>
            <a:r>
              <a:rPr lang="en-US" sz="2800" dirty="0" smtClean="0"/>
              <a:t>Numeric</a:t>
            </a:r>
          </a:p>
          <a:p>
            <a:pPr marL="514350" lvl="0" indent="-514350">
              <a:buFont typeface="+mj-lt"/>
              <a:buAutoNum type="arabicPeriod"/>
            </a:pPr>
            <a:r>
              <a:rPr lang="en-US" sz="2800" dirty="0" smtClean="0"/>
              <a:t>Boolean</a:t>
            </a:r>
          </a:p>
          <a:p>
            <a:pPr marL="514350" lvl="0" indent="-514350">
              <a:buFont typeface="+mj-lt"/>
              <a:buAutoNum type="arabicPeriod"/>
            </a:pPr>
            <a:r>
              <a:rPr lang="en-US" sz="2800" dirty="0" smtClean="0"/>
              <a:t>Dynamic</a:t>
            </a:r>
          </a:p>
          <a:p>
            <a:pPr marL="514350" lvl="0" indent="-514350">
              <a:buFont typeface="+mj-lt"/>
              <a:buAutoNum type="arabicPeriod"/>
            </a:pPr>
            <a:r>
              <a:rPr lang="en-US" sz="2800" dirty="0" smtClean="0"/>
              <a:t>Arrays - </a:t>
            </a:r>
            <a:r>
              <a:rPr lang="en-US" sz="2800" dirty="0" err="1" smtClean="0"/>
              <a:t>Nizovi</a:t>
            </a:r>
            <a:endParaRPr lang="en-US" sz="2800" dirty="0" smtClean="0"/>
          </a:p>
          <a:p>
            <a:pPr marL="514350" lvl="0" indent="-514350">
              <a:buFont typeface="+mj-lt"/>
              <a:buAutoNum type="arabicPeriod"/>
            </a:pPr>
            <a:r>
              <a:rPr lang="en-US" sz="2800" dirty="0" smtClean="0"/>
              <a:t>Clusters - </a:t>
            </a:r>
            <a:r>
              <a:rPr lang="en-US" sz="2800" dirty="0" err="1" smtClean="0"/>
              <a:t>Klasteri</a:t>
            </a:r>
            <a:endParaRPr lang="en-US" sz="2800" dirty="0" smtClean="0"/>
          </a:p>
          <a:p>
            <a:pPr marL="514350" lvl="0" indent="-514350">
              <a:buFont typeface="+mj-lt"/>
              <a:buAutoNum type="arabicPeriod"/>
            </a:pPr>
            <a:r>
              <a:rPr lang="en-US" sz="2800" dirty="0" err="1" smtClean="0"/>
              <a:t>Enums</a:t>
            </a:r>
            <a:r>
              <a:rPr lang="en-US" sz="2800" dirty="0" smtClean="0"/>
              <a:t> - </a:t>
            </a:r>
            <a:r>
              <a:rPr lang="en-US" sz="2800" dirty="0" err="1" smtClean="0"/>
              <a:t>Enumeratori</a:t>
            </a:r>
            <a:endParaRPr lang="en-US" sz="28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023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adovi - D\FTN - ACS\IPA\I deo\PowerPoint\slide_2.jpg"/>
          <p:cNvPicPr>
            <a:picLocks noChangeAspect="1" noChangeArrowheads="1"/>
          </p:cNvPicPr>
          <p:nvPr/>
        </p:nvPicPr>
        <p:blipFill>
          <a:blip r:embed="rId2"/>
          <a:srcRect/>
          <a:stretch>
            <a:fillRect/>
          </a:stretch>
        </p:blipFill>
        <p:spPr bwMode="auto">
          <a:xfrm>
            <a:off x="0" y="-2323"/>
            <a:ext cx="9144000" cy="6860324"/>
          </a:xfrm>
          <a:prstGeom prst="rect">
            <a:avLst/>
          </a:prstGeom>
          <a:noFill/>
        </p:spPr>
      </p:pic>
    </p:spTree>
    <p:extLst>
      <p:ext uri="{BB962C8B-B14F-4D97-AF65-F5344CB8AC3E}">
        <p14:creationId xmlns:p14="http://schemas.microsoft.com/office/powerpoint/2010/main" val="1968287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l"/>
            <a:r>
              <a:rPr lang="sr-Latn-RS" b="1" dirty="0" smtClean="0">
                <a:effectLst>
                  <a:outerShdw blurRad="38100" dist="38100" dir="2700000" algn="tl">
                    <a:srgbClr val="000000">
                      <a:alpha val="43137"/>
                    </a:srgbClr>
                  </a:outerShdw>
                </a:effectLst>
              </a:rPr>
              <a:t>Numerički tipovi podataka</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0" lvl="0" indent="0">
              <a:buNone/>
            </a:pPr>
            <a:endParaRPr lang="sr-Latn-RS" sz="2800" dirty="0" smtClean="0"/>
          </a:p>
          <a:p>
            <a:r>
              <a:rPr lang="en-US" sz="2400" dirty="0" smtClean="0"/>
              <a:t>floating-point numbers</a:t>
            </a:r>
          </a:p>
          <a:p>
            <a:r>
              <a:rPr lang="en-US" sz="2400" dirty="0" smtClean="0"/>
              <a:t>fixed-point numbers</a:t>
            </a:r>
          </a:p>
          <a:p>
            <a:r>
              <a:rPr lang="en-US" sz="2400" dirty="0" smtClean="0"/>
              <a:t>Integers</a:t>
            </a:r>
            <a:endParaRPr lang="en-US" sz="2400" dirty="0"/>
          </a:p>
          <a:p>
            <a:r>
              <a:rPr lang="en-US" sz="2400" dirty="0" smtClean="0"/>
              <a:t>unsigned integers</a:t>
            </a:r>
          </a:p>
          <a:p>
            <a:r>
              <a:rPr lang="en-US" sz="2400" dirty="0" smtClean="0"/>
              <a:t>and </a:t>
            </a:r>
            <a:r>
              <a:rPr lang="en-US" sz="2400" dirty="0"/>
              <a:t>complex </a:t>
            </a:r>
            <a:r>
              <a:rPr lang="en-US" sz="2400" dirty="0" smtClean="0"/>
              <a:t>numbers</a:t>
            </a:r>
          </a:p>
          <a:p>
            <a:pPr marL="0" indent="0">
              <a:buNone/>
            </a:pPr>
            <a:r>
              <a:rPr lang="en-US" sz="2400" dirty="0" err="1" smtClean="0"/>
              <a:t>Brojevi</a:t>
            </a:r>
            <a:r>
              <a:rPr lang="en-US" sz="2400" dirty="0" smtClean="0"/>
              <a:t> </a:t>
            </a:r>
            <a:r>
              <a:rPr lang="en-US" sz="2400" dirty="0" err="1" smtClean="0"/>
              <a:t>koji</a:t>
            </a:r>
            <a:r>
              <a:rPr lang="en-US" sz="2400" dirty="0" smtClean="0"/>
              <a:t> </a:t>
            </a:r>
            <a:r>
              <a:rPr lang="en-US" sz="2400" dirty="0" err="1" smtClean="0"/>
              <a:t>su</a:t>
            </a:r>
            <a:r>
              <a:rPr lang="en-US" sz="2400" dirty="0" smtClean="0"/>
              <a:t> </a:t>
            </a:r>
            <a:r>
              <a:rPr lang="en-US" sz="2400" dirty="0" err="1" smtClean="0"/>
              <a:t>preciznosti</a:t>
            </a:r>
            <a:r>
              <a:rPr lang="en-US" sz="2400" dirty="0" smtClean="0"/>
              <a:t> </a:t>
            </a:r>
            <a:r>
              <a:rPr lang="en-US" sz="2400" dirty="0" err="1" smtClean="0"/>
              <a:t>tipa</a:t>
            </a:r>
            <a:r>
              <a:rPr lang="en-US" sz="2400" dirty="0" smtClean="0"/>
              <a:t> Single </a:t>
            </a:r>
            <a:r>
              <a:rPr lang="en-US" sz="2400" dirty="0" err="1" smtClean="0"/>
              <a:t>i</a:t>
            </a:r>
            <a:r>
              <a:rPr lang="en-US" sz="2400" dirty="0" smtClean="0"/>
              <a:t> Double, </a:t>
            </a:r>
            <a:r>
              <a:rPr lang="en-US" sz="2400" dirty="0" err="1" smtClean="0"/>
              <a:t>kao</a:t>
            </a:r>
            <a:r>
              <a:rPr lang="en-US" sz="2400" dirty="0" smtClean="0"/>
              <a:t> </a:t>
            </a:r>
            <a:r>
              <a:rPr lang="sr-Latn-RS" sz="2400" dirty="0" smtClean="0"/>
              <a:t>i</a:t>
            </a:r>
            <a:r>
              <a:rPr lang="en-US" sz="2400" dirty="0" smtClean="0"/>
              <a:t> </a:t>
            </a:r>
            <a:r>
              <a:rPr lang="en-US" sz="2400" dirty="0" err="1" smtClean="0"/>
              <a:t>kompleksni</a:t>
            </a:r>
            <a:r>
              <a:rPr lang="en-US" sz="2400" dirty="0" smtClean="0"/>
              <a:t> </a:t>
            </a:r>
            <a:r>
              <a:rPr lang="en-US" sz="2400" dirty="0" err="1" smtClean="0"/>
              <a:t>brojevi</a:t>
            </a:r>
            <a:r>
              <a:rPr lang="en-US" sz="2400" dirty="0" smtClean="0"/>
              <a:t> </a:t>
            </a:r>
            <a:r>
              <a:rPr lang="en-US" sz="2400" dirty="0" err="1" smtClean="0"/>
              <a:t>su</a:t>
            </a:r>
            <a:r>
              <a:rPr lang="en-US" sz="2400" dirty="0" smtClean="0"/>
              <a:t> </a:t>
            </a:r>
            <a:r>
              <a:rPr lang="en-US" sz="2400" dirty="0" err="1" smtClean="0"/>
              <a:t>obele</a:t>
            </a:r>
            <a:r>
              <a:rPr lang="sr-Latn-RS" sz="2400" dirty="0" smtClean="0"/>
              <a:t>ženi su narandžastom bojom.</a:t>
            </a:r>
          </a:p>
          <a:p>
            <a:pPr marL="0" indent="0">
              <a:buNone/>
            </a:pPr>
            <a:r>
              <a:rPr lang="sr-Latn-RS" sz="2400" dirty="0" smtClean="0"/>
              <a:t>Svi celobrojni numerički tipovi podataka su obeleženi plavom bojom.</a:t>
            </a:r>
            <a:endParaRPr lang="en-US" sz="2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843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l"/>
            <a:r>
              <a:rPr lang="sr-Latn-RS" b="1" dirty="0" smtClean="0">
                <a:effectLst>
                  <a:outerShdw blurRad="38100" dist="38100" dir="2700000" algn="tl">
                    <a:srgbClr val="000000">
                      <a:alpha val="43137"/>
                    </a:srgbClr>
                  </a:outerShdw>
                </a:effectLst>
              </a:rPr>
              <a:t>Boolean tip podataka</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0" lvl="0" indent="0">
              <a:buNone/>
            </a:pPr>
            <a:endParaRPr lang="sr-Latn-RS" sz="2800" dirty="0" smtClean="0"/>
          </a:p>
          <a:p>
            <a:r>
              <a:rPr lang="sr-Latn-RS" sz="2400" dirty="0" smtClean="0"/>
              <a:t>L</a:t>
            </a:r>
            <a:r>
              <a:rPr lang="en-US" sz="2400" dirty="0" smtClean="0"/>
              <a:t>a</a:t>
            </a:r>
            <a:r>
              <a:rPr lang="sr-Latn-RS" sz="2400" dirty="0" smtClean="0"/>
              <a:t>bView ih čuva kao 8-bitne vrednosti</a:t>
            </a:r>
          </a:p>
          <a:p>
            <a:r>
              <a:rPr lang="sr-Latn-RS" sz="2400" dirty="0" smtClean="0"/>
              <a:t>Ako je 8-bitna vrednost 0, vrednost Bollean tipa je FALSE (0)</a:t>
            </a:r>
          </a:p>
          <a:p>
            <a:r>
              <a:rPr lang="sr-Latn-RS" sz="2400" dirty="0" smtClean="0"/>
              <a:t>U svakom drugom slučaju je TRUE (1)</a:t>
            </a:r>
          </a:p>
          <a:p>
            <a:pPr marL="0" indent="0">
              <a:buNone/>
            </a:pPr>
            <a:endParaRPr lang="en-US" sz="24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244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l"/>
            <a:r>
              <a:rPr lang="sr-Latn-RS" b="1" dirty="0" smtClean="0">
                <a:effectLst>
                  <a:outerShdw blurRad="38100" dist="38100" dir="2700000" algn="tl">
                    <a:srgbClr val="000000">
                      <a:alpha val="43137"/>
                    </a:srgbClr>
                  </a:outerShdw>
                </a:effectLst>
              </a:rPr>
              <a:t>Dinamički tip podataka</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0" lvl="0" indent="0">
              <a:buNone/>
            </a:pPr>
            <a:endParaRPr lang="sr-Latn-RS" sz="2800" dirty="0" smtClean="0"/>
          </a:p>
          <a:p>
            <a:r>
              <a:rPr lang="sr-Latn-RS" sz="2400" dirty="0" smtClean="0"/>
              <a:t>Uglavnom se koristi kod Express VI-a</a:t>
            </a:r>
          </a:p>
          <a:p>
            <a:r>
              <a:rPr lang="sr-Latn-RS" sz="2400" dirty="0" smtClean="0"/>
              <a:t>Korišćenjem Convert to Dynamic Data i </a:t>
            </a:r>
            <a:r>
              <a:rPr lang="en-US" sz="2400" dirty="0"/>
              <a:t>Convert from Dynamic Data VIs </a:t>
            </a:r>
            <a:r>
              <a:rPr lang="sr-Latn-RS" sz="2400" dirty="0" smtClean="0"/>
              <a:t>moguće je konvertovati numeričke podatke tipa floating-point ili bo</a:t>
            </a:r>
            <a:r>
              <a:rPr lang="en-US" sz="2400" dirty="0" smtClean="0"/>
              <a:t>o</a:t>
            </a:r>
            <a:r>
              <a:rPr lang="sr-Latn-RS" sz="2400" dirty="0" smtClean="0"/>
              <a:t>lean u neke od sledećih tipova</a:t>
            </a:r>
            <a:endParaRPr lang="sr-Latn-RS" sz="2400" dirty="0"/>
          </a:p>
          <a:p>
            <a:pPr lvl="1"/>
            <a:r>
              <a:rPr lang="en-US" sz="2000" dirty="0" smtClean="0"/>
              <a:t>1D </a:t>
            </a:r>
            <a:r>
              <a:rPr lang="sr-Latn-RS" sz="2000" dirty="0" smtClean="0"/>
              <a:t>niz </a:t>
            </a:r>
            <a:r>
              <a:rPr lang="en-US" sz="2000" i="1" dirty="0" smtClean="0"/>
              <a:t>waveform</a:t>
            </a:r>
            <a:r>
              <a:rPr lang="sr-Latn-RS" sz="2000" dirty="0" smtClean="0"/>
              <a:t>-a</a:t>
            </a:r>
            <a:endParaRPr lang="en-US" sz="2000" dirty="0"/>
          </a:p>
          <a:p>
            <a:pPr lvl="1"/>
            <a:r>
              <a:rPr lang="en-US" sz="2000" dirty="0"/>
              <a:t>1D </a:t>
            </a:r>
            <a:r>
              <a:rPr lang="sr-Latn-RS" sz="2000" dirty="0" smtClean="0"/>
              <a:t>niz skalara</a:t>
            </a:r>
            <a:endParaRPr lang="en-US" sz="2000" dirty="0"/>
          </a:p>
          <a:p>
            <a:pPr lvl="1"/>
            <a:r>
              <a:rPr lang="en-US" sz="2000" dirty="0"/>
              <a:t>1D </a:t>
            </a:r>
            <a:r>
              <a:rPr lang="sr-Latn-RS" sz="2000" dirty="0"/>
              <a:t>niz </a:t>
            </a:r>
            <a:r>
              <a:rPr lang="sr-Latn-RS" sz="2000" dirty="0" smtClean="0"/>
              <a:t>skalara </a:t>
            </a:r>
            <a:r>
              <a:rPr lang="en-US" sz="2000" dirty="0" smtClean="0"/>
              <a:t>—</a:t>
            </a:r>
            <a:r>
              <a:rPr lang="sr-Latn-RS" sz="2000" dirty="0" smtClean="0"/>
              <a:t>najskorije vrednosti</a:t>
            </a:r>
            <a:endParaRPr lang="en-US" sz="2000" dirty="0"/>
          </a:p>
          <a:p>
            <a:pPr lvl="1"/>
            <a:r>
              <a:rPr lang="en-US" sz="2000" dirty="0"/>
              <a:t>1D </a:t>
            </a:r>
            <a:r>
              <a:rPr lang="sr-Latn-RS" sz="2000" dirty="0"/>
              <a:t>niz skalara </a:t>
            </a:r>
            <a:r>
              <a:rPr lang="en-US" sz="2000" dirty="0" smtClean="0"/>
              <a:t>—</a:t>
            </a:r>
            <a:r>
              <a:rPr lang="sr-Latn-RS" sz="2000" dirty="0" smtClean="0"/>
              <a:t>jedan kanal</a:t>
            </a:r>
            <a:endParaRPr lang="en-US" sz="2000" dirty="0"/>
          </a:p>
          <a:p>
            <a:pPr lvl="1"/>
            <a:r>
              <a:rPr lang="sr-Latn-RS" sz="2000" dirty="0" smtClean="0"/>
              <a:t>2</a:t>
            </a:r>
            <a:r>
              <a:rPr lang="en-US" sz="2000" dirty="0" smtClean="0"/>
              <a:t>D </a:t>
            </a:r>
            <a:r>
              <a:rPr lang="sr-Latn-RS" sz="2000" dirty="0"/>
              <a:t>niz skalara </a:t>
            </a:r>
            <a:r>
              <a:rPr lang="sr-Latn-RS" sz="2000" dirty="0" smtClean="0"/>
              <a:t>– kolone su kanali</a:t>
            </a:r>
          </a:p>
          <a:p>
            <a:pPr lvl="1"/>
            <a:r>
              <a:rPr lang="sr-Latn-RS" sz="2000" dirty="0"/>
              <a:t>2</a:t>
            </a:r>
            <a:r>
              <a:rPr lang="en-US" sz="2000" dirty="0"/>
              <a:t>D </a:t>
            </a:r>
            <a:r>
              <a:rPr lang="sr-Latn-RS" sz="2000" dirty="0"/>
              <a:t>niz skalara – </a:t>
            </a:r>
            <a:r>
              <a:rPr lang="sr-Latn-RS" sz="2000" dirty="0" smtClean="0"/>
              <a:t>redovi su </a:t>
            </a:r>
            <a:r>
              <a:rPr lang="sr-Latn-RS" sz="2000" dirty="0"/>
              <a:t>kanali</a:t>
            </a:r>
          </a:p>
          <a:p>
            <a:pPr lvl="1"/>
            <a:r>
              <a:rPr lang="sr-Latn-RS" sz="2000" dirty="0" smtClean="0"/>
              <a:t>Jedan skalar</a:t>
            </a:r>
            <a:endParaRPr lang="en-US" sz="2000" dirty="0"/>
          </a:p>
          <a:p>
            <a:pPr lvl="1"/>
            <a:r>
              <a:rPr lang="sr-Latn-RS" sz="2000" dirty="0" smtClean="0"/>
              <a:t>Jedan </a:t>
            </a:r>
            <a:r>
              <a:rPr lang="en-US" sz="2000" i="1" dirty="0" smtClean="0"/>
              <a:t>waveform</a:t>
            </a:r>
            <a:endParaRPr lang="en-US" sz="2000" i="1" dirty="0"/>
          </a:p>
          <a:p>
            <a:pPr marL="0" indent="0">
              <a:buNone/>
            </a:pPr>
            <a:endParaRPr lang="en-US" sz="24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943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l"/>
            <a:r>
              <a:rPr lang="sr-Latn-RS" b="1" dirty="0" smtClean="0">
                <a:effectLst>
                  <a:outerShdw blurRad="38100" dist="38100" dir="2700000" algn="tl">
                    <a:srgbClr val="000000">
                      <a:alpha val="43137"/>
                    </a:srgbClr>
                  </a:outerShdw>
                </a:effectLst>
              </a:rPr>
              <a:t>Nizovi</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0" lvl="0" indent="0">
              <a:buNone/>
            </a:pPr>
            <a:endParaRPr lang="sr-Latn-RS" sz="2800" dirty="0" smtClean="0"/>
          </a:p>
          <a:p>
            <a:r>
              <a:rPr lang="sr-Latn-RS" sz="2400" dirty="0" smtClean="0"/>
              <a:t>Nizovi služe da se pojedniačni podaci istog tipa grupišu</a:t>
            </a:r>
          </a:p>
          <a:p>
            <a:r>
              <a:rPr lang="sr-Latn-RS" sz="2400" dirty="0" smtClean="0"/>
              <a:t>Niz može imati </a:t>
            </a:r>
            <a:r>
              <a:rPr lang="en-US" sz="2400" dirty="0"/>
              <a:t>(2</a:t>
            </a:r>
            <a:r>
              <a:rPr lang="en-US" sz="2400" baseline="30000" dirty="0"/>
              <a:t>31</a:t>
            </a:r>
            <a:r>
              <a:rPr lang="en-US" sz="2400" dirty="0"/>
              <a:t>)—</a:t>
            </a:r>
            <a:r>
              <a:rPr lang="en-US" sz="2400" dirty="0" smtClean="0"/>
              <a:t>1</a:t>
            </a:r>
            <a:r>
              <a:rPr lang="sr-Latn-RS" sz="2400" dirty="0" smtClean="0"/>
              <a:t> element po dimenziji</a:t>
            </a:r>
          </a:p>
          <a:p>
            <a:r>
              <a:rPr lang="sr-Latn-RS" sz="2400" dirty="0" smtClean="0"/>
              <a:t>Mogu biti nizovi narednih tipova podataka: nume</a:t>
            </a:r>
            <a:r>
              <a:rPr lang="en-US" sz="2400" dirty="0" err="1" smtClean="0"/>
              <a:t>ric</a:t>
            </a:r>
            <a:r>
              <a:rPr lang="en-US" sz="2400" dirty="0" smtClean="0"/>
              <a:t>,</a:t>
            </a:r>
            <a:r>
              <a:rPr lang="sr-Latn-RS" sz="2400" dirty="0" smtClean="0"/>
              <a:t> </a:t>
            </a:r>
            <a:r>
              <a:rPr lang="en-US" sz="2400" dirty="0"/>
              <a:t>b</a:t>
            </a:r>
            <a:r>
              <a:rPr lang="sr-Latn-RS" sz="2400" dirty="0" smtClean="0"/>
              <a:t>oolean, path, string, waveform, cluster</a:t>
            </a:r>
            <a:r>
              <a:rPr lang="en-US" sz="2400" dirty="0" smtClean="0"/>
              <a:t>.</a:t>
            </a:r>
            <a:endParaRPr lang="sr-Latn-RS" sz="2400" dirty="0" smtClean="0"/>
          </a:p>
          <a:p>
            <a:r>
              <a:rPr lang="sr-Latn-RS" sz="2400" dirty="0" smtClean="0"/>
              <a:t>Prvi indeks elementa u nizu je 0.</a:t>
            </a:r>
          </a:p>
          <a:p>
            <a:endParaRPr lang="sr-Latn-RS" sz="2400" dirty="0" smtClean="0"/>
          </a:p>
          <a:p>
            <a:endParaRPr lang="sr-Latn-RS" sz="2400" dirty="0"/>
          </a:p>
          <a:p>
            <a:r>
              <a:rPr lang="sr-Latn-RS" sz="2400" i="1" dirty="0" smtClean="0"/>
              <a:t>Niz kontrola numeričih podataka</a:t>
            </a:r>
            <a:endParaRPr lang="en-US" sz="2400" i="1"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5157192"/>
            <a:ext cx="45720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944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l"/>
            <a:r>
              <a:rPr lang="sr-Latn-RS" b="1" dirty="0" smtClean="0">
                <a:effectLst>
                  <a:outerShdw blurRad="38100" dist="38100" dir="2700000" algn="tl">
                    <a:srgbClr val="000000">
                      <a:alpha val="43137"/>
                    </a:srgbClr>
                  </a:outerShdw>
                </a:effectLst>
              </a:rPr>
              <a:t>Nizovi</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0" lvl="0" indent="0">
              <a:buNone/>
            </a:pPr>
            <a:endParaRPr lang="sr-Latn-RS" sz="2800" dirty="0" smtClean="0"/>
          </a:p>
          <a:p>
            <a:endParaRPr lang="sr-Latn-RS" sz="2400" b="1" dirty="0" smtClean="0"/>
          </a:p>
          <a:p>
            <a:endParaRPr lang="sr-Latn-RS" sz="2400" dirty="0"/>
          </a:p>
          <a:p>
            <a:endParaRPr lang="sr-Latn-RS" sz="2400" i="1" dirty="0" smtClean="0"/>
          </a:p>
          <a:p>
            <a:r>
              <a:rPr lang="sr-Latn-RS" sz="2400" i="1" dirty="0" smtClean="0"/>
              <a:t>Stavaljanje numeričke kontrole u školjku niza</a:t>
            </a:r>
          </a:p>
          <a:p>
            <a:endParaRPr lang="sr-Latn-RS" sz="2400" i="1" dirty="0"/>
          </a:p>
          <a:p>
            <a:endParaRPr lang="sr-Latn-RS" sz="2400" i="1" dirty="0" smtClean="0"/>
          </a:p>
          <a:p>
            <a:endParaRPr lang="sr-Latn-RS" sz="2400" i="1" dirty="0"/>
          </a:p>
          <a:p>
            <a:endParaRPr lang="sr-Latn-RS" sz="2400" i="1" dirty="0" smtClean="0"/>
          </a:p>
          <a:p>
            <a:endParaRPr lang="sr-Latn-RS" sz="2400" i="1" dirty="0"/>
          </a:p>
          <a:p>
            <a:r>
              <a:rPr lang="sr-Latn-RS" sz="2400" i="1" dirty="0" smtClean="0"/>
              <a:t>2D niz – da bi se dodala multidimenzionalnost klikne se desnim dugmetom na index polje i izabere se opcija Add Dimension</a:t>
            </a:r>
            <a:endParaRPr lang="en-US" sz="2400" i="1" dirty="0"/>
          </a:p>
          <a:p>
            <a:endParaRPr lang="en-US" sz="2400" i="1"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484784"/>
            <a:ext cx="1800200" cy="137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www.ni.com/images/gettingstarted/neutral/lv_struct_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573016"/>
            <a:ext cx="45720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294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l"/>
            <a:r>
              <a:rPr lang="sr-Latn-RS" b="1" dirty="0" smtClean="0">
                <a:effectLst>
                  <a:outerShdw blurRad="38100" dist="38100" dir="2700000" algn="tl">
                    <a:srgbClr val="000000">
                      <a:alpha val="43137"/>
                    </a:srgbClr>
                  </a:outerShdw>
                </a:effectLst>
              </a:rPr>
              <a:t>Inicijalizacija nizova</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0" lvl="0" indent="0">
              <a:buNone/>
            </a:pPr>
            <a:endParaRPr lang="sr-Latn-RS" sz="2800" dirty="0" smtClean="0"/>
          </a:p>
          <a:p>
            <a:endParaRPr lang="sr-Latn-RS" sz="2400" b="1" dirty="0" smtClean="0"/>
          </a:p>
          <a:p>
            <a:endParaRPr lang="sr-Latn-RS" sz="2400" dirty="0"/>
          </a:p>
          <a:p>
            <a:r>
              <a:rPr lang="sr-Latn-RS" sz="2400" i="1" dirty="0" smtClean="0"/>
              <a:t>2D neinicijalizovani niz</a:t>
            </a:r>
          </a:p>
          <a:p>
            <a:endParaRPr lang="sr-Latn-RS" sz="2400" i="1" dirty="0"/>
          </a:p>
          <a:p>
            <a:endParaRPr lang="sr-Latn-RS" sz="2400" i="1" dirty="0" smtClean="0"/>
          </a:p>
          <a:p>
            <a:endParaRPr lang="sr-Latn-RS" sz="2400" i="1" dirty="0"/>
          </a:p>
          <a:p>
            <a:endParaRPr lang="sr-Latn-RS" sz="2400" i="1" dirty="0" smtClean="0"/>
          </a:p>
          <a:p>
            <a:endParaRPr lang="sr-Latn-RS" sz="2400" i="1" dirty="0"/>
          </a:p>
          <a:p>
            <a:r>
              <a:rPr lang="sr-Latn-RS" sz="2400" i="1" dirty="0" smtClean="0"/>
              <a:t>2D inicijalizovani niz sa 9 elemenata</a:t>
            </a:r>
            <a:endParaRPr lang="en-US" sz="2400" i="1" dirty="0"/>
          </a:p>
          <a:p>
            <a:endParaRPr lang="en-US" sz="2400" i="1"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ni.com/images/gettingstarted/neutral/lv_struct_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50" y="1222411"/>
            <a:ext cx="2821392" cy="10544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ni.com/images/gettingstarted/neutral/init_2d_arra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549" y="3068960"/>
            <a:ext cx="4621787"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140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l"/>
            <a:r>
              <a:rPr lang="sr-Latn-RS" b="1" dirty="0" smtClean="0">
                <a:effectLst>
                  <a:outerShdw blurRad="38100" dist="38100" dir="2700000" algn="tl">
                    <a:srgbClr val="000000">
                      <a:alpha val="43137"/>
                    </a:srgbClr>
                  </a:outerShdw>
                </a:effectLst>
              </a:rPr>
              <a:t>Autoindeksiranje ulaza niza</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251520" y="1741181"/>
            <a:ext cx="8568952" cy="5112568"/>
          </a:xfrm>
        </p:spPr>
        <p:txBody>
          <a:bodyPr>
            <a:noAutofit/>
          </a:bodyPr>
          <a:lstStyle/>
          <a:p>
            <a:pPr algn="just"/>
            <a:r>
              <a:rPr lang="sr-Latn-RS" sz="2800" dirty="0" smtClean="0"/>
              <a:t>Ako se </a:t>
            </a:r>
            <a:r>
              <a:rPr lang="en-US" sz="2800" dirty="0" err="1" smtClean="0"/>
              <a:t>niz</a:t>
            </a:r>
            <a:r>
              <a:rPr lang="en-US" sz="2800" dirty="0" smtClean="0"/>
              <a:t> </a:t>
            </a:r>
            <a:r>
              <a:rPr lang="sr-Latn-RS" sz="2800" dirty="0" smtClean="0"/>
              <a:t>veže do ili od For petlje ili While petlje, možete povezati svaku iteraciju petlje ka elementu u nizu ako uključite autoindeksiranje.</a:t>
            </a:r>
          </a:p>
          <a:p>
            <a:pPr algn="just"/>
            <a:r>
              <a:rPr lang="sr-Latn-RS" sz="2800" dirty="0" smtClean="0"/>
              <a:t>Ovo se radi time što se tunelski konektor klikne desnim dugmetom i izabere se Enable Indexing.</a:t>
            </a:r>
          </a:p>
          <a:p>
            <a:pPr marL="0" indent="0">
              <a:buNone/>
            </a:pPr>
            <a:endParaRPr lang="en-US" sz="2800" dirty="0"/>
          </a:p>
          <a:p>
            <a:endParaRPr lang="sr-Latn-RS" sz="2400" i="1" dirty="0" smtClean="0"/>
          </a:p>
          <a:p>
            <a:pPr marL="0" indent="0">
              <a:buNone/>
            </a:pPr>
            <a:endParaRPr lang="sr-Latn-RS" sz="2400" i="1" dirty="0"/>
          </a:p>
          <a:p>
            <a:endParaRPr lang="sr-Latn-RS" sz="2400" i="1" dirty="0" smtClean="0"/>
          </a:p>
          <a:p>
            <a:endParaRPr lang="sr-Latn-RS" sz="2400" i="1" dirty="0"/>
          </a:p>
          <a:p>
            <a:endParaRPr lang="sr-Latn-RS" sz="2400" i="1" dirty="0" smtClean="0"/>
          </a:p>
          <a:p>
            <a:endParaRPr lang="sr-Latn-RS" sz="2400" i="1" dirty="0"/>
          </a:p>
          <a:p>
            <a:endParaRPr lang="en-US" sz="2400" i="1"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376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24436</TotalTime>
  <Words>570</Words>
  <Application>Microsoft Office PowerPoint</Application>
  <PresentationFormat>On-screen Show (4:3)</PresentationFormat>
  <Paragraphs>102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Adobe Caslon Pro Bold</vt:lpstr>
      <vt:lpstr>Arial</vt:lpstr>
      <vt:lpstr>Calibri</vt:lpstr>
      <vt:lpstr>Office Theme</vt:lpstr>
      <vt:lpstr>Tipovi podataka u LabView-u</vt:lpstr>
      <vt:lpstr>Pregled</vt:lpstr>
      <vt:lpstr>Numerički tipovi podataka</vt:lpstr>
      <vt:lpstr>Boolean tip podataka</vt:lpstr>
      <vt:lpstr>Dinamički tip podataka</vt:lpstr>
      <vt:lpstr>Nizovi</vt:lpstr>
      <vt:lpstr>Nizovi</vt:lpstr>
      <vt:lpstr>Inicijalizacija nizova</vt:lpstr>
      <vt:lpstr>Autoindeksiranje ulaza niza</vt:lpstr>
      <vt:lpstr>Ulazi niza</vt:lpstr>
      <vt:lpstr>Izlazi niza</vt:lpstr>
      <vt:lpstr>Kreiranje 2D nizova</vt:lpstr>
      <vt:lpstr>Klasteri - strukture</vt:lpstr>
      <vt:lpstr>Redosled elemenata u klasteru</vt:lpstr>
      <vt:lpstr>Kreiranje klaster indikatora i kontrola</vt:lpstr>
      <vt:lpstr>Skupljanje podataka u klaster</vt:lpstr>
      <vt:lpstr>Modifikovanje klastera</vt:lpstr>
      <vt:lpstr>Rastavljanje klastera</vt:lpstr>
      <vt:lpstr>Linkovi</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Windows User</cp:lastModifiedBy>
  <cp:revision>440</cp:revision>
  <cp:lastPrinted>2013-07-25T07:06:35Z</cp:lastPrinted>
  <dcterms:created xsi:type="dcterms:W3CDTF">2013-04-28T13:13:23Z</dcterms:created>
  <dcterms:modified xsi:type="dcterms:W3CDTF">2019-10-20T16:41:58Z</dcterms:modified>
</cp:coreProperties>
</file>