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sldIdLst>
    <p:sldId id="256" r:id="rId2"/>
    <p:sldId id="260" r:id="rId3"/>
    <p:sldId id="886" r:id="rId4"/>
    <p:sldId id="904" r:id="rId5"/>
    <p:sldId id="905" r:id="rId6"/>
    <p:sldId id="907" r:id="rId7"/>
    <p:sldId id="908" r:id="rId8"/>
    <p:sldId id="906" r:id="rId9"/>
    <p:sldId id="885"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A22DBFAC-1CDE-43E6-8B31-78C5504D0039}">
          <p14:sldIdLst>
            <p14:sldId id="256"/>
            <p14:sldId id="260"/>
            <p14:sldId id="886"/>
            <p14:sldId id="904"/>
            <p14:sldId id="905"/>
            <p14:sldId id="907"/>
            <p14:sldId id="908"/>
            <p14:sldId id="906"/>
            <p14:sldId id="8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76691" autoAdjust="0"/>
  </p:normalViewPr>
  <p:slideViewPr>
    <p:cSldViewPr>
      <p:cViewPr varScale="1">
        <p:scale>
          <a:sx n="68" d="100"/>
          <a:sy n="68" d="100"/>
        </p:scale>
        <p:origin x="1886" y="62"/>
      </p:cViewPr>
      <p:guideLst>
        <p:guide orient="horz" pos="2160"/>
        <p:guide pos="2880"/>
      </p:guideLst>
    </p:cSldViewPr>
  </p:slideViewPr>
  <p:outlineViewPr>
    <p:cViewPr>
      <p:scale>
        <a:sx n="33" d="100"/>
        <a:sy n="33" d="100"/>
      </p:scale>
      <p:origin x="48" y="386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7DA5DAA-027E-4A02-9A9A-FAE7D0A72789}" type="datetimeFigureOut">
              <a:rPr lang="hu-HU" smtClean="0"/>
              <a:t>2019. 10. 20.</a:t>
            </a:fld>
            <a:endParaRPr lang="hu-HU"/>
          </a:p>
        </p:txBody>
      </p:sp>
      <p:sp>
        <p:nvSpPr>
          <p:cNvPr id="4" name="Diakép hely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0C87300-C73B-4967-B89B-04753008B826}" type="slidenum">
              <a:rPr lang="hu-HU" smtClean="0"/>
              <a:t>‹#›</a:t>
            </a:fld>
            <a:endParaRPr lang="hu-HU"/>
          </a:p>
        </p:txBody>
      </p:sp>
    </p:spTree>
    <p:extLst>
      <p:ext uri="{BB962C8B-B14F-4D97-AF65-F5344CB8AC3E}">
        <p14:creationId xmlns:p14="http://schemas.microsoft.com/office/powerpoint/2010/main" val="78779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6059016"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67544" y="1340768"/>
            <a:ext cx="8229600" cy="47133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C7137-F7E7-43DC-ABF3-FEA842A9643B}" type="datetimeFigureOut">
              <a:rPr lang="en-US" smtClean="0"/>
              <a:pPr/>
              <a:t>10/20/2019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1339B-4F17-4027-B9F0-24532E42DB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cove.me/rvyzsdhn"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bcove.me/ztj3fsmz"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err="1" smtClean="0">
                <a:effectLst>
                  <a:outerShdw blurRad="38100" dist="38100" dir="2700000" algn="tl">
                    <a:srgbClr val="000000">
                      <a:alpha val="43137"/>
                    </a:srgbClr>
                  </a:outerShdw>
                </a:effectLst>
              </a:rPr>
              <a:t>LabView</a:t>
            </a:r>
            <a:r>
              <a:rPr lang="sr-Latn-RS" sz="4000" b="1" dirty="0" smtClean="0">
                <a:effectLst>
                  <a:outerShdw blurRad="38100" dist="38100" dir="2700000" algn="tl">
                    <a:srgbClr val="000000">
                      <a:alpha val="43137"/>
                    </a:srgbClr>
                  </a:outerShdw>
                </a:effectLst>
              </a:rPr>
              <a:t> – grafičko programiranje</a:t>
            </a:r>
            <a:endParaRPr lang="en-US" sz="3600" b="1" i="1" dirty="0">
              <a:effectLst>
                <a:outerShdw blurRad="38100" dist="38100" dir="2700000" algn="tl">
                  <a:srgbClr val="000000">
                    <a:alpha val="43137"/>
                  </a:srgbClr>
                </a:outerShdw>
              </a:effectLst>
            </a:endParaRPr>
          </a:p>
        </p:txBody>
      </p:sp>
      <p:sp>
        <p:nvSpPr>
          <p:cNvPr id="4" name="Alcím 3"/>
          <p:cNvSpPr>
            <a:spLocks noGrp="1"/>
          </p:cNvSpPr>
          <p:nvPr>
            <p:ph type="subTitle" idx="1"/>
          </p:nvPr>
        </p:nvSpPr>
        <p:spPr/>
        <p:txBody>
          <a:bodyPr/>
          <a:lstStyle/>
          <a:p>
            <a:r>
              <a:rPr lang="en-US" sz="4000" dirty="0" smtClean="0">
                <a:solidFill>
                  <a:srgbClr val="FF0000"/>
                </a:solidFill>
                <a:latin typeface="Adobe Caslon Pro Bold" pitchFamily="18" charset="0"/>
              </a:rPr>
              <a:t>Boris </a:t>
            </a:r>
            <a:r>
              <a:rPr lang="en-US" sz="4000" dirty="0" err="1" smtClean="0">
                <a:solidFill>
                  <a:srgbClr val="FF0000"/>
                </a:solidFill>
                <a:latin typeface="Adobe Caslon Pro Bold" pitchFamily="18" charset="0"/>
              </a:rPr>
              <a:t>Jakovljevi</a:t>
            </a:r>
            <a:r>
              <a:rPr lang="sr-Latn-RS" sz="4000" dirty="0">
                <a:solidFill>
                  <a:srgbClr val="FF0000"/>
                </a:solidFill>
                <a:latin typeface="Adobe Caslon Pro Bold" pitchFamily="18" charset="0"/>
              </a:rPr>
              <a:t>ć</a:t>
            </a:r>
            <a:endParaRPr lang="hu-HU" sz="4000" dirty="0" smtClean="0">
              <a:solidFill>
                <a:srgbClr val="FF0000"/>
              </a:solidFill>
              <a:latin typeface="Adobe Caslon Pro Bold" pitchFamily="18" charset="0"/>
            </a:endParaRPr>
          </a:p>
          <a:p>
            <a:r>
              <a:rPr lang="sr-Latn-RS" dirty="0"/>
              <a:t>p</a:t>
            </a:r>
            <a:r>
              <a:rPr lang="sr-Latn-RS" dirty="0" smtClean="0"/>
              <a:t>redavanje 2</a:t>
            </a:r>
            <a:endParaRPr lang="hu-HU" dirty="0" smtClean="0"/>
          </a:p>
          <a:p>
            <a:endParaRPr lang="hu-HU"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73935" y="5752191"/>
            <a:ext cx="3357685" cy="689321"/>
          </a:xfrm>
          <a:prstGeom prst="rect">
            <a:avLst/>
          </a:prstGeom>
        </p:spPr>
      </p:pic>
      <p:sp>
        <p:nvSpPr>
          <p:cNvPr id="6" name="TextBox 5"/>
          <p:cNvSpPr txBox="1"/>
          <p:nvPr/>
        </p:nvSpPr>
        <p:spPr>
          <a:xfrm>
            <a:off x="3514295" y="5680183"/>
            <a:ext cx="5355771"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200" dirty="0" smtClean="0"/>
              <a:t>The </a:t>
            </a:r>
            <a:r>
              <a:rPr lang="en-US" sz="1200" dirty="0"/>
              <a:t>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pic>
        <p:nvPicPr>
          <p:cNvPr id="7" name="Picture 6">
            <a:extLst>
              <a:ext uri="{FF2B5EF4-FFF2-40B4-BE49-F238E27FC236}">
                <a16:creationId xmlns:a16="http://schemas.microsoft.com/office/drawing/2014/main" xmlns="" xmlns:lc="http://schemas.openxmlformats.org/drawingml/2006/lockedCanvas" id="{97326556-F4F3-45A7-A261-C1B358F8A2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057" y="346819"/>
            <a:ext cx="2500506" cy="2340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l"/>
            <a:r>
              <a:rPr lang="sr-Latn-RS" b="1" dirty="0" smtClean="0">
                <a:effectLst>
                  <a:outerShdw blurRad="38100" dist="38100" dir="2700000" algn="tl">
                    <a:srgbClr val="000000">
                      <a:alpha val="43137"/>
                    </a:srgbClr>
                  </a:outerShdw>
                </a:effectLst>
              </a:rPr>
              <a:t>Pregled</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4" y="1196752"/>
            <a:ext cx="8568952" cy="5112568"/>
          </a:xfrm>
        </p:spPr>
        <p:txBody>
          <a:bodyPr>
            <a:noAutofit/>
          </a:bodyPr>
          <a:lstStyle/>
          <a:p>
            <a:pPr marL="514350" lvl="0" indent="-514350">
              <a:buFont typeface="+mj-lt"/>
              <a:buAutoNum type="arabicPeriod"/>
            </a:pPr>
            <a:r>
              <a:rPr lang="sr-Latn-RS" sz="2800" dirty="0" smtClean="0"/>
              <a:t>Žice</a:t>
            </a:r>
            <a:endParaRPr lang="en-US" sz="2800" dirty="0" smtClean="0"/>
          </a:p>
          <a:p>
            <a:pPr marL="514350" lvl="0" indent="-514350">
              <a:buFont typeface="+mj-lt"/>
              <a:buAutoNum type="arabicPeriod"/>
            </a:pPr>
            <a:r>
              <a:rPr lang="sr-Latn-RS" sz="2800" dirty="0" smtClean="0"/>
              <a:t>Objekti koji se automatski ožičavaju</a:t>
            </a:r>
            <a:endParaRPr lang="en-US" sz="2800" dirty="0" smtClean="0"/>
          </a:p>
          <a:p>
            <a:pPr marL="514350" lvl="0" indent="-514350">
              <a:buFont typeface="+mj-lt"/>
              <a:buAutoNum type="arabicPeriod"/>
            </a:pPr>
            <a:r>
              <a:rPr lang="sr-Latn-RS" sz="2800" dirty="0"/>
              <a:t>Objekti koji se </a:t>
            </a:r>
            <a:r>
              <a:rPr lang="sr-Latn-RS" sz="2800" dirty="0" smtClean="0"/>
              <a:t>manuelno ožičavaju</a:t>
            </a:r>
            <a:endParaRPr lang="en-US" sz="28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023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l"/>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4" y="1196752"/>
            <a:ext cx="8568952" cy="5112568"/>
          </a:xfrm>
        </p:spPr>
        <p:txBody>
          <a:bodyPr>
            <a:noAutofit/>
          </a:bodyPr>
          <a:lstStyle/>
          <a:p>
            <a:pPr marL="0" lvl="0" indent="0">
              <a:buNone/>
            </a:pPr>
            <a:endParaRPr lang="sr-Latn-RS" sz="2800" dirty="0" smtClean="0"/>
          </a:p>
          <a:p>
            <a:pPr algn="just"/>
            <a:r>
              <a:rPr lang="sr-Latn-RS" sz="2400" dirty="0" smtClean="0"/>
              <a:t>LabView u sebi sadrži model toka podataka (dataflow model) da bi izvršavao VI-e. Čvor blok dijagrama će se izvršiti tek kad do njeg</a:t>
            </a:r>
            <a:r>
              <a:rPr lang="en-US" sz="2400" dirty="0" smtClean="0"/>
              <a:t>a</a:t>
            </a:r>
            <a:r>
              <a:rPr lang="sr-Latn-RS" sz="2400" dirty="0" smtClean="0"/>
              <a:t> stignu zahtevani ulazi. Kada se čvor izvrši on prosleđuje podatke na svoj izlaz odakle se oni prenose do narednog čvora. Tok podataka kroz čvorove određuje redosled izvršavanja VI-a ili funkcija.</a:t>
            </a:r>
          </a:p>
          <a:p>
            <a:pPr marL="0" lvl="0" indent="0" algn="just">
              <a:buNone/>
            </a:pPr>
            <a:endParaRPr lang="sr-Latn-RS" sz="2400" dirty="0"/>
          </a:p>
          <a:p>
            <a:pPr algn="just"/>
            <a:r>
              <a:rPr lang="sr-Latn-RS" sz="2400" dirty="0" smtClean="0"/>
              <a:t>Tekst orijentisani programski jezici uglavnom imaju model toka upravljanja (control flow model). U ovom pristupu se podaci izvršavaju prema sekvencijalnom redosledu elemenata.</a:t>
            </a:r>
          </a:p>
          <a:p>
            <a:pPr marL="0" lvl="0" indent="0">
              <a:buNone/>
            </a:pPr>
            <a:endParaRPr lang="sr-Latn-RS" sz="24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843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l"/>
            <a:r>
              <a:rPr lang="en-US" b="1" dirty="0" err="1" smtClean="0">
                <a:effectLst>
                  <a:outerShdw blurRad="38100" dist="38100" dir="2700000" algn="tl">
                    <a:srgbClr val="000000">
                      <a:alpha val="43137"/>
                    </a:srgbClr>
                  </a:outerShdw>
                </a:effectLst>
              </a:rPr>
              <a:t>Primeri</a:t>
            </a:r>
            <a:r>
              <a:rPr lang="en-US" b="1" dirty="0" smtClean="0">
                <a:effectLst>
                  <a:outerShdw blurRad="38100" dist="38100" dir="2700000" algn="tl">
                    <a:srgbClr val="000000">
                      <a:alpha val="43137"/>
                    </a:srgbClr>
                  </a:outerShdw>
                </a:effectLst>
              </a:rPr>
              <a:t> dataflow-a</a:t>
            </a:r>
            <a:endParaRPr lang="en-US" b="1" dirty="0">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ni.com/images/gettingstarted/neutral/lv_data_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772816"/>
            <a:ext cx="5763855" cy="13929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i.com/images/gettingstarted/neutral/lv_data_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3302512"/>
            <a:ext cx="6804248" cy="316114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1167846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l"/>
            <a:r>
              <a:rPr lang="en-US" b="1" dirty="0" smtClean="0">
                <a:effectLst>
                  <a:outerShdw blurRad="38100" dist="38100" dir="2700000" algn="tl">
                    <a:srgbClr val="000000">
                      <a:alpha val="43137"/>
                    </a:srgbClr>
                  </a:outerShdw>
                </a:effectLst>
              </a:rPr>
              <a:t>O</a:t>
            </a:r>
            <a:r>
              <a:rPr lang="sr-Latn-RS" b="1" dirty="0" smtClean="0">
                <a:effectLst>
                  <a:outerShdw blurRad="38100" dist="38100" dir="2700000" algn="tl">
                    <a:srgbClr val="000000">
                      <a:alpha val="43137"/>
                    </a:srgbClr>
                  </a:outerShdw>
                </a:effectLst>
              </a:rPr>
              <a:t>žičavanje</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3" y="5013176"/>
            <a:ext cx="8357369" cy="1296144"/>
          </a:xfrm>
        </p:spPr>
        <p:txBody>
          <a:bodyPr>
            <a:noAutofit/>
          </a:bodyPr>
          <a:lstStyle/>
          <a:p>
            <a:pPr marL="0" lvl="0" indent="0">
              <a:buNone/>
            </a:pPr>
            <a:r>
              <a:rPr lang="sr-Latn-RS" sz="2800" dirty="0" smtClean="0"/>
              <a:t>Ožičavanje u LabView-u služi da se povezuje više teriminala međusobno da bi prenosili podatke u sklopu VI-a</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1752600"/>
            <a:ext cx="850582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682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l"/>
            <a:r>
              <a:rPr lang="sr-Latn-RS" b="1" dirty="0" smtClean="0">
                <a:effectLst>
                  <a:outerShdw blurRad="38100" dist="38100" dir="2700000" algn="tl">
                    <a:srgbClr val="000000">
                      <a:alpha val="43137"/>
                    </a:srgbClr>
                  </a:outerShdw>
                </a:effectLst>
              </a:rPr>
              <a:t>Objekti koji se automatski ožičavaju</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4" y="1196752"/>
            <a:ext cx="8568952" cy="5112568"/>
          </a:xfrm>
        </p:spPr>
        <p:txBody>
          <a:bodyPr>
            <a:noAutofit/>
          </a:bodyPr>
          <a:lstStyle/>
          <a:p>
            <a:pPr marL="0" lvl="0" indent="0">
              <a:buNone/>
            </a:pPr>
            <a:endParaRPr lang="sr-Latn-RS" sz="2800" dirty="0" smtClean="0"/>
          </a:p>
          <a:p>
            <a:pPr algn="just"/>
            <a:r>
              <a:rPr lang="sr-Latn-RS" sz="2400" dirty="0" smtClean="0"/>
              <a:t>Ukoliko se odabrani objekat približi drugom bloku u blok dijagramu, LabView crta pr</a:t>
            </a:r>
            <a:r>
              <a:rPr lang="en-US" sz="2400" dirty="0" err="1" smtClean="0"/>
              <a:t>i</a:t>
            </a:r>
            <a:r>
              <a:rPr lang="sr-Latn-RS" sz="2400" dirty="0" smtClean="0"/>
              <a:t>vremene linije da bi pokazao moguće validne konekcije.</a:t>
            </a:r>
          </a:p>
          <a:p>
            <a:pPr algn="just"/>
            <a:r>
              <a:rPr lang="sr-Latn-RS" sz="2400" dirty="0" smtClean="0"/>
              <a:t>Po automatizmu automatsko ožičavanje je omogućeno kada se izabere objekat iz paleta Funkcija ili kada se kopira objekat koj</a:t>
            </a:r>
            <a:r>
              <a:rPr lang="en-US" sz="2400" dirty="0" err="1" smtClean="0"/>
              <a:t>i</a:t>
            </a:r>
            <a:r>
              <a:rPr lang="sr-Latn-RS" sz="2400" dirty="0" smtClean="0"/>
              <a:t> je već na BD-u pritiskom </a:t>
            </a:r>
            <a:r>
              <a:rPr lang="en-US" sz="2400" dirty="0"/>
              <a:t>&lt;Ctrl&gt; </a:t>
            </a:r>
            <a:r>
              <a:rPr lang="sr-Latn-RS" sz="2400" dirty="0" smtClean="0"/>
              <a:t> i potom vučenjem tog objekta.</a:t>
            </a:r>
          </a:p>
          <a:p>
            <a:pPr marL="0" indent="0">
              <a:buNone/>
            </a:pPr>
            <a:endParaRPr lang="sr-Latn-RS" sz="24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056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l"/>
            <a:r>
              <a:rPr lang="sr-Latn-RS" b="1" dirty="0" smtClean="0">
                <a:effectLst>
                  <a:outerShdw blurRad="38100" dist="38100" dir="2700000" algn="tl">
                    <a:srgbClr val="000000">
                      <a:alpha val="43137"/>
                    </a:srgbClr>
                  </a:outerShdw>
                </a:effectLst>
              </a:rPr>
              <a:t>Objekti koji se </a:t>
            </a:r>
            <a:r>
              <a:rPr lang="en-US" b="1" dirty="0" err="1" smtClean="0">
                <a:effectLst>
                  <a:outerShdw blurRad="38100" dist="38100" dir="2700000" algn="tl">
                    <a:srgbClr val="000000">
                      <a:alpha val="43137"/>
                    </a:srgbClr>
                  </a:outerShdw>
                </a:effectLst>
              </a:rPr>
              <a:t>manuelno</a:t>
            </a:r>
            <a:r>
              <a:rPr lang="en-US" b="1" dirty="0" smtClean="0">
                <a:effectLst>
                  <a:outerShdw blurRad="38100" dist="38100" dir="2700000" algn="tl">
                    <a:srgbClr val="000000">
                      <a:alpha val="43137"/>
                    </a:srgbClr>
                  </a:outerShdw>
                </a:effectLst>
              </a:rPr>
              <a:t> </a:t>
            </a:r>
            <a:r>
              <a:rPr lang="sr-Latn-RS" b="1" dirty="0" smtClean="0">
                <a:effectLst>
                  <a:outerShdw blurRad="38100" dist="38100" dir="2700000" algn="tl">
                    <a:srgbClr val="000000">
                      <a:alpha val="43137"/>
                    </a:srgbClr>
                  </a:outerShdw>
                </a:effectLst>
              </a:rPr>
              <a:t>ožičavaju</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4" y="1196752"/>
            <a:ext cx="8568952" cy="5112568"/>
          </a:xfrm>
        </p:spPr>
        <p:txBody>
          <a:bodyPr>
            <a:noAutofit/>
          </a:bodyPr>
          <a:lstStyle/>
          <a:p>
            <a:pPr marL="0" lvl="0" indent="0">
              <a:buNone/>
            </a:pPr>
            <a:endParaRPr lang="sr-Latn-RS" sz="2800" dirty="0" smtClean="0"/>
          </a:p>
          <a:p>
            <a:pPr algn="just"/>
            <a:r>
              <a:rPr lang="sr-Latn-RS" sz="2400" dirty="0" smtClean="0"/>
              <a:t>Da bi se ručno ožičili elementi treba kliknuti na terminal elementa koji se želi ožičiti, a zatim do sledećeg elementa vući žicu.</a:t>
            </a:r>
          </a:p>
          <a:p>
            <a:pPr algn="just"/>
            <a:r>
              <a:rPr lang="sr-Latn-RS" sz="2400" dirty="0" smtClean="0"/>
              <a:t>Sa desnim klikom na žicu i biranjem opcije </a:t>
            </a:r>
            <a:r>
              <a:rPr lang="en-US" sz="2400" b="1" dirty="0"/>
              <a:t>Clean Up </a:t>
            </a:r>
            <a:r>
              <a:rPr lang="en-US" sz="2400" b="1" dirty="0" smtClean="0"/>
              <a:t>Wire</a:t>
            </a:r>
            <a:r>
              <a:rPr lang="sr-Latn-RS" sz="2400" b="1" dirty="0" smtClean="0"/>
              <a:t> </a:t>
            </a:r>
            <a:r>
              <a:rPr lang="sr-Latn-RS" sz="2400" dirty="0" smtClean="0"/>
              <a:t>LabView automatski sredi putanju žice</a:t>
            </a:r>
            <a:r>
              <a:rPr lang="en-US" sz="2400" dirty="0" smtClean="0"/>
              <a:t>.</a:t>
            </a:r>
            <a:endParaRPr lang="sr-Latn-RS" sz="2400" dirty="0" smtClean="0"/>
          </a:p>
          <a:p>
            <a:pPr algn="just"/>
            <a:r>
              <a:rPr lang="sr-Latn-RS" sz="2400" dirty="0" smtClean="0"/>
              <a:t>Sa </a:t>
            </a:r>
            <a:r>
              <a:rPr lang="en-US" sz="2400" dirty="0"/>
              <a:t>&lt;Ctrl-B&gt; </a:t>
            </a:r>
            <a:r>
              <a:rPr lang="sr-Latn-RS" sz="2400" dirty="0" smtClean="0"/>
              <a:t> se sve slomljene žice eliminišu sa BD-a</a:t>
            </a:r>
            <a:r>
              <a:rPr lang="en-US" sz="2400" smtClean="0"/>
              <a:t>.</a:t>
            </a:r>
            <a:endParaRPr lang="sr-Latn-RS" sz="2400"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327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l"/>
            <a:r>
              <a:rPr lang="sr-Latn-RS" b="1" dirty="0" smtClean="0">
                <a:effectLst>
                  <a:outerShdw blurRad="38100" dist="38100" dir="2700000" algn="tl">
                    <a:srgbClr val="000000">
                      <a:alpha val="43137"/>
                    </a:srgbClr>
                  </a:outerShdw>
                </a:effectLst>
              </a:rPr>
              <a:t>Linkovi</a:t>
            </a:r>
            <a:endParaRPr lang="en-US" b="1" dirty="0">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395536" y="1574837"/>
            <a:ext cx="8301608" cy="2646252"/>
          </a:xfrm>
        </p:spPr>
        <p:txBody>
          <a:bodyPr>
            <a:normAutofit/>
          </a:bodyPr>
          <a:lstStyle/>
          <a:p>
            <a:r>
              <a:rPr lang="sr-Latn-RS" dirty="0" smtClean="0"/>
              <a:t>Programiranje toka podataka u LabView-u</a:t>
            </a:r>
          </a:p>
          <a:p>
            <a:pPr marL="0" indent="0">
              <a:buNone/>
            </a:pPr>
            <a:r>
              <a:rPr lang="sr-Latn-RS" dirty="0" smtClean="0">
                <a:hlinkClick r:id="rId3"/>
              </a:rPr>
              <a:t>http</a:t>
            </a:r>
            <a:r>
              <a:rPr lang="sr-Latn-RS" dirty="0">
                <a:hlinkClick r:id="rId3"/>
              </a:rPr>
              <a:t>://</a:t>
            </a:r>
            <a:r>
              <a:rPr lang="sr-Latn-RS" dirty="0" smtClean="0">
                <a:hlinkClick r:id="rId3"/>
              </a:rPr>
              <a:t>bcove.me/rvyzsdhn</a:t>
            </a:r>
            <a:endParaRPr lang="sr-Latn-RS" dirty="0" smtClean="0"/>
          </a:p>
          <a:p>
            <a:r>
              <a:rPr lang="sr-Latn-RS" dirty="0" smtClean="0"/>
              <a:t>Tipovi podataka</a:t>
            </a:r>
            <a:endParaRPr lang="sr-Latn-RS" dirty="0"/>
          </a:p>
          <a:p>
            <a:pPr marL="0" indent="0">
              <a:buNone/>
            </a:pPr>
            <a:r>
              <a:rPr lang="en-US" dirty="0">
                <a:hlinkClick r:id="rId4"/>
              </a:rPr>
              <a:t>http://bcove.me/ztj3fsmz</a:t>
            </a:r>
            <a:endParaRPr lang="en-US" dirty="0"/>
          </a:p>
          <a:p>
            <a:pPr marL="0" indent="0">
              <a:buNone/>
            </a:pPr>
            <a:endParaRPr lang="en-US" dirty="0"/>
          </a:p>
        </p:txBody>
      </p:sp>
    </p:spTree>
    <p:extLst>
      <p:ext uri="{BB962C8B-B14F-4D97-AF65-F5344CB8AC3E}">
        <p14:creationId xmlns:p14="http://schemas.microsoft.com/office/powerpoint/2010/main" val="3375547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Radovi - D\FTN - ACS\IPA\I deo\PowerPoint\slide_2.jpg"/>
          <p:cNvPicPr>
            <a:picLocks noChangeAspect="1" noChangeArrowheads="1"/>
          </p:cNvPicPr>
          <p:nvPr/>
        </p:nvPicPr>
        <p:blipFill>
          <a:blip r:embed="rId2"/>
          <a:srcRect/>
          <a:stretch>
            <a:fillRect/>
          </a:stretch>
        </p:blipFill>
        <p:spPr bwMode="auto">
          <a:xfrm>
            <a:off x="0" y="-2323"/>
            <a:ext cx="9144000" cy="6860324"/>
          </a:xfrm>
          <a:prstGeom prst="rect">
            <a:avLst/>
          </a:prstGeom>
          <a:noFill/>
        </p:spPr>
      </p:pic>
    </p:spTree>
    <p:extLst>
      <p:ext uri="{BB962C8B-B14F-4D97-AF65-F5344CB8AC3E}">
        <p14:creationId xmlns:p14="http://schemas.microsoft.com/office/powerpoint/2010/main" val="1968287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22358</TotalTime>
  <Words>310</Words>
  <Application>Microsoft Office PowerPoint</Application>
  <PresentationFormat>On-screen Show (4:3)</PresentationFormat>
  <Paragraphs>29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Adobe Caslon Pro Bold</vt:lpstr>
      <vt:lpstr>Arial</vt:lpstr>
      <vt:lpstr>Calibri</vt:lpstr>
      <vt:lpstr>Office Theme</vt:lpstr>
      <vt:lpstr>LabView – grafičko programiranje</vt:lpstr>
      <vt:lpstr>Pregled</vt:lpstr>
      <vt:lpstr>PowerPoint Presentation</vt:lpstr>
      <vt:lpstr>Primeri dataflow-a</vt:lpstr>
      <vt:lpstr>Ožičavanje</vt:lpstr>
      <vt:lpstr>Objekti koji se automatski ožičavaju</vt:lpstr>
      <vt:lpstr>Objekti koji se manuelno ožičavaju</vt:lpstr>
      <vt:lpstr>Linkovi</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Windows User</cp:lastModifiedBy>
  <cp:revision>424</cp:revision>
  <cp:lastPrinted>2013-07-25T07:06:35Z</cp:lastPrinted>
  <dcterms:created xsi:type="dcterms:W3CDTF">2013-04-28T13:13:23Z</dcterms:created>
  <dcterms:modified xsi:type="dcterms:W3CDTF">2019-10-20T16:36:50Z</dcterms:modified>
</cp:coreProperties>
</file>