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90" r:id="rId3"/>
    <p:sldId id="291" r:id="rId4"/>
    <p:sldId id="300" r:id="rId5"/>
    <p:sldId id="257" r:id="rId6"/>
    <p:sldId id="287" r:id="rId7"/>
    <p:sldId id="306" r:id="rId8"/>
    <p:sldId id="288" r:id="rId9"/>
    <p:sldId id="289" r:id="rId10"/>
    <p:sldId id="298" r:id="rId11"/>
    <p:sldId id="297" r:id="rId12"/>
    <p:sldId id="299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92" r:id="rId30"/>
    <p:sldId id="293" r:id="rId31"/>
    <p:sldId id="294" r:id="rId32"/>
    <p:sldId id="295" r:id="rId33"/>
    <p:sldId id="296" r:id="rId34"/>
    <p:sldId id="279" r:id="rId3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7"/>
      <p:bold r:id="rId38"/>
    </p:embeddedFont>
    <p:embeddedFont>
      <p:font typeface="Dosis" panose="02010503020202060003" pitchFamily="2" charset="0"/>
      <p:regular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4AB393-E513-4BFF-AE83-0CFA9583AAE6}">
  <a:tblStyle styleId="{D44AB393-E513-4BFF-AE83-0CFA9583AAE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5289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011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43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362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080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4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434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51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62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238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66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32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93171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90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927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5298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003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22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075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4598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450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85653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88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51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0706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512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5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2448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042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516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69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6421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368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52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42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Shape 1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 flipH="1">
            <a:off x="1028474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200"/>
            </a:lvl1pPr>
            <a:lvl2pPr lvl="1">
              <a:spcBef>
                <a:spcPts val="0"/>
              </a:spcBef>
              <a:buSzPct val="100000"/>
              <a:defRPr sz="5200"/>
            </a:lvl2pPr>
            <a:lvl3pPr lvl="2">
              <a:spcBef>
                <a:spcPts val="0"/>
              </a:spcBef>
              <a:buSzPct val="100000"/>
              <a:defRPr sz="5200"/>
            </a:lvl3pPr>
            <a:lvl4pPr lvl="3">
              <a:spcBef>
                <a:spcPts val="0"/>
              </a:spcBef>
              <a:buSzPct val="100000"/>
              <a:defRPr sz="5200"/>
            </a:lvl4pPr>
            <a:lvl5pPr lvl="4">
              <a:spcBef>
                <a:spcPts val="0"/>
              </a:spcBef>
              <a:buSzPct val="100000"/>
              <a:defRPr sz="5200"/>
            </a:lvl5pPr>
            <a:lvl6pPr lvl="5">
              <a:spcBef>
                <a:spcPts val="0"/>
              </a:spcBef>
              <a:buSzPct val="100000"/>
              <a:defRPr sz="5200"/>
            </a:lvl6pPr>
            <a:lvl7pPr lvl="6">
              <a:spcBef>
                <a:spcPts val="0"/>
              </a:spcBef>
              <a:buSzPct val="100000"/>
              <a:defRPr sz="5200"/>
            </a:lvl7pPr>
            <a:lvl8pPr lvl="7">
              <a:spcBef>
                <a:spcPts val="0"/>
              </a:spcBef>
              <a:buSzPct val="100000"/>
              <a:defRPr sz="5200"/>
            </a:lvl8pPr>
            <a:lvl9pPr lvl="8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400" b="0"/>
            </a:lvl1pPr>
            <a:lvl2pPr lvl="1">
              <a:spcBef>
                <a:spcPts val="0"/>
              </a:spcBef>
              <a:buSzPct val="100000"/>
              <a:defRPr sz="2400" b="0"/>
            </a:lvl2pPr>
            <a:lvl3pPr lvl="2">
              <a:spcBef>
                <a:spcPts val="0"/>
              </a:spcBef>
              <a:buSzPct val="100000"/>
              <a:defRPr sz="2400" b="0"/>
            </a:lvl3pPr>
            <a:lvl4pPr lvl="3">
              <a:spcBef>
                <a:spcPts val="0"/>
              </a:spcBef>
              <a:buSzPct val="100000"/>
              <a:defRPr sz="2400" b="0"/>
            </a:lvl4pPr>
            <a:lvl5pPr lvl="4">
              <a:spcBef>
                <a:spcPts val="0"/>
              </a:spcBef>
              <a:buSzPct val="100000"/>
              <a:defRPr sz="2400" b="0"/>
            </a:lvl5pPr>
            <a:lvl6pPr lvl="5">
              <a:spcBef>
                <a:spcPts val="0"/>
              </a:spcBef>
              <a:buSzPct val="100000"/>
              <a:defRPr sz="2400" b="0"/>
            </a:lvl6pPr>
            <a:lvl7pPr lvl="6">
              <a:spcBef>
                <a:spcPts val="0"/>
              </a:spcBef>
              <a:buSzPct val="100000"/>
              <a:defRPr sz="2400" b="0"/>
            </a:lvl7pPr>
            <a:lvl8pPr lvl="7">
              <a:spcBef>
                <a:spcPts val="0"/>
              </a:spcBef>
              <a:buSzPct val="100000"/>
              <a:defRPr sz="2400" b="0"/>
            </a:lvl8pPr>
            <a:lvl9pPr lvl="8">
              <a:spcBef>
                <a:spcPts val="0"/>
              </a:spcBef>
              <a:buSzPct val="100000"/>
              <a:defRPr sz="2400" b="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ted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Shape 9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 flipH="1">
            <a:off x="472133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 flipH="1">
            <a:off x="990374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8700"/>
              </a:buClr>
              <a:buSzPct val="100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480"/>
              </a:spcBef>
              <a:buClr>
                <a:srgbClr val="FF8700"/>
              </a:buClr>
              <a:buSzPct val="1000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360"/>
              </a:spcBef>
              <a:buClr>
                <a:srgbClr val="FF8700"/>
              </a:buClr>
              <a:buSzPct val="1000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en"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3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sr-Latn-RS" sz="4000" dirty="0" smtClean="0"/>
              <a:t>UPAVLJAČKI ALGORITMI U</a:t>
            </a:r>
            <a:r>
              <a:rPr lang="en-US" sz="4000"/>
              <a:t> </a:t>
            </a:r>
            <a:r>
              <a:rPr lang="en-US" sz="4000" smtClean="0"/>
              <a:t>REALNOM VREMENU</a:t>
            </a:r>
            <a:r>
              <a:rPr lang="sr-Latn-RS" sz="4000" dirty="0" smtClean="0"/>
              <a:t/>
            </a:r>
            <a:br>
              <a:rPr lang="sr-Latn-RS" sz="4000" dirty="0" smtClean="0"/>
            </a:br>
            <a:r>
              <a:rPr lang="sr-Latn-RS" sz="2800" dirty="0" smtClean="0"/>
              <a:t>NI hardverske platforme, hardverska i softverska arhitektura</a:t>
            </a:r>
            <a:endParaRPr lang="en" sz="2800" dirty="0"/>
          </a:p>
        </p:txBody>
      </p:sp>
      <p:pic>
        <p:nvPicPr>
          <p:cNvPr id="4" name="Picture 2" descr="D:\ZA FAKS Danka\GRID_logo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35" y="323217"/>
            <a:ext cx="1166177" cy="127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cRIO hardverska arhitektura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5725" y="1255631"/>
            <a:ext cx="7348487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CompactRIO predstavlja robustan, rekonfigurabilan embedded sistem koji sadrži 3</a:t>
            </a:r>
            <a:br>
              <a:rPr lang="sr-Latn-RS" dirty="0" smtClean="0"/>
            </a:br>
            <a:r>
              <a:rPr lang="sr-Latn-RS" dirty="0" smtClean="0"/>
              <a:t>osnovne komponente: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Procesor na kome trči RT operativni sistem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Rekonfigurabilan 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Promenljivi industrijski I/O moduli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r>
              <a:rPr lang="sr-Latn-RS" dirty="0" smtClean="0"/>
              <a:t>Osnovne prednosti 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Pouzdano, predvidivo ponašanje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Analiza i matematička obrada na </a:t>
            </a:r>
            <a:r>
              <a:rPr lang="sr-Latn-RS" i="1" dirty="0" smtClean="0"/>
              <a:t>floating-point</a:t>
            </a:r>
            <a:r>
              <a:rPr lang="sr-Latn-RS" dirty="0" smtClean="0"/>
              <a:t> nivou</a:t>
            </a:r>
          </a:p>
          <a:p>
            <a:endParaRPr lang="sr-Latn-RS" dirty="0" smtClean="0"/>
          </a:p>
          <a:p>
            <a:r>
              <a:rPr lang="sr-Latn-RS" dirty="0"/>
              <a:t>Osnovne prednosti </a:t>
            </a:r>
            <a:r>
              <a:rPr lang="sr-Latn-RS" dirty="0" smtClean="0"/>
              <a:t>FPGA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Služi za manje zadatke koji zahtevaju jako brzu obradu i precizne vremenske operacije</a:t>
            </a: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024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cRIO hardverska arhitektura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65" y="1560667"/>
            <a:ext cx="7422359" cy="25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Real-time regulator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39" y="1636294"/>
            <a:ext cx="2030720" cy="16829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5725" y="1255631"/>
            <a:ext cx="63968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RT kontroler sadrži procesor koji omogućava pouzdano i determinističko izvršavanje RT aplikacija i omogućava: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Projektovanje upravljačkih petlji različitih brzina izvršavanja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Praćenje toka izvršavanja petlji (zadataka)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Prikupaljnje (logovanje) podataka na sa kontroler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Komunikaciju sa periferijama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r>
              <a:rPr lang="sr-Latn-RS" dirty="0" smtClean="0"/>
              <a:t>Sadrži još: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Pinove za </a:t>
            </a:r>
            <a:r>
              <a:rPr lang="en-US" dirty="0"/>
              <a:t>9 VDC to 30 VDC </a:t>
            </a:r>
            <a:r>
              <a:rPr lang="sr-Latn-RS" dirty="0" smtClean="0"/>
              <a:t>napajanje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real-time clock</a:t>
            </a: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herdverski</a:t>
            </a:r>
            <a:r>
              <a:rPr lang="en-US" dirty="0" smtClean="0"/>
              <a:t> </a:t>
            </a:r>
            <a:r>
              <a:rPr lang="en-US" dirty="0"/>
              <a:t>watchdog </a:t>
            </a:r>
            <a:r>
              <a:rPr lang="en-US" dirty="0" smtClean="0"/>
              <a:t>timers</a:t>
            </a: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2 GB 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ugrađeni</a:t>
            </a:r>
            <a:r>
              <a:rPr lang="en-US" dirty="0" smtClean="0"/>
              <a:t> </a:t>
            </a:r>
            <a:r>
              <a:rPr lang="en-US" dirty="0"/>
              <a:t>USB </a:t>
            </a:r>
            <a:r>
              <a:rPr lang="en-US" dirty="0" smtClean="0"/>
              <a:t>I RS232</a:t>
            </a:r>
            <a:r>
              <a:rPr lang="sr-Latn-RS" dirty="0" smtClean="0"/>
              <a:t> </a:t>
            </a:r>
            <a:r>
              <a:rPr lang="sr-Latn-RS" dirty="0" smtClean="0"/>
              <a:t>port</a:t>
            </a:r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9020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Real-time OS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016" y="3071513"/>
            <a:ext cx="2030720" cy="16829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65725" y="1255631"/>
            <a:ext cx="6396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RTOS omogućava</a:t>
            </a:r>
          </a:p>
          <a:p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Obavljenje zadataka sa garantovanim najgorim vremenskim slučajem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Dodeljivanje prioriteta različitim segmentima programa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Izvršavanje petlji sa približno isti vremenom izvršavanja u svakoj iteraciji (red veličine </a:t>
            </a:r>
            <a:r>
              <a:rPr lang="sr-Latn-RS" b="1" dirty="0" smtClean="0"/>
              <a:t>ms</a:t>
            </a:r>
            <a:r>
              <a:rPr lang="sr-Latn-R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Detekcija slučaja kada petlja ne uspe da izvrši zadatak za predefinisano vreme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529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Rekonigurabilna I/O FPGA šasija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65725" y="1255631"/>
            <a:ext cx="63968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Direktno je povezana sa I/O za brz pristup svakom modulu, omogućavajući precizne vremenske operacije, trigerovanje i sinhronizaciju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Pošto je svaki I/O modul priključen direktno na FPGA, ne postoji kašenjenje kao kod sistema kod kojih se koristi magistrala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FPGA omogućava aplikacijama na RTOS da pristupe I/O sa manje od 500ns jittera između petlji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Korišćenjem FPGA, jedna šasije može izvršiti više od 20 analognih PID petlji paralelno sa frekvencijom od 100 kHz</a:t>
            </a:r>
          </a:p>
          <a:p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145" y="3030934"/>
            <a:ext cx="3218035" cy="160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I/O moduli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65725" y="1255631"/>
            <a:ext cx="63968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Sadrže izolaciju, kola za pretvaranje, kola za obradu i prilagođavanje signala i ugrađenu fukcionalnost za direktno povezivanje sa industrijskim senzorima i aktuatorima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70 </a:t>
            </a:r>
            <a:r>
              <a:rPr lang="sr-Latn-RS" dirty="0" smtClean="0"/>
              <a:t>tipova NI </a:t>
            </a:r>
            <a:r>
              <a:rPr lang="sr-Latn-RS" dirty="0"/>
              <a:t>C </a:t>
            </a:r>
            <a:r>
              <a:rPr lang="sr-Latn-RS" dirty="0" smtClean="0"/>
              <a:t>Serije </a:t>
            </a:r>
            <a:r>
              <a:rPr lang="sr-Latn-RS" dirty="0"/>
              <a:t>I/O </a:t>
            </a:r>
            <a:r>
              <a:rPr lang="sr-Latn-RS" dirty="0" smtClean="0"/>
              <a:t>modula za CompactRIO</a:t>
            </a:r>
          </a:p>
          <a:p>
            <a:r>
              <a:rPr lang="sr-Latn-RS" dirty="0" smtClean="0"/>
              <a:t>Tipovi modula uključuju: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Termoparovski ulazi</a:t>
            </a:r>
            <a:r>
              <a:rPr lang="en-US" dirty="0" smtClean="0"/>
              <a:t>;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±10 V simultaneous sampling,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24-bit</a:t>
            </a:r>
            <a:r>
              <a:rPr lang="sr-Latn-RS" dirty="0" smtClean="0"/>
              <a:t>ni</a:t>
            </a:r>
            <a:r>
              <a:rPr lang="en-US" dirty="0" smtClean="0"/>
              <a:t> </a:t>
            </a:r>
            <a:r>
              <a:rPr lang="en-US" dirty="0" err="1" smtClean="0"/>
              <a:t>analo</a:t>
            </a:r>
            <a:r>
              <a:rPr lang="sr-Latn-RS" dirty="0" smtClean="0"/>
              <a:t>gni</a:t>
            </a:r>
            <a:r>
              <a:rPr lang="en-US" dirty="0" smtClean="0"/>
              <a:t> </a:t>
            </a:r>
            <a:r>
              <a:rPr lang="en-US" dirty="0"/>
              <a:t>I/O;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 </a:t>
            </a:r>
            <a:r>
              <a:rPr lang="en-US" dirty="0"/>
              <a:t>V </a:t>
            </a:r>
            <a:r>
              <a:rPr lang="sr-Latn-RS" dirty="0" smtClean="0"/>
              <a:t>industijski digitalni </a:t>
            </a:r>
            <a:r>
              <a:rPr lang="en-US" dirty="0" smtClean="0"/>
              <a:t>I/O </a:t>
            </a:r>
            <a:r>
              <a:rPr lang="sr-Latn-RS" dirty="0" smtClean="0"/>
              <a:t>sa izlazom struje od 1A</a:t>
            </a:r>
            <a:r>
              <a:rPr lang="en-US" dirty="0" smtClean="0"/>
              <a:t>; </a:t>
            </a: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dif</a:t>
            </a:r>
            <a:r>
              <a:rPr lang="sr-Latn-RS" dirty="0" smtClean="0"/>
              <a:t>erencijalni</a:t>
            </a:r>
            <a:r>
              <a:rPr lang="en-US" dirty="0" smtClean="0"/>
              <a:t>/TTL digital</a:t>
            </a:r>
            <a:r>
              <a:rPr lang="sr-Latn-RS" dirty="0" smtClean="0"/>
              <a:t>ni ulazi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24-bit</a:t>
            </a:r>
            <a:r>
              <a:rPr lang="sr-Latn-RS" dirty="0" smtClean="0"/>
              <a:t>ni</a:t>
            </a:r>
            <a:r>
              <a:rPr lang="en-US" dirty="0" smtClean="0"/>
              <a:t> </a:t>
            </a:r>
            <a:r>
              <a:rPr lang="en-US" dirty="0"/>
              <a:t>IEPE </a:t>
            </a:r>
            <a:r>
              <a:rPr lang="sr-Latn-RS" dirty="0" smtClean="0"/>
              <a:t>akcelerometarski ulazi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Merači naprezanja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RTD</a:t>
            </a:r>
            <a:r>
              <a:rPr lang="sr-Latn-RS" dirty="0"/>
              <a:t> </a:t>
            </a:r>
            <a:r>
              <a:rPr lang="sr-Latn-RS" dirty="0" smtClean="0"/>
              <a:t>merači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Analognli izlazi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Merači snage</a:t>
            </a:r>
            <a:r>
              <a:rPr lang="en-US" dirty="0" smtClean="0"/>
              <a:t>; 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(</a:t>
            </a:r>
            <a:r>
              <a:rPr lang="en-US" dirty="0"/>
              <a:t>CAN) </a:t>
            </a:r>
            <a:r>
              <a:rPr lang="sr-Latn-RS" dirty="0" smtClean="0"/>
              <a:t>povezivanje</a:t>
            </a:r>
            <a:r>
              <a:rPr lang="en-US" dirty="0" smtClean="0"/>
              <a:t>; </a:t>
            </a: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(SD</a:t>
            </a:r>
            <a:r>
              <a:rPr lang="sr-Latn-RS" dirty="0"/>
              <a:t>) </a:t>
            </a:r>
            <a:r>
              <a:rPr lang="sr-Latn-RS" dirty="0" smtClean="0"/>
              <a:t>kartice za logovanje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36" y="3389468"/>
            <a:ext cx="3597150" cy="10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Konfiguracija sistema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480" y="1423164"/>
            <a:ext cx="3077555" cy="19525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8640" y="3623043"/>
            <a:ext cx="31470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UniversLTStd-LightObl"/>
              </a:rPr>
              <a:t>1:1 (1 Host to 1 Target) Configuration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753" y="1378415"/>
            <a:ext cx="3740103" cy="20420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7452" y="367140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>
                <a:latin typeface="UniversLTStd-LightObl"/>
              </a:rPr>
              <a:t>1:N (1 host to N targets) configuration is common for </a:t>
            </a:r>
            <a:r>
              <a:rPr lang="en-US" i="1" dirty="0" smtClean="0">
                <a:latin typeface="UniversLTStd-LightObl"/>
              </a:rPr>
              <a:t>systems</a:t>
            </a:r>
            <a:r>
              <a:rPr lang="sr-Latn-RS" i="1" dirty="0" smtClean="0">
                <a:latin typeface="UniversLTStd-LightObl"/>
              </a:rPr>
              <a:t> </a:t>
            </a:r>
            <a:r>
              <a:rPr lang="en-US" i="1" dirty="0" smtClean="0">
                <a:latin typeface="UniversLTStd-LightObl"/>
              </a:rPr>
              <a:t>controlled </a:t>
            </a:r>
            <a:r>
              <a:rPr lang="en-US" i="1" dirty="0">
                <a:latin typeface="UniversLTStd-LightObl"/>
              </a:rPr>
              <a:t>by a local operator.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78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Konfiguracija sistema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3445" y="4148193"/>
            <a:ext cx="3041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i="1" dirty="0"/>
              <a:t>Distributed Machine Control System</a:t>
            </a:r>
            <a:endParaRPr lang="sr-Latn-R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097" y="1171592"/>
            <a:ext cx="5149914" cy="29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/>
              <a:t>Osnovne komponente CompactRIO arhitekture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96" y="1574418"/>
            <a:ext cx="8168290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Komunikacija podataka</a:t>
            </a:r>
            <a:endParaRPr lang="sr-Latn-RS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038" y="1202296"/>
            <a:ext cx="5893418" cy="20847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6006" y="364262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 smtClean="0">
                <a:latin typeface="UniversLTStd-Light"/>
              </a:rPr>
              <a:t>Komunikacioni modeli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Poruka/komanda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Trenutna vrednost (</a:t>
            </a:r>
            <a:r>
              <a:rPr lang="sr-Latn-RS" i="1" dirty="0" smtClean="0">
                <a:latin typeface="UniversLTStd-Light"/>
              </a:rPr>
              <a:t>tag</a:t>
            </a:r>
            <a:r>
              <a:rPr lang="sr-Latn-RS" dirty="0" smtClean="0">
                <a:latin typeface="UniversLTStd-Light"/>
              </a:rPr>
              <a:t>)</a:t>
            </a:r>
            <a:endParaRPr lang="sr-Latn-R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Strujanje (</a:t>
            </a:r>
            <a:r>
              <a:rPr lang="sr-Latn-RS" i="1" dirty="0" smtClean="0">
                <a:latin typeface="UniversLTStd-Light"/>
              </a:rPr>
              <a:t>stream</a:t>
            </a:r>
            <a:r>
              <a:rPr lang="sr-Latn-RS" dirty="0" smtClean="0">
                <a:latin typeface="UniversLTStd-Light"/>
              </a:rPr>
              <a:t>)</a:t>
            </a:r>
            <a:endParaRPr lang="sr-Latn-RS" dirty="0">
              <a:latin typeface="Univers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18204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Tipovi uređaja NI proizvođača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50" y="1597542"/>
            <a:ext cx="8700254" cy="25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3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>
                <a:latin typeface="UniversLTStd-Light"/>
              </a:rPr>
              <a:t>Komunikacioni modeli podataka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651" y="1299411"/>
            <a:ext cx="738395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  <a:latin typeface="UniversLTStd-Light"/>
              </a:rPr>
              <a:t>Komunikacija bazirana na komandi/poruci </a:t>
            </a:r>
            <a:r>
              <a:rPr lang="sr-Latn-RS" dirty="0" smtClean="0">
                <a:latin typeface="UniversLTStd-Light"/>
              </a:rPr>
              <a:t>se dešava relativno retko i pokreće (trigeruje) je neki specifičan događaj (HMI na kontroler).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Često je neophodno da se sinhronizuju proces i dolazeća poruka/komanda da bi se očuvali resursi procesora. Ovo podrazumeva blokiranje dok se poruka ne primi ili dok ne istekne neki </a:t>
            </a:r>
            <a:r>
              <a:rPr lang="sr-Latn-RS" i="1" dirty="0" smtClean="0">
                <a:latin typeface="UniversLTStd-Light"/>
              </a:rPr>
              <a:t>timeout</a:t>
            </a:r>
            <a:r>
              <a:rPr lang="sr-Latn-RS" dirty="0" smtClean="0">
                <a:latin typeface="UniversLTStd-Light"/>
              </a:rPr>
              <a:t>.</a:t>
            </a:r>
          </a:p>
          <a:p>
            <a:endParaRPr lang="sr-Latn-RS" dirty="0" smtClean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  <a:latin typeface="UniversLTStd-Light"/>
              </a:rPr>
              <a:t>Komunikacija tag-ovima </a:t>
            </a:r>
            <a:r>
              <a:rPr lang="sr-Latn-RS" dirty="0" smtClean="0">
                <a:latin typeface="UniversLTStd-Light"/>
              </a:rPr>
              <a:t>se dešava periodično između različitih procesa ili od kontrolera do HMI-a. Tag-ovi su često procesne promenljive, zadate vrednosti...Često su ovi tagovi ograničeni na I/O kanale u okviru sistema sa velikim brojem kanala kao što su kontroleri mašina (servo kontroleri, CNC mašine, frekvencijski invertori)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Sa ovim tipom komunikacije nije potrebno da se garantuje da se svaki put prenos podataka realizuje, već samo da se dobija poslednja vrednost (najčešće da je dobije HMI ili kontroler)</a:t>
            </a:r>
            <a:endParaRPr lang="sr-Latn-RS" dirty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Univers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26974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>
                <a:latin typeface="UniversLTStd-Light"/>
              </a:rPr>
              <a:t>Komunikacioni modeli podataka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55651" y="1299411"/>
            <a:ext cx="7383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FF0000"/>
                </a:solidFill>
                <a:latin typeface="UniversLTStd-Light"/>
              </a:rPr>
              <a:t>Komunikacija bazirana na strujanju (</a:t>
            </a:r>
            <a:r>
              <a:rPr lang="sr-Latn-RS" i="1" dirty="0" smtClean="0">
                <a:solidFill>
                  <a:srgbClr val="FF0000"/>
                </a:solidFill>
                <a:latin typeface="UniversLTStd-Light"/>
              </a:rPr>
              <a:t>stream</a:t>
            </a:r>
            <a:r>
              <a:rPr lang="sr-Latn-RS" dirty="0" smtClean="0">
                <a:solidFill>
                  <a:srgbClr val="FF0000"/>
                </a:solidFill>
                <a:latin typeface="UniversLTStd-Light"/>
              </a:rPr>
              <a:t>) </a:t>
            </a:r>
            <a:r>
              <a:rPr lang="sr-Latn-RS" dirty="0" smtClean="0">
                <a:latin typeface="UniversLTStd-Light"/>
              </a:rPr>
              <a:t>predstavlja komunikaciju baziranu na bufferovanju, gde se očekuje veliki protok svake vrednosti date promenljive.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U ovom slučaju veliki protok je značajniji od kašnjenja.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Tipična situacija je kada jedan proces piše podatke u drugi koji ih čita, prikazuje i procesira.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Strujanje zahteva višeslojno baferovanje tokom koga se svaki element u strukturi (pošiljalac i primalac) ima svoj </a:t>
            </a:r>
            <a:r>
              <a:rPr lang="sr-Latn-RS" i="1" dirty="0" smtClean="0">
                <a:latin typeface="UniversLTStd-Light"/>
              </a:rPr>
              <a:t>buffer</a:t>
            </a:r>
            <a:r>
              <a:rPr lang="sr-Latn-RS" dirty="0" smtClean="0">
                <a:latin typeface="UniversLTStd-Light"/>
              </a:rPr>
              <a:t> određene veličine.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>
              <a:latin typeface="UniversLTStd-Light"/>
            </a:endParaRPr>
          </a:p>
          <a:p>
            <a:endParaRPr lang="sr-Latn-RS" dirty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 smtClean="0">
              <a:latin typeface="UniversLTStd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latin typeface="Univers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33887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 smtClean="0">
                <a:latin typeface="UniversLTStd-Light"/>
              </a:rPr>
              <a:t>Poređenje tipova komunikacija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69" y="2204549"/>
            <a:ext cx="8240367" cy="148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 smtClean="0">
                <a:latin typeface="UniversLTStd-Light"/>
              </a:rPr>
              <a:t>Tipična </a:t>
            </a:r>
            <a:r>
              <a:rPr lang="sr-Latn-RS" dirty="0">
                <a:latin typeface="UniversLTStd-Light"/>
              </a:rPr>
              <a:t>CompactRIO </a:t>
            </a:r>
            <a:r>
              <a:rPr lang="sr-Latn-RS" dirty="0" smtClean="0">
                <a:latin typeface="UniversLTStd-Light"/>
              </a:rPr>
              <a:t>softverkska</a:t>
            </a:r>
            <a:br>
              <a:rPr lang="sr-Latn-RS" dirty="0" smtClean="0">
                <a:latin typeface="UniversLTStd-Light"/>
              </a:rPr>
            </a:br>
            <a:r>
              <a:rPr lang="sr-Latn-RS" dirty="0" smtClean="0">
                <a:latin typeface="UniversLTStd-Light"/>
              </a:rPr>
              <a:t>arhitektura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245" y="1323028"/>
            <a:ext cx="4515001" cy="15761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9085" y="3200273"/>
            <a:ext cx="78885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UniversLTStd-Light"/>
              </a:rPr>
              <a:t>Da bi se napravila skalabilna aplikacija potrebno je da postoji jedinstvena petlja za parsiranje komandi koju može da služi za interpretaciju i distribuciju komandi po potrebi.</a:t>
            </a:r>
          </a:p>
          <a:p>
            <a:r>
              <a:rPr lang="sr-Latn-RS" dirty="0" smtClean="0">
                <a:latin typeface="UniversLTStd-Light"/>
              </a:rPr>
              <a:t>Ovo omogućava da se kritični zadaci izvršavaju bez da su prekinuti zbog stizanja novih komandi i omogućava laku izmenu koda u smislu handlovanja novih komandi.</a:t>
            </a:r>
          </a:p>
          <a:p>
            <a:endParaRPr lang="sr-Latn-RS" dirty="0">
              <a:latin typeface="UniversLTStd-Light"/>
            </a:endParaRPr>
          </a:p>
          <a:p>
            <a:r>
              <a:rPr lang="sr-Latn-RS" dirty="0" smtClean="0"/>
              <a:t>Na </a:t>
            </a:r>
            <a:r>
              <a:rPr lang="en-US" dirty="0" smtClean="0"/>
              <a:t>RTOS</a:t>
            </a:r>
            <a:r>
              <a:rPr lang="sr-Latn-RS" dirty="0" smtClean="0"/>
              <a:t>-u, u okviru </a:t>
            </a:r>
            <a:r>
              <a:rPr lang="en-US" dirty="0" smtClean="0"/>
              <a:t>Main.vi</a:t>
            </a:r>
            <a:r>
              <a:rPr lang="en-US" dirty="0"/>
              <a:t>, </a:t>
            </a:r>
            <a:r>
              <a:rPr lang="sr-Latn-RS" dirty="0" smtClean="0"/>
              <a:t>komunikacioni i upravljački zadaci treba da se razdvoje u dve petlje.</a:t>
            </a:r>
            <a:endParaRPr lang="sr-Latn-RS" dirty="0" smtClean="0">
              <a:latin typeface="Univers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92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>
                <a:latin typeface="UniversLTStd-Light"/>
              </a:rPr>
              <a:t>Bezglavi CompactRIO </a:t>
            </a:r>
            <a:r>
              <a:rPr lang="sr-Latn-RS" dirty="0" smtClean="0">
                <a:latin typeface="UniversLTStd-Light"/>
              </a:rPr>
              <a:t>sistem 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9085" y="3200273"/>
            <a:ext cx="788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Bezglava konfiguracija ne zahteva UI na udaljenoj mašini (PC-u).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U ovom slučaju PC može da služi da preuzima podatke sa FTP servera.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FPGA komunikacija je odvojena od procesa logovanja da bi se povećala količina podataka koja se čita.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848" y="1387361"/>
            <a:ext cx="4411801" cy="14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 smtClean="0">
                <a:latin typeface="UniversLTStd-Light"/>
              </a:rPr>
              <a:t>Sistem sa ugrađenim monitoringom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9085" y="3200273"/>
            <a:ext cx="7888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Ovakvi sistemi zahtevaju podatke koji struje (koji se </a:t>
            </a:r>
            <a:r>
              <a:rPr lang="sr-Latn-RS" i="1" dirty="0" smtClean="0">
                <a:latin typeface="UniversLTStd-Light"/>
              </a:rPr>
              <a:t>streamuju</a:t>
            </a:r>
            <a:r>
              <a:rPr lang="sr-Latn-RS" dirty="0" smtClean="0">
                <a:latin typeface="UniversLTStd-Light"/>
              </a:rPr>
              <a:t>) sa visokom frekvencijom preko I/O modula C serije na PC UI gde se podaci prikazuju operatoru.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Operatoru je omogućeno da konfiguriše hardver tako da postoji mehanizam da za slanje komandi sa PC-a na RTOS.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919" y="1354412"/>
            <a:ext cx="4927736" cy="16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 smtClean="0">
                <a:latin typeface="UniversLTStd-Light"/>
              </a:rPr>
              <a:t>SCADA arhitektura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49085" y="3200273"/>
            <a:ext cx="78885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U ovako dizajniranom sistemu cRIO komunicira preko I/O kanala putem </a:t>
            </a:r>
            <a:r>
              <a:rPr lang="sr-Latn-RS" i="1" dirty="0" smtClean="0">
                <a:latin typeface="UniversLTStd-Light"/>
              </a:rPr>
              <a:t>tagova </a:t>
            </a:r>
            <a:r>
              <a:rPr lang="sr-Latn-RS" dirty="0" smtClean="0">
                <a:latin typeface="UniversLTStd-Light"/>
              </a:rPr>
              <a:t>šaljući ih do supervizora.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Neke upravljačke petlje mogu biti implemenirane ili na FPGA ili na RTOS.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latin typeface="UniversLTStd-Light"/>
              </a:rPr>
              <a:t>Može se koristiti RIO Scan interfejs da se radi sa I/O za ovaj tip sistema, pošto ovakvi sistemi ne zahtevaju velike frekvencije prikupljanja podataka.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22" y="1096771"/>
            <a:ext cx="4231200" cy="1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/>
              <a:t>CompactRIO </a:t>
            </a:r>
            <a:r>
              <a:rPr lang="sr-Latn-RS" dirty="0" smtClean="0"/>
              <a:t>programski modovi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503" y="1127475"/>
            <a:ext cx="8332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b="1" i="1" dirty="0">
                <a:latin typeface="UniversLTStd-Obl"/>
              </a:rPr>
              <a:t>LabVIEW FPGA Interface </a:t>
            </a:r>
            <a:r>
              <a:rPr lang="sr-Latn-RS" b="1" i="1" dirty="0" smtClean="0">
                <a:latin typeface="UniversLTStd-Obl"/>
              </a:rPr>
              <a:t>Mode</a:t>
            </a:r>
          </a:p>
          <a:p>
            <a:pPr algn="just"/>
            <a:endParaRPr lang="sr-Latn-RS" b="1" i="1" dirty="0">
              <a:latin typeface="UniversLTStd-Obl"/>
            </a:endParaRPr>
          </a:p>
          <a:p>
            <a:pPr algn="just"/>
            <a:r>
              <a:rPr lang="en-US" dirty="0" smtClean="0">
                <a:latin typeface="UniversLTStd-Light"/>
              </a:rPr>
              <a:t>LabVIEW </a:t>
            </a:r>
            <a:r>
              <a:rPr lang="en-US" dirty="0">
                <a:latin typeface="UniversLTStd-Light"/>
              </a:rPr>
              <a:t>FPGA Interface mode, </a:t>
            </a:r>
            <a:r>
              <a:rPr lang="sr-Latn-RS" dirty="0" smtClean="0">
                <a:latin typeface="UniversLTStd-Light"/>
              </a:rPr>
              <a:t>daje </a:t>
            </a:r>
            <a:r>
              <a:rPr lang="en-US" dirty="0" err="1" smtClean="0">
                <a:latin typeface="UniversLTStd-Light"/>
              </a:rPr>
              <a:t>CompactRIO</a:t>
            </a:r>
            <a:r>
              <a:rPr lang="sr-Latn-RS" dirty="0" smtClean="0">
                <a:latin typeface="UniversLTStd-Light"/>
              </a:rPr>
              <a:t>-u specijalnu karakteristiku aplikaciji prilagođavanjem FPGA čipa specijalnoj nameni.</a:t>
            </a:r>
          </a:p>
          <a:p>
            <a:pPr algn="just"/>
            <a:endParaRPr lang="sr-Latn-RS" dirty="0" smtClean="0">
              <a:latin typeface="UniversLTStd-Light"/>
            </a:endParaRPr>
          </a:p>
          <a:p>
            <a:pPr algn="just"/>
            <a:r>
              <a:rPr lang="sr-Latn-RS" dirty="0" smtClean="0">
                <a:latin typeface="UniversLTStd-Light"/>
              </a:rPr>
              <a:t>Ovo poboljšava performanse do nivoa koje zahteva određeni namenski hardver.</a:t>
            </a:r>
          </a:p>
          <a:p>
            <a:pPr algn="just"/>
            <a:endParaRPr lang="sr-Latn-RS" dirty="0" smtClean="0">
              <a:latin typeface="UniversLTStd-Light"/>
            </a:endParaRPr>
          </a:p>
          <a:p>
            <a:pPr algn="just"/>
            <a:r>
              <a:rPr lang="sr-Latn-RS" dirty="0" smtClean="0">
                <a:latin typeface="UniversLTStd-Light"/>
              </a:rPr>
              <a:t>Korišćenjem </a:t>
            </a:r>
            <a:r>
              <a:rPr lang="en-US" dirty="0" smtClean="0">
                <a:latin typeface="UniversLTStd-Light"/>
              </a:rPr>
              <a:t>LabVIEW </a:t>
            </a:r>
            <a:r>
              <a:rPr lang="en-US" dirty="0">
                <a:latin typeface="UniversLTStd-Light"/>
              </a:rPr>
              <a:t>FPGA, </a:t>
            </a:r>
            <a:r>
              <a:rPr lang="sr-Latn-RS" dirty="0" smtClean="0">
                <a:latin typeface="UniversLTStd-Light"/>
              </a:rPr>
              <a:t>može se zadavati izvršavanje zadataka sa posebno naglašenim vremenima izvršavanja i trigerovanjem</a:t>
            </a:r>
            <a:r>
              <a:rPr lang="en-US" dirty="0" smtClean="0">
                <a:latin typeface="UniversLTStd-Light"/>
              </a:rPr>
              <a:t>,</a:t>
            </a:r>
            <a:r>
              <a:rPr lang="sr-Latn-RS" dirty="0" smtClean="0">
                <a:latin typeface="UniversLTStd-Light"/>
              </a:rPr>
              <a:t> obrada signala koja je procesorski zahtevna, pristup I/O do maksimalnih frekvencija, te izrada posebnih protokola.</a:t>
            </a:r>
            <a:r>
              <a:rPr lang="en-US" dirty="0" smtClean="0">
                <a:latin typeface="UniversLTStd-Light"/>
              </a:rPr>
              <a:t> </a:t>
            </a:r>
            <a:endParaRPr lang="sr-Latn-RS" dirty="0" smtClean="0">
              <a:latin typeface="UniversLTStd-Light"/>
            </a:endParaRPr>
          </a:p>
          <a:p>
            <a:pPr algn="just"/>
            <a:endParaRPr lang="sr-Latn-RS" dirty="0" smtClean="0">
              <a:latin typeface="UniversLTStd-Light"/>
            </a:endParaRPr>
          </a:p>
          <a:p>
            <a:pPr algn="just"/>
            <a:r>
              <a:rPr lang="sr-Latn-RS" dirty="0" smtClean="0">
                <a:latin typeface="UniversLTStd-Light"/>
              </a:rPr>
              <a:t>Komunikacija između FPGA dela i RTOS može da se realizuje putem strujanja podataka velikim frekvencijama preko DMA FIFOs ili putem komunikacije pojedinačnim vrednostima korišćenjem kontrola i indikatora.</a:t>
            </a:r>
            <a:endParaRPr lang="sr-Latn-RS" dirty="0">
              <a:latin typeface="UniversLTStd-Light"/>
            </a:endParaRPr>
          </a:p>
        </p:txBody>
      </p:sp>
    </p:spTree>
    <p:extLst>
      <p:ext uri="{BB962C8B-B14F-4D97-AF65-F5344CB8AC3E}">
        <p14:creationId xmlns:p14="http://schemas.microsoft.com/office/powerpoint/2010/main" val="25328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sr-Latn-RS" dirty="0"/>
              <a:t>CompactRIO </a:t>
            </a:r>
            <a:r>
              <a:rPr lang="sr-Latn-RS" dirty="0" smtClean="0"/>
              <a:t>programski modovi</a:t>
            </a:r>
            <a:endParaRPr lang="sr-Latn-RS" dirty="0">
              <a:latin typeface="UniversLTStd-Light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503" y="1127475"/>
            <a:ext cx="833272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i="1" dirty="0"/>
              <a:t>CompactRIO Scan </a:t>
            </a:r>
            <a:r>
              <a:rPr lang="sr-Latn-RS" b="1" i="1" dirty="0" smtClean="0"/>
              <a:t>Mode</a:t>
            </a:r>
          </a:p>
          <a:p>
            <a:endParaRPr lang="sr-Latn-RS" b="1" i="1" dirty="0"/>
          </a:p>
          <a:p>
            <a:r>
              <a:rPr lang="sr-Latn-RS" dirty="0" smtClean="0"/>
              <a:t>Ovaj mod služi za programiranje RT procesora, ali ne i FPGA čipa.</a:t>
            </a:r>
          </a:p>
          <a:p>
            <a:endParaRPr lang="sr-Latn-RS" dirty="0" smtClean="0"/>
          </a:p>
          <a:p>
            <a:r>
              <a:rPr lang="sr-Latn-RS" dirty="0" smtClean="0"/>
              <a:t>Na ovaj način je omogućeno da FPGA periodično skenira I/O i mapira ih u memorijsku mapu, pravaći ih dostupne za LabView RT.</a:t>
            </a:r>
          </a:p>
          <a:p>
            <a:r>
              <a:rPr lang="en-US" dirty="0" err="1"/>
              <a:t>CompactRIO</a:t>
            </a:r>
            <a:r>
              <a:rPr lang="en-US" dirty="0"/>
              <a:t> Scan </a:t>
            </a:r>
            <a:r>
              <a:rPr lang="en-US" dirty="0" smtClean="0"/>
              <a:t>Mode</a:t>
            </a:r>
            <a:r>
              <a:rPr lang="sr-Latn-RS" dirty="0" smtClean="0"/>
              <a:t> je dovoljan za aplikacije koje zahtevaju pojedinačne pristupe I/O sa frekvencijom do nekoliko stotina herca.</a:t>
            </a:r>
          </a:p>
          <a:p>
            <a:r>
              <a:rPr lang="sr-Latn-RS" dirty="0" smtClean="0"/>
              <a:t>Ne podržava strujanje podataka na visokim frekvencijama.</a:t>
            </a:r>
          </a:p>
          <a:p>
            <a:endParaRPr lang="sr-Latn-RS" dirty="0"/>
          </a:p>
          <a:p>
            <a:r>
              <a:rPr lang="sr-Latn-RS" b="1" i="1" dirty="0" smtClean="0"/>
              <a:t>Hibridni Mod</a:t>
            </a:r>
          </a:p>
          <a:p>
            <a:endParaRPr lang="sr-Latn-RS" b="1" i="1" dirty="0" smtClean="0"/>
          </a:p>
          <a:p>
            <a:r>
              <a:rPr lang="sr-Latn-RS" dirty="0" smtClean="0"/>
              <a:t>Korišćenje </a:t>
            </a:r>
            <a:r>
              <a:rPr lang="en-US" dirty="0" err="1"/>
              <a:t>CompactRIO</a:t>
            </a:r>
            <a:r>
              <a:rPr lang="en-US" dirty="0"/>
              <a:t> Scan Mode </a:t>
            </a:r>
            <a:r>
              <a:rPr lang="sr-Latn-RS" dirty="0" smtClean="0"/>
              <a:t>i </a:t>
            </a:r>
            <a:r>
              <a:rPr lang="en-US" dirty="0" smtClean="0"/>
              <a:t>LabVIEW </a:t>
            </a:r>
            <a:r>
              <a:rPr lang="en-US" dirty="0"/>
              <a:t>FPGA </a:t>
            </a:r>
            <a:r>
              <a:rPr lang="sr-Latn-RS" dirty="0" smtClean="0"/>
              <a:t>u isto vreme se naziva Hibridni mod.</a:t>
            </a:r>
          </a:p>
          <a:p>
            <a:r>
              <a:rPr lang="sr-Latn-RS" dirty="0" smtClean="0"/>
              <a:t>Neki programski moduli koje programer izabere pristupaju direktno FPGA, dok drugi komuniciraju preko </a:t>
            </a:r>
            <a:r>
              <a:rPr lang="en-US" dirty="0"/>
              <a:t>RIO Scan </a:t>
            </a:r>
            <a:r>
              <a:rPr lang="sr-Latn-RS" dirty="0" smtClean="0"/>
              <a:t>interfejsa.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952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Tok projektovanja FPGA dela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zone.ni.com/images/reference/en-XX/help/371599M-01/loc_eps_fpga_design_flo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86" y="1473616"/>
            <a:ext cx="47244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2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Poređenje raznih tipova NI uređaja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372" y="1323653"/>
            <a:ext cx="6364225" cy="326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Tok projektovanja FPGA dela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zone.ni.com/images/reference/en-XX/help/371599M-01/loc_eps_local_vs_embedd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82" y="1735162"/>
            <a:ext cx="56007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1273" y="1224667"/>
            <a:ext cx="2802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Lokalni sistem ili ugrađeni sistem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62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Tok projektovanja FPGA dela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31273" y="1224667"/>
            <a:ext cx="4870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Izgled projektnog drveta - lokalni sistem ili ugrađeni sistem</a:t>
            </a:r>
            <a:endParaRPr lang="sr-Latn-RS" dirty="0"/>
          </a:p>
        </p:txBody>
      </p:sp>
      <p:pic>
        <p:nvPicPr>
          <p:cNvPr id="4098" name="Picture 2" descr="http://zone.ni.com/images/reference/en-XX/help/371599M-01/noloc_eps_system_project_explor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86" y="1603148"/>
            <a:ext cx="57912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Komponente FPGA dela aplikacije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788" y="1144896"/>
            <a:ext cx="4640895" cy="362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Elektronske komponente FPGA čipa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711" y="1565075"/>
            <a:ext cx="4179600" cy="261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306" name="Shape 306"/>
          <p:cNvSpPr txBox="1">
            <a:spLocks noGrp="1"/>
          </p:cNvSpPr>
          <p:nvPr>
            <p:ph type="ctrTitle" idx="4294967295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6000" dirty="0" smtClean="0">
                <a:solidFill>
                  <a:srgbClr val="FF8700"/>
                </a:solidFill>
              </a:rPr>
              <a:t>HVALA NA PAŽNJI</a:t>
            </a:r>
            <a:r>
              <a:rPr lang="en" sz="6000" dirty="0" smtClean="0">
                <a:solidFill>
                  <a:srgbClr val="FF8700"/>
                </a:solidFill>
              </a:rPr>
              <a:t>!</a:t>
            </a:r>
            <a:endParaRPr lang="en" sz="6000" dirty="0">
              <a:solidFill>
                <a:srgbClr val="FF8700"/>
              </a:solidFill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subTitle" idx="4294967295"/>
          </p:nvPr>
        </p:nvSpPr>
        <p:spPr>
          <a:xfrm>
            <a:off x="1033300" y="2630575"/>
            <a:ext cx="7185000" cy="1159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sz="2400" b="1" dirty="0" smtClean="0">
                <a:solidFill>
                  <a:srgbClr val="FFFFFF"/>
                </a:solidFill>
              </a:rPr>
              <a:t>Pitanja</a:t>
            </a:r>
            <a:r>
              <a:rPr lang="en" sz="2400" b="1" dirty="0" smtClean="0">
                <a:solidFill>
                  <a:srgbClr val="FFFFFF"/>
                </a:solidFill>
              </a:rPr>
              <a:t>?</a:t>
            </a:r>
            <a:endParaRPr lang="en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sr-Latn-RS" dirty="0" smtClean="0"/>
              <a:t>Poređenje NI i Siemens uređaja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378" y="2098158"/>
            <a:ext cx="5135622" cy="23668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9594" y="1627215"/>
            <a:ext cx="40126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b="1" dirty="0" smtClean="0"/>
              <a:t>SIEMENS CPU313C-2 </a:t>
            </a:r>
            <a:r>
              <a:rPr lang="pl-PL" b="1" dirty="0"/>
              <a:t>DP, 16DI/16DO, 128 KB</a:t>
            </a:r>
          </a:p>
        </p:txBody>
      </p:sp>
      <p:sp>
        <p:nvSpPr>
          <p:cNvPr id="5" name="Rectangle 4"/>
          <p:cNvSpPr/>
          <p:nvPr/>
        </p:nvSpPr>
        <p:spPr>
          <a:xfrm>
            <a:off x="4229594" y="4465010"/>
            <a:ext cx="257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575756"/>
                </a:solidFill>
                <a:latin typeface="Open Sans"/>
              </a:rPr>
              <a:t>Load memory</a:t>
            </a:r>
            <a:r>
              <a:rPr lang="sr-Latn-RS" sz="1200" dirty="0" smtClean="0">
                <a:solidFill>
                  <a:srgbClr val="575756"/>
                </a:solidFill>
                <a:latin typeface="Open Sans"/>
              </a:rPr>
              <a:t> - </a:t>
            </a:r>
            <a:r>
              <a:rPr lang="en-US" sz="1200" dirty="0" smtClean="0">
                <a:solidFill>
                  <a:srgbClr val="575756"/>
                </a:solidFill>
                <a:latin typeface="Open Sans"/>
              </a:rPr>
              <a:t>PC </a:t>
            </a:r>
            <a:r>
              <a:rPr lang="en-US" sz="1200" dirty="0">
                <a:solidFill>
                  <a:srgbClr val="575756"/>
                </a:solidFill>
                <a:latin typeface="Open Sans"/>
              </a:rPr>
              <a:t>hard </a:t>
            </a:r>
            <a:r>
              <a:rPr lang="en-US" sz="1200" dirty="0" smtClean="0">
                <a:solidFill>
                  <a:srgbClr val="575756"/>
                </a:solidFill>
                <a:latin typeface="Open Sans"/>
              </a:rPr>
              <a:t>disk</a:t>
            </a:r>
            <a:endParaRPr lang="sr-Latn-RS" sz="1200" dirty="0" smtClean="0">
              <a:solidFill>
                <a:srgbClr val="575756"/>
              </a:solidFill>
              <a:latin typeface="Open Sans"/>
            </a:endParaRPr>
          </a:p>
          <a:p>
            <a:r>
              <a:rPr lang="en-US" sz="1200" dirty="0" smtClean="0">
                <a:solidFill>
                  <a:srgbClr val="575756"/>
                </a:solidFill>
                <a:latin typeface="Open Sans"/>
              </a:rPr>
              <a:t>Work </a:t>
            </a:r>
            <a:r>
              <a:rPr lang="en-US" sz="1200" dirty="0">
                <a:solidFill>
                  <a:srgbClr val="575756"/>
                </a:solidFill>
                <a:latin typeface="Open Sans"/>
              </a:rPr>
              <a:t>memory </a:t>
            </a:r>
            <a:r>
              <a:rPr lang="sr-Latn-RS" sz="1200" dirty="0">
                <a:solidFill>
                  <a:srgbClr val="575756"/>
                </a:solidFill>
                <a:latin typeface="Open Sans"/>
              </a:rPr>
              <a:t> </a:t>
            </a:r>
            <a:r>
              <a:rPr lang="sr-Latn-RS" sz="1200" dirty="0" smtClean="0">
                <a:solidFill>
                  <a:srgbClr val="575756"/>
                </a:solidFill>
                <a:latin typeface="Open Sans"/>
              </a:rPr>
              <a:t>- </a:t>
            </a:r>
            <a:r>
              <a:rPr lang="en-US" sz="1200" dirty="0" smtClean="0">
                <a:solidFill>
                  <a:srgbClr val="575756"/>
                </a:solidFill>
                <a:latin typeface="Open Sans"/>
              </a:rPr>
              <a:t>PC RAM</a:t>
            </a:r>
            <a:endParaRPr lang="sr-Latn-R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0" y="1808175"/>
            <a:ext cx="2941872" cy="15881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959" y="3571288"/>
            <a:ext cx="3338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 smtClean="0">
                <a:solidFill>
                  <a:srgbClr val="575756"/>
                </a:solidFill>
                <a:latin typeface="Open Sans"/>
              </a:rPr>
              <a:t>800 MHz procesor</a:t>
            </a:r>
          </a:p>
          <a:p>
            <a:r>
              <a:rPr lang="sr-Latn-RS" sz="1200" dirty="0" smtClean="0">
                <a:solidFill>
                  <a:srgbClr val="575756"/>
                </a:solidFill>
                <a:latin typeface="Open Sans"/>
              </a:rPr>
              <a:t>4 GB nonvolatile memorije (kao HD)</a:t>
            </a:r>
          </a:p>
          <a:p>
            <a:r>
              <a:rPr lang="sr-Latn-RS" sz="1200" dirty="0" smtClean="0">
                <a:solidFill>
                  <a:srgbClr val="575756"/>
                </a:solidFill>
                <a:latin typeface="Open Sans"/>
              </a:rPr>
              <a:t>512 MB DDR2</a:t>
            </a:r>
            <a:endParaRPr lang="sr-Latn-RS" sz="1200" dirty="0"/>
          </a:p>
        </p:txBody>
      </p:sp>
      <p:sp>
        <p:nvSpPr>
          <p:cNvPr id="12" name="Rectangle 11"/>
          <p:cNvSpPr/>
          <p:nvPr/>
        </p:nvSpPr>
        <p:spPr>
          <a:xfrm>
            <a:off x="6905755" y="3779355"/>
            <a:ext cx="1543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200" dirty="0" smtClean="0">
                <a:solidFill>
                  <a:srgbClr val="FF0000"/>
                </a:solidFill>
                <a:latin typeface="Open Sans"/>
              </a:rPr>
              <a:t>Otprilike 1.4 MHz</a:t>
            </a:r>
            <a:endParaRPr lang="sr-Latn-R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Eval KIT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тат слика за eval k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83" y="1255617"/>
            <a:ext cx="61245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EVAL kit konfiguracija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37" y="1269975"/>
            <a:ext cx="83343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047" y="3085106"/>
            <a:ext cx="2548953" cy="1585196"/>
          </a:xfrm>
          <a:prstGeom prst="rect">
            <a:avLst/>
          </a:prstGeom>
        </p:spPr>
      </p:pic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EVAL kit konfiguracija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5347" y="1230735"/>
            <a:ext cx="480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sbRIO-9636</a:t>
            </a:r>
            <a:endParaRPr lang="sr-Latn-RS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Embedded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Device With Analog I/O and DIO,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LX45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FPGA</a:t>
            </a:r>
            <a:endParaRPr lang="en-US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5347" y="2012131"/>
            <a:ext cx="6424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400 MHz processor, 512 MB nonvolatile storage, 256 MB DRAM 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for deterministic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control and 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Reconfigurable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Xilinx Spartan-6 LX45 FPGA for custom timing, inline processing, and 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16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16-bit analog inputs, 4 16-bit analog outputs, 28 3.3 V DIO 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Integrated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10/100BASE-T Ethernet, RS232 serial, RS485 serial, USB, CAN, and SDHC </a:t>
            </a: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-40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°C to 85 °C local ambient operating temperature range;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>
                <a:solidFill>
                  <a:srgbClr val="333333"/>
                </a:solidFill>
                <a:latin typeface="Arial" panose="020B0604020202020204" pitchFamily="34" charset="0"/>
              </a:rPr>
              <a:t>9 </a:t>
            </a:r>
            <a:r>
              <a:rPr lang="sr-Latn-RS" dirty="0">
                <a:solidFill>
                  <a:srgbClr val="333333"/>
                </a:solidFill>
                <a:latin typeface="Arial" panose="020B0604020202020204" pitchFamily="34" charset="0"/>
              </a:rPr>
              <a:t>VDC to 30 VDC supply input</a:t>
            </a:r>
          </a:p>
        </p:txBody>
      </p:sp>
    </p:spTree>
    <p:extLst>
      <p:ext uri="{BB962C8B-B14F-4D97-AF65-F5344CB8AC3E}">
        <p14:creationId xmlns:p14="http://schemas.microsoft.com/office/powerpoint/2010/main" val="5525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Potreban softver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23367" y="2238292"/>
            <a:ext cx="48573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LabVIEW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LabVIEW </a:t>
            </a:r>
            <a:r>
              <a:rPr lang="en-US" dirty="0"/>
              <a:t>FPGA </a:t>
            </a:r>
            <a:r>
              <a:rPr lang="en-US" dirty="0" smtClean="0"/>
              <a:t>Module</a:t>
            </a:r>
            <a:endParaRPr lang="sr-Latn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LabVIEW </a:t>
            </a:r>
            <a:r>
              <a:rPr lang="en-US" dirty="0"/>
              <a:t>Real-Time Module 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131" y="1333165"/>
            <a:ext cx="4173077" cy="29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sr-Latn-RS" dirty="0" smtClean="0"/>
              <a:t>Primer</a:t>
            </a:r>
            <a:endParaRPr lang="en" dirty="0"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049" y="347671"/>
            <a:ext cx="2514687" cy="77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547" y="1515472"/>
            <a:ext cx="5172640" cy="33527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6972" y="1269808"/>
            <a:ext cx="30396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 smtClean="0"/>
              <a:t>Sistem praćenja stanja rada baterije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141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</TotalTime>
  <Words>1260</Words>
  <Application>Microsoft Office PowerPoint</Application>
  <PresentationFormat>On-screen Show (16:9)</PresentationFormat>
  <Paragraphs>192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UniversLTStd-Light</vt:lpstr>
      <vt:lpstr>Roboto</vt:lpstr>
      <vt:lpstr>UniversLTStd-Obl</vt:lpstr>
      <vt:lpstr>UniversLTStd-LightObl</vt:lpstr>
      <vt:lpstr>Dosis</vt:lpstr>
      <vt:lpstr>Open Sans</vt:lpstr>
      <vt:lpstr>Arial</vt:lpstr>
      <vt:lpstr>William template</vt:lpstr>
      <vt:lpstr>UPAVLJAČKI ALGORITMI U REALNOM VREMENU NI hardverske platforme, hardverska i softverska arhitektura</vt:lpstr>
      <vt:lpstr>Tipovi uređaja NI proizvođača</vt:lpstr>
      <vt:lpstr>Poređenje raznih tipova NI uređaja</vt:lpstr>
      <vt:lpstr>Poređenje NI i Siemens uređaja</vt:lpstr>
      <vt:lpstr>Eval KIT</vt:lpstr>
      <vt:lpstr>EVAL kit konfiguracija</vt:lpstr>
      <vt:lpstr>EVAL kit konfiguracija</vt:lpstr>
      <vt:lpstr>Potreban softver</vt:lpstr>
      <vt:lpstr>Primer</vt:lpstr>
      <vt:lpstr>cRIO hardverska arhitektura</vt:lpstr>
      <vt:lpstr>cRIO hardverska arhitektura</vt:lpstr>
      <vt:lpstr>Real-time regulator</vt:lpstr>
      <vt:lpstr>Real-time OS</vt:lpstr>
      <vt:lpstr>Rekonigurabilna I/O FPGA šasija</vt:lpstr>
      <vt:lpstr>I/O moduli</vt:lpstr>
      <vt:lpstr>Konfiguracija sistema</vt:lpstr>
      <vt:lpstr>Konfiguracija sistema</vt:lpstr>
      <vt:lpstr>Osnovne komponente CompactRIO arhitekture</vt:lpstr>
      <vt:lpstr>Komunikacija podataka</vt:lpstr>
      <vt:lpstr>Komunikacioni modeli podataka</vt:lpstr>
      <vt:lpstr>Komunikacioni modeli podataka</vt:lpstr>
      <vt:lpstr>Poređenje tipova komunikacija</vt:lpstr>
      <vt:lpstr>Tipična CompactRIO softverkska arhitektura</vt:lpstr>
      <vt:lpstr>Bezglavi CompactRIO sistem </vt:lpstr>
      <vt:lpstr>Sistem sa ugrađenim monitoringom</vt:lpstr>
      <vt:lpstr>SCADA arhitektura</vt:lpstr>
      <vt:lpstr>CompactRIO programski modovi</vt:lpstr>
      <vt:lpstr>CompactRIO programski modovi</vt:lpstr>
      <vt:lpstr>Tok projektovanja FPGA dela</vt:lpstr>
      <vt:lpstr>Tok projektovanja FPGA dela</vt:lpstr>
      <vt:lpstr>Tok projektovanja FPGA dela</vt:lpstr>
      <vt:lpstr>Komponente FPGA dela aplikacije</vt:lpstr>
      <vt:lpstr>Elektronske komponente FPGA čipa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UPRAVLJAČKI ALGORITMI U REALNOM VREMENU Profesor: Boris Jakovljević Asistent: Stefana Jocić</dc:title>
  <cp:lastModifiedBy>Windows User</cp:lastModifiedBy>
  <cp:revision>100</cp:revision>
  <cp:lastPrinted>2018-11-03T07:18:25Z</cp:lastPrinted>
  <dcterms:modified xsi:type="dcterms:W3CDTF">2020-10-16T05:38:24Z</dcterms:modified>
</cp:coreProperties>
</file>