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87" r:id="rId3"/>
    <p:sldId id="257" r:id="rId4"/>
    <p:sldId id="289" r:id="rId5"/>
    <p:sldId id="288" r:id="rId6"/>
    <p:sldId id="302" r:id="rId7"/>
    <p:sldId id="291" r:id="rId8"/>
    <p:sldId id="292" r:id="rId9"/>
    <p:sldId id="301" r:id="rId10"/>
    <p:sldId id="258" r:id="rId11"/>
    <p:sldId id="294" r:id="rId12"/>
    <p:sldId id="295" r:id="rId13"/>
    <p:sldId id="296" r:id="rId14"/>
    <p:sldId id="300" r:id="rId15"/>
    <p:sldId id="303" r:id="rId16"/>
    <p:sldId id="299" r:id="rId17"/>
    <p:sldId id="269" r:id="rId18"/>
    <p:sldId id="279" r:id="rId19"/>
  </p:sldIdLst>
  <p:sldSz cx="9144000" cy="5143500" type="screen16x9"/>
  <p:notesSz cx="7315200" cy="9601200"/>
  <p:embeddedFontLst>
    <p:embeddedFont>
      <p:font typeface="Dosis" panose="02010503020202060003" pitchFamily="2" charset="0"/>
      <p:regular r:id="rId21"/>
    </p:embeddedFont>
    <p:embeddedFont>
      <p:font typeface="Roboto" panose="020000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4AB393-E513-4BFF-AE83-0CFA9583AAE6}">
  <a:tblStyle styleId="{D44AB393-E513-4BFF-AE83-0CFA9583AAE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395289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81401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18336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4650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5326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21603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87241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43332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36024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25102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8804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72158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4386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44296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29414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23608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67423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17989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95995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13"/>
          <p:cNvSpPr/>
          <p:nvPr/>
        </p:nvSpPr>
        <p:spPr>
          <a:xfrm flipH="1">
            <a:off x="1028474" y="4166400"/>
            <a:ext cx="8369700" cy="228000"/>
          </a:xfrm>
          <a:prstGeom prst="parallelogram">
            <a:avLst>
              <a:gd name="adj" fmla="val 5154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028475" y="0"/>
            <a:ext cx="5238600" cy="4020000"/>
          </a:xfrm>
          <a:prstGeom prst="rect">
            <a:avLst/>
          </a:prstGeom>
        </p:spPr>
        <p:txBody>
          <a:bodyPr lIns="91425" tIns="91425" rIns="91425" bIns="91425" anchor="b"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101386" y="272850"/>
            <a:ext cx="7574400" cy="749100"/>
          </a:xfrm>
          <a:prstGeom prst="rect">
            <a:avLst/>
          </a:prstGeom>
        </p:spPr>
        <p:txBody>
          <a:bodyPr lIns="91425" tIns="91425" rIns="91425" bIns="91425" anchor="ctr" anchorCtr="0"/>
          <a:lstStyle>
            <a:lvl1pPr lvl="0">
              <a:spcBef>
                <a:spcPts val="0"/>
              </a:spcBef>
              <a:buSzPct val="100000"/>
              <a:defRPr sz="2400" b="0"/>
            </a:lvl1pPr>
            <a:lvl2pPr lvl="1">
              <a:spcBef>
                <a:spcPts val="0"/>
              </a:spcBef>
              <a:buSzPct val="100000"/>
              <a:defRPr sz="2400" b="0"/>
            </a:lvl2pPr>
            <a:lvl3pPr lvl="2">
              <a:spcBef>
                <a:spcPts val="0"/>
              </a:spcBef>
              <a:buSzPct val="100000"/>
              <a:defRPr sz="2400" b="0"/>
            </a:lvl3pPr>
            <a:lvl4pPr lvl="3">
              <a:spcBef>
                <a:spcPts val="0"/>
              </a:spcBef>
              <a:buSzPct val="100000"/>
              <a:defRPr sz="2400" b="0"/>
            </a:lvl4pPr>
            <a:lvl5pPr lvl="4">
              <a:spcBef>
                <a:spcPts val="0"/>
              </a:spcBef>
              <a:buSzPct val="100000"/>
              <a:defRPr sz="2400" b="0"/>
            </a:lvl5pPr>
            <a:lvl6pPr lvl="5">
              <a:spcBef>
                <a:spcPts val="0"/>
              </a:spcBef>
              <a:buSzPct val="100000"/>
              <a:defRPr sz="2400" b="0"/>
            </a:lvl6pPr>
            <a:lvl7pPr lvl="6">
              <a:spcBef>
                <a:spcPts val="0"/>
              </a:spcBef>
              <a:buSzPct val="100000"/>
              <a:defRPr sz="2400" b="0"/>
            </a:lvl7pPr>
            <a:lvl8pPr lvl="7">
              <a:spcBef>
                <a:spcPts val="0"/>
              </a:spcBef>
              <a:buSzPct val="100000"/>
              <a:defRPr sz="2400" b="0"/>
            </a:lvl8pPr>
            <a:lvl9pPr lvl="8">
              <a:spcBef>
                <a:spcPts val="0"/>
              </a:spcBef>
              <a:buSzPct val="100000"/>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inverted">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472133" y="-9525"/>
            <a:ext cx="518400" cy="749100"/>
          </a:xfrm>
          <a:prstGeom prst="parallelogram">
            <a:avLst>
              <a:gd name="adj" fmla="val 7500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9"/>
        <p:cNvGrpSpPr/>
        <p:nvPr/>
      </p:nvGrpSpPr>
      <p:grpSpPr>
        <a:xfrm>
          <a:off x="0" y="0"/>
          <a:ext cx="0" cy="0"/>
          <a:chOff x="0" y="0"/>
          <a:chExt cx="0" cy="0"/>
        </a:xfrm>
      </p:grpSpPr>
      <p:sp>
        <p:nvSpPr>
          <p:cNvPr id="90" name="Shape 90"/>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Shape 91"/>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4" name="Shape 94"/>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633159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lIns="91425" tIns="91425" rIns="91425" bIns="91425" anchor="ctr" anchorCtr="0"/>
          <a:lstStyle>
            <a:lvl1pPr lvl="0">
              <a:spcBef>
                <a:spcPts val="0"/>
              </a:spcBef>
              <a:buClr>
                <a:srgbClr val="FFFFFF"/>
              </a:buClr>
              <a:buSzPct val="100000"/>
              <a:buFont typeface="Dosis"/>
              <a:buNone/>
              <a:defRPr sz="2400">
                <a:solidFill>
                  <a:srgbClr val="FFFFFF"/>
                </a:solidFill>
                <a:latin typeface="Dosis"/>
                <a:ea typeface="Dosis"/>
                <a:cs typeface="Dosis"/>
                <a:sym typeface="Dosis"/>
              </a:defRPr>
            </a:lvl1pPr>
            <a:lvl2pPr lvl="1">
              <a:spcBef>
                <a:spcPts val="0"/>
              </a:spcBef>
              <a:buClr>
                <a:srgbClr val="FFFFFF"/>
              </a:buClr>
              <a:buSzPct val="100000"/>
              <a:buFont typeface="Dosis"/>
              <a:buNone/>
              <a:defRPr sz="2400">
                <a:solidFill>
                  <a:srgbClr val="FFFFFF"/>
                </a:solidFill>
                <a:latin typeface="Dosis"/>
                <a:ea typeface="Dosis"/>
                <a:cs typeface="Dosis"/>
                <a:sym typeface="Dosis"/>
              </a:defRPr>
            </a:lvl2pPr>
            <a:lvl3pPr lvl="2">
              <a:spcBef>
                <a:spcPts val="0"/>
              </a:spcBef>
              <a:buClr>
                <a:srgbClr val="FFFFFF"/>
              </a:buClr>
              <a:buSzPct val="100000"/>
              <a:buFont typeface="Dosis"/>
              <a:buNone/>
              <a:defRPr sz="2400">
                <a:solidFill>
                  <a:srgbClr val="FFFFFF"/>
                </a:solidFill>
                <a:latin typeface="Dosis"/>
                <a:ea typeface="Dosis"/>
                <a:cs typeface="Dosis"/>
                <a:sym typeface="Dosis"/>
              </a:defRPr>
            </a:lvl3pPr>
            <a:lvl4pPr lvl="3">
              <a:spcBef>
                <a:spcPts val="0"/>
              </a:spcBef>
              <a:buClr>
                <a:srgbClr val="FFFFFF"/>
              </a:buClr>
              <a:buSzPct val="100000"/>
              <a:buFont typeface="Dosis"/>
              <a:buNone/>
              <a:defRPr sz="2400">
                <a:solidFill>
                  <a:srgbClr val="FFFFFF"/>
                </a:solidFill>
                <a:latin typeface="Dosis"/>
                <a:ea typeface="Dosis"/>
                <a:cs typeface="Dosis"/>
                <a:sym typeface="Dosis"/>
              </a:defRPr>
            </a:lvl4pPr>
            <a:lvl5pPr lvl="4">
              <a:spcBef>
                <a:spcPts val="0"/>
              </a:spcBef>
              <a:buClr>
                <a:srgbClr val="FFFFFF"/>
              </a:buClr>
              <a:buSzPct val="100000"/>
              <a:buFont typeface="Dosis"/>
              <a:buNone/>
              <a:defRPr sz="2400">
                <a:solidFill>
                  <a:srgbClr val="FFFFFF"/>
                </a:solidFill>
                <a:latin typeface="Dosis"/>
                <a:ea typeface="Dosis"/>
                <a:cs typeface="Dosis"/>
                <a:sym typeface="Dosis"/>
              </a:defRPr>
            </a:lvl5pPr>
            <a:lvl6pPr lvl="5">
              <a:spcBef>
                <a:spcPts val="0"/>
              </a:spcBef>
              <a:buClr>
                <a:srgbClr val="FFFFFF"/>
              </a:buClr>
              <a:buSzPct val="100000"/>
              <a:buFont typeface="Dosis"/>
              <a:buNone/>
              <a:defRPr sz="2400">
                <a:solidFill>
                  <a:srgbClr val="FFFFFF"/>
                </a:solidFill>
                <a:latin typeface="Dosis"/>
                <a:ea typeface="Dosis"/>
                <a:cs typeface="Dosis"/>
                <a:sym typeface="Dosis"/>
              </a:defRPr>
            </a:lvl6pPr>
            <a:lvl7pPr lvl="6">
              <a:spcBef>
                <a:spcPts val="0"/>
              </a:spcBef>
              <a:buClr>
                <a:srgbClr val="FFFFFF"/>
              </a:buClr>
              <a:buSzPct val="100000"/>
              <a:buFont typeface="Dosis"/>
              <a:buNone/>
              <a:defRPr sz="2400">
                <a:solidFill>
                  <a:srgbClr val="FFFFFF"/>
                </a:solidFill>
                <a:latin typeface="Dosis"/>
                <a:ea typeface="Dosis"/>
                <a:cs typeface="Dosis"/>
                <a:sym typeface="Dosis"/>
              </a:defRPr>
            </a:lvl7pPr>
            <a:lvl8pPr lvl="7">
              <a:spcBef>
                <a:spcPts val="0"/>
              </a:spcBef>
              <a:buClr>
                <a:srgbClr val="FFFFFF"/>
              </a:buClr>
              <a:buSzPct val="100000"/>
              <a:buFont typeface="Dosis"/>
              <a:buNone/>
              <a:defRPr sz="2400">
                <a:solidFill>
                  <a:srgbClr val="FFFFFF"/>
                </a:solidFill>
                <a:latin typeface="Dosis"/>
                <a:ea typeface="Dosis"/>
                <a:cs typeface="Dosis"/>
                <a:sym typeface="Dosis"/>
              </a:defRPr>
            </a:lvl8pPr>
            <a:lvl9pPr lvl="8">
              <a:spcBef>
                <a:spcPts val="0"/>
              </a:spcBef>
              <a:buClr>
                <a:srgbClr val="FFFFFF"/>
              </a:buClr>
              <a:buSzPct val="1000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lIns="91425" tIns="91425" rIns="91425" bIns="91425" anchor="t" anchorCtr="0"/>
          <a:lstStyle>
            <a:lvl1pPr lvl="0">
              <a:spcBef>
                <a:spcPts val="600"/>
              </a:spcBef>
              <a:buClr>
                <a:srgbClr val="FF8700"/>
              </a:buClr>
              <a:buSzPct val="100000"/>
              <a:buFont typeface="Roboto"/>
              <a:buChar char="▸"/>
              <a:defRPr sz="3000">
                <a:solidFill>
                  <a:srgbClr val="222222"/>
                </a:solidFill>
                <a:latin typeface="Roboto"/>
                <a:ea typeface="Roboto"/>
                <a:cs typeface="Roboto"/>
                <a:sym typeface="Roboto"/>
              </a:defRPr>
            </a:lvl1pPr>
            <a:lvl2pPr lvl="1">
              <a:spcBef>
                <a:spcPts val="480"/>
              </a:spcBef>
              <a:buClr>
                <a:srgbClr val="FF8700"/>
              </a:buClr>
              <a:buSzPct val="100000"/>
              <a:buFont typeface="Roboto"/>
              <a:buChar char="▹"/>
              <a:defRPr sz="2400">
                <a:solidFill>
                  <a:srgbClr val="222222"/>
                </a:solidFill>
                <a:latin typeface="Roboto"/>
                <a:ea typeface="Roboto"/>
                <a:cs typeface="Roboto"/>
                <a:sym typeface="Roboto"/>
              </a:defRPr>
            </a:lvl2pPr>
            <a:lvl3pPr lvl="2">
              <a:spcBef>
                <a:spcPts val="480"/>
              </a:spcBef>
              <a:buClr>
                <a:srgbClr val="FF8700"/>
              </a:buClr>
              <a:buSzPct val="100000"/>
              <a:buFont typeface="Roboto"/>
              <a:buChar char="▹"/>
              <a:defRPr sz="2400">
                <a:solidFill>
                  <a:srgbClr val="222222"/>
                </a:solidFill>
                <a:latin typeface="Roboto"/>
                <a:ea typeface="Roboto"/>
                <a:cs typeface="Roboto"/>
                <a:sym typeface="Roboto"/>
              </a:defRPr>
            </a:lvl3pPr>
            <a:lvl4pPr lvl="3">
              <a:spcBef>
                <a:spcPts val="360"/>
              </a:spcBef>
              <a:buClr>
                <a:srgbClr val="FF8700"/>
              </a:buClr>
              <a:buSzPct val="100000"/>
              <a:buFont typeface="Roboto"/>
              <a:buChar char="▹"/>
              <a:defRPr sz="1800">
                <a:solidFill>
                  <a:srgbClr val="222222"/>
                </a:solidFill>
                <a:latin typeface="Roboto"/>
                <a:ea typeface="Roboto"/>
                <a:cs typeface="Roboto"/>
                <a:sym typeface="Roboto"/>
              </a:defRPr>
            </a:lvl4pPr>
            <a:lvl5pPr lvl="4">
              <a:spcBef>
                <a:spcPts val="360"/>
              </a:spcBef>
              <a:buClr>
                <a:srgbClr val="FF8700"/>
              </a:buClr>
              <a:buSzPct val="100000"/>
              <a:buFont typeface="Roboto"/>
              <a:buChar char="▹"/>
              <a:defRPr sz="1800">
                <a:solidFill>
                  <a:srgbClr val="222222"/>
                </a:solidFill>
                <a:latin typeface="Roboto"/>
                <a:ea typeface="Roboto"/>
                <a:cs typeface="Roboto"/>
                <a:sym typeface="Roboto"/>
              </a:defRPr>
            </a:lvl5pPr>
            <a:lvl6pPr lvl="5">
              <a:spcBef>
                <a:spcPts val="360"/>
              </a:spcBef>
              <a:buClr>
                <a:srgbClr val="FF8700"/>
              </a:buClr>
              <a:buSzPct val="100000"/>
              <a:buFont typeface="Roboto"/>
              <a:buChar char="▹"/>
              <a:defRPr sz="1800">
                <a:solidFill>
                  <a:srgbClr val="222222"/>
                </a:solidFill>
                <a:latin typeface="Roboto"/>
                <a:ea typeface="Roboto"/>
                <a:cs typeface="Roboto"/>
                <a:sym typeface="Roboto"/>
              </a:defRPr>
            </a:lvl6pPr>
            <a:lvl7pPr lvl="6">
              <a:spcBef>
                <a:spcPts val="360"/>
              </a:spcBef>
              <a:buClr>
                <a:srgbClr val="FF8700"/>
              </a:buClr>
              <a:buSzPct val="100000"/>
              <a:buFont typeface="Roboto"/>
              <a:buChar char="▹"/>
              <a:defRPr sz="1800">
                <a:solidFill>
                  <a:srgbClr val="222222"/>
                </a:solidFill>
                <a:latin typeface="Roboto"/>
                <a:ea typeface="Roboto"/>
                <a:cs typeface="Roboto"/>
                <a:sym typeface="Roboto"/>
              </a:defRPr>
            </a:lvl7pPr>
            <a:lvl8pPr lvl="7">
              <a:spcBef>
                <a:spcPts val="360"/>
              </a:spcBef>
              <a:buClr>
                <a:srgbClr val="FF8700"/>
              </a:buClr>
              <a:buSzPct val="100000"/>
              <a:buFont typeface="Roboto"/>
              <a:buChar char="▹"/>
              <a:defRPr sz="1800">
                <a:solidFill>
                  <a:srgbClr val="222222"/>
                </a:solidFill>
                <a:latin typeface="Roboto"/>
                <a:ea typeface="Roboto"/>
                <a:cs typeface="Roboto"/>
                <a:sym typeface="Roboto"/>
              </a:defRPr>
            </a:lvl8pPr>
            <a:lvl9pPr lvl="8">
              <a:spcBef>
                <a:spcPts val="360"/>
              </a:spcBef>
              <a:buClr>
                <a:srgbClr val="FF8700"/>
              </a:buClr>
              <a:buSzPct val="100000"/>
              <a:buFont typeface="Roboto"/>
              <a:buChar char="▹"/>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lvl="0" algn="ctr">
              <a:spcBef>
                <a:spcPts val="0"/>
              </a:spcBef>
              <a:buNone/>
            </a:pPr>
            <a:fld id="{00000000-1234-1234-1234-123412341234}" type="slidenum">
              <a:rPr lang="en" sz="1300" b="1">
                <a:solidFill>
                  <a:srgbClr val="FFFFFF"/>
                </a:solidFill>
                <a:latin typeface="Roboto"/>
                <a:ea typeface="Roboto"/>
                <a:cs typeface="Roboto"/>
                <a:sym typeface="Roboto"/>
              </a:rPr>
              <a:t>‹#›</a:t>
            </a:fld>
            <a:endParaRPr lang="en" sz="1300" b="1">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28475" y="0"/>
            <a:ext cx="5238600" cy="4020000"/>
          </a:xfrm>
          <a:prstGeom prst="rect">
            <a:avLst/>
          </a:prstGeom>
        </p:spPr>
        <p:txBody>
          <a:bodyPr lIns="91425" tIns="91425" rIns="91425" bIns="91425" anchor="b" anchorCtr="0">
            <a:noAutofit/>
          </a:bodyPr>
          <a:lstStyle/>
          <a:p>
            <a:pPr lvl="0">
              <a:spcBef>
                <a:spcPts val="0"/>
              </a:spcBef>
              <a:buNone/>
            </a:pPr>
            <a:r>
              <a:rPr lang="sr-Latn-RS" sz="4000" dirty="0" smtClean="0"/>
              <a:t>KONCEPTI PROGRAMIRANJA U REALNOM VREMENU</a:t>
            </a:r>
            <a:br>
              <a:rPr lang="sr-Latn-RS" sz="4000" dirty="0" smtClean="0"/>
            </a:br>
            <a:r>
              <a:rPr lang="sr-Latn-RS" sz="2800" dirty="0" smtClean="0"/>
              <a:t>Upravljački algoritmi u realnom vremenu</a:t>
            </a:r>
            <a:endParaRPr lang="en" sz="2800" dirty="0"/>
          </a:p>
        </p:txBody>
      </p:sp>
      <p:pic>
        <p:nvPicPr>
          <p:cNvPr id="4" name="Picture 2" descr="D:\ZA FAKS Danka\GRID_logo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835" y="323217"/>
            <a:ext cx="1166177" cy="1273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9303" y="4448247"/>
            <a:ext cx="2869893" cy="589179"/>
          </a:xfrm>
          <a:prstGeom prst="rect">
            <a:avLst/>
          </a:prstGeom>
        </p:spPr>
      </p:pic>
      <p:sp>
        <p:nvSpPr>
          <p:cNvPr id="6" name="TextBox 5"/>
          <p:cNvSpPr txBox="1"/>
          <p:nvPr/>
        </p:nvSpPr>
        <p:spPr>
          <a:xfrm>
            <a:off x="3719475" y="4406998"/>
            <a:ext cx="5355771" cy="769441"/>
          </a:xfrm>
          <a:prstGeom prst="rect">
            <a:avLst/>
          </a:prstGeom>
          <a:noFill/>
        </p:spPr>
        <p:txBody>
          <a:bodyPr wrap="square" rtlCol="0">
            <a:spAutoFit/>
          </a:bodyPr>
          <a:lstStyle/>
          <a:p>
            <a:pPr algn="just"/>
            <a:r>
              <a:rPr lang="en-US" sz="1100" dirty="0" smtClean="0">
                <a:solidFill>
                  <a:schemeClr val="bg1"/>
                </a:solidFill>
              </a:rPr>
              <a:t>The </a:t>
            </a:r>
            <a:r>
              <a:rPr lang="en-US" sz="1100" dirty="0">
                <a:solidFill>
                  <a:schemeClr val="bg1"/>
                </a:solidFill>
              </a:rPr>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ctrTitle" idx="4294967295"/>
          </p:nvPr>
        </p:nvSpPr>
        <p:spPr>
          <a:xfrm>
            <a:off x="4908884" y="821350"/>
            <a:ext cx="4118238" cy="1159800"/>
          </a:xfrm>
          <a:prstGeom prst="rect">
            <a:avLst/>
          </a:prstGeom>
        </p:spPr>
        <p:txBody>
          <a:bodyPr lIns="91425" tIns="91425" rIns="91425" bIns="91425" anchor="ctr" anchorCtr="0">
            <a:noAutofit/>
          </a:bodyPr>
          <a:lstStyle/>
          <a:p>
            <a:pPr lvl="0"/>
            <a:r>
              <a:rPr lang="sr-Latn-RS" sz="2800" dirty="0">
                <a:solidFill>
                  <a:srgbClr val="FF8700"/>
                </a:solidFill>
              </a:rPr>
              <a:t>Osnovne karakteristike sistema koji rade u </a:t>
            </a:r>
            <a:r>
              <a:rPr lang="sr-Latn-RS" sz="2800" dirty="0" smtClean="0">
                <a:solidFill>
                  <a:srgbClr val="FF8700"/>
                </a:solidFill>
              </a:rPr>
              <a:t>realnom vremenu</a:t>
            </a:r>
            <a:endParaRPr lang="en" sz="2800" dirty="0">
              <a:solidFill>
                <a:srgbClr val="FF8700"/>
              </a:solidFill>
            </a:endParaRPr>
          </a:p>
        </p:txBody>
      </p:sp>
      <p:sp>
        <p:nvSpPr>
          <p:cNvPr id="121" name="Shape 121"/>
          <p:cNvSpPr txBox="1">
            <a:spLocks noGrp="1"/>
          </p:cNvSpPr>
          <p:nvPr>
            <p:ph type="subTitle" idx="4294967295"/>
          </p:nvPr>
        </p:nvSpPr>
        <p:spPr>
          <a:xfrm>
            <a:off x="5081000" y="2624841"/>
            <a:ext cx="3823200" cy="1975500"/>
          </a:xfrm>
          <a:prstGeom prst="rect">
            <a:avLst/>
          </a:prstGeom>
        </p:spPr>
        <p:txBody>
          <a:bodyPr lIns="91425" tIns="91425" rIns="91425" bIns="91425" anchor="t" anchorCtr="0">
            <a:noAutofit/>
          </a:bodyPr>
          <a:lstStyle/>
          <a:p>
            <a:pPr lvl="0" rtl="0">
              <a:spcBef>
                <a:spcPts val="0"/>
              </a:spcBef>
              <a:buNone/>
            </a:pPr>
            <a:r>
              <a:rPr lang="sr-Latn-RS" sz="2000" b="1" dirty="0" smtClean="0">
                <a:solidFill>
                  <a:srgbClr val="FFFFFF"/>
                </a:solidFill>
              </a:rPr>
              <a:t>ODZIV</a:t>
            </a:r>
            <a:endParaRPr lang="en" sz="2000" b="1" dirty="0">
              <a:solidFill>
                <a:srgbClr val="FFFFFF"/>
              </a:solidFill>
            </a:endParaRPr>
          </a:p>
          <a:p>
            <a:pPr lvl="0" rtl="0">
              <a:spcBef>
                <a:spcPts val="0"/>
              </a:spcBef>
              <a:buClr>
                <a:schemeClr val="dk1"/>
              </a:buClr>
              <a:buSzPct val="45833"/>
              <a:buFont typeface="Arial"/>
              <a:buNone/>
            </a:pPr>
            <a:endParaRPr lang="sr-Latn-RS" sz="2000" dirty="0" smtClean="0">
              <a:solidFill>
                <a:srgbClr val="FFFFFF"/>
              </a:solidFill>
            </a:endParaRPr>
          </a:p>
          <a:p>
            <a:pPr lvl="0">
              <a:spcBef>
                <a:spcPts val="0"/>
              </a:spcBef>
              <a:buClr>
                <a:schemeClr val="dk1"/>
              </a:buClr>
              <a:buSzPct val="45833"/>
              <a:buFont typeface="Arial"/>
              <a:buNone/>
            </a:pPr>
            <a:r>
              <a:rPr lang="sr-Latn-RS" sz="2000" b="1" dirty="0" smtClean="0">
                <a:solidFill>
                  <a:srgbClr val="FFC000"/>
                </a:solidFill>
              </a:rPr>
              <a:t>DETERMINZAM</a:t>
            </a:r>
          </a:p>
          <a:p>
            <a:pPr lvl="0">
              <a:spcBef>
                <a:spcPts val="0"/>
              </a:spcBef>
              <a:buClr>
                <a:schemeClr val="dk1"/>
              </a:buClr>
              <a:buSzPct val="45833"/>
              <a:buFont typeface="Arial"/>
              <a:buNone/>
            </a:pPr>
            <a:endParaRPr lang="sr-Latn-RS" sz="2000" b="1" dirty="0">
              <a:solidFill>
                <a:srgbClr val="FFC000"/>
              </a:solidFill>
            </a:endParaRPr>
          </a:p>
          <a:p>
            <a:pPr>
              <a:spcBef>
                <a:spcPts val="0"/>
              </a:spcBef>
              <a:buClr>
                <a:schemeClr val="dk1"/>
              </a:buClr>
              <a:buSzPct val="45833"/>
              <a:buNone/>
            </a:pPr>
            <a:r>
              <a:rPr lang="sr-Latn-RS" sz="2000" b="1" dirty="0" smtClean="0">
                <a:solidFill>
                  <a:srgbClr val="00B050"/>
                </a:solidFill>
              </a:rPr>
              <a:t>PRIORITETI</a:t>
            </a:r>
            <a:endParaRPr lang="en" sz="2000" b="1" dirty="0">
              <a:solidFill>
                <a:srgbClr val="00B050"/>
              </a:solidFill>
            </a:endParaRPr>
          </a:p>
          <a:p>
            <a:pPr lvl="0">
              <a:spcBef>
                <a:spcPts val="0"/>
              </a:spcBef>
              <a:buClr>
                <a:schemeClr val="dk1"/>
              </a:buClr>
              <a:buSzPct val="45833"/>
              <a:buFont typeface="Arial"/>
              <a:buNone/>
            </a:pPr>
            <a:endParaRPr lang="en" sz="2400" b="1" dirty="0">
              <a:solidFill>
                <a:srgbClr val="FFC000"/>
              </a:solidFill>
            </a:endParaRPr>
          </a:p>
        </p:txBody>
      </p:sp>
      <p:sp>
        <p:nvSpPr>
          <p:cNvPr id="122" name="Shape 122"/>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123" name="Shape 123" descr="10.jpg"/>
          <p:cNvPicPr preferRelativeResize="0"/>
          <p:nvPr/>
        </p:nvPicPr>
        <p:blipFill rotWithShape="1">
          <a:blip r:embed="rId3">
            <a:alphaModFix/>
          </a:blip>
          <a:srcRect l="11422" t="22161" r="20220" b="9481"/>
          <a:stretch/>
        </p:blipFill>
        <p:spPr>
          <a:xfrm flipH="1">
            <a:off x="982118" y="731700"/>
            <a:ext cx="3742800" cy="2105400"/>
          </a:xfrm>
          <a:prstGeom prst="parallelogram">
            <a:avLst>
              <a:gd name="adj" fmla="val 51555"/>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ODZIV kod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lgn="just"/>
            <a:r>
              <a:rPr lang="sr-Latn-RS" sz="1600" dirty="0" smtClean="0"/>
              <a:t>Ukoliko aplikacija</a:t>
            </a:r>
            <a:r>
              <a:rPr lang="en-US" sz="1600" dirty="0" smtClean="0"/>
              <a:t>/</a:t>
            </a:r>
            <a:r>
              <a:rPr lang="en-US" sz="1600" dirty="0" err="1" smtClean="0"/>
              <a:t>sistem</a:t>
            </a:r>
            <a:r>
              <a:rPr lang="sr-Latn-RS" sz="1600" dirty="0" smtClean="0"/>
              <a:t> </a:t>
            </a:r>
            <a:r>
              <a:rPr lang="sr-Latn-RS" sz="1600" dirty="0"/>
              <a:t>treba da reaguje na neki </a:t>
            </a:r>
            <a:r>
              <a:rPr lang="sr-Latn-RS" sz="1600" dirty="0" smtClean="0"/>
              <a:t>događaj </a:t>
            </a:r>
            <a:r>
              <a:rPr lang="sr-Latn-RS" sz="1600" dirty="0"/>
              <a:t>poput promene </a:t>
            </a:r>
            <a:r>
              <a:rPr lang="sr-Latn-RS" sz="1600" dirty="0" smtClean="0"/>
              <a:t>ulaza/izlaza ili </a:t>
            </a:r>
            <a:r>
              <a:rPr lang="sr-Latn-RS" sz="1600" dirty="0"/>
              <a:t>promene nekog unutrašnjeg stanja aplikacije potrebno je da reaguje u </a:t>
            </a:r>
            <a:r>
              <a:rPr lang="sr-Latn-RS" sz="1600" dirty="0" smtClean="0"/>
              <a:t>odgovarajućem vremenu</a:t>
            </a:r>
            <a:r>
              <a:rPr lang="sr-Latn-RS" sz="1600" dirty="0"/>
              <a:t>. </a:t>
            </a:r>
            <a:endParaRPr lang="sr-Latn-RS" sz="1600" dirty="0" smtClean="0"/>
          </a:p>
          <a:p>
            <a:pPr marL="285750" indent="-285750" algn="just"/>
            <a:endParaRPr lang="sr-Latn-RS" sz="1600" dirty="0" smtClean="0"/>
          </a:p>
          <a:p>
            <a:pPr marL="285750" indent="-285750" algn="just"/>
            <a:r>
              <a:rPr lang="sr-Latn-RS" sz="1600" dirty="0" smtClean="0"/>
              <a:t>Ovo </a:t>
            </a:r>
            <a:r>
              <a:rPr lang="sr-Latn-RS" sz="1600" dirty="0"/>
              <a:t>vreme koje je potrebno </a:t>
            </a:r>
            <a:r>
              <a:rPr lang="sr-Latn-RS" sz="1600" dirty="0" smtClean="0"/>
              <a:t>aplikaciji</a:t>
            </a:r>
            <a:r>
              <a:rPr lang="en-US" sz="1600" dirty="0" smtClean="0"/>
              <a:t>/</a:t>
            </a:r>
            <a:r>
              <a:rPr lang="en-US" sz="1600" dirty="0" err="1" smtClean="0"/>
              <a:t>sistemu</a:t>
            </a:r>
            <a:r>
              <a:rPr lang="sr-Latn-RS" sz="1600" dirty="0" smtClean="0"/>
              <a:t> </a:t>
            </a:r>
            <a:r>
              <a:rPr lang="sr-Latn-RS" sz="1600" dirty="0"/>
              <a:t>da reaguje na takav </a:t>
            </a:r>
            <a:r>
              <a:rPr lang="sr-Latn-RS" sz="1600" dirty="0" smtClean="0"/>
              <a:t>događaj </a:t>
            </a:r>
            <a:r>
              <a:rPr lang="sr-Latn-RS" sz="1600" dirty="0"/>
              <a:t>naziva </a:t>
            </a:r>
            <a:r>
              <a:rPr lang="sr-Latn-RS" sz="1600" dirty="0" smtClean="0"/>
              <a:t>se ODZIV</a:t>
            </a:r>
            <a:r>
              <a:rPr lang="sr-Latn-RS" sz="1600" dirty="0"/>
              <a:t>. Ovo vreme je </a:t>
            </a:r>
            <a:r>
              <a:rPr lang="sr-Latn-RS" sz="1600" dirty="0" smtClean="0"/>
              <a:t>najčešće </a:t>
            </a:r>
            <a:r>
              <a:rPr lang="sr-Latn-RS" sz="1600" dirty="0"/>
              <a:t>za potrebe industrijskih aplikacija reda </a:t>
            </a:r>
            <a:r>
              <a:rPr lang="sr-Latn-RS" sz="1600" dirty="0" smtClean="0"/>
              <a:t>veli</a:t>
            </a:r>
            <a:r>
              <a:rPr lang="sr-Latn-RS" sz="1600" dirty="0"/>
              <a:t>č</a:t>
            </a:r>
            <a:r>
              <a:rPr lang="sr-Latn-RS" sz="1600" dirty="0" smtClean="0"/>
              <a:t>ina </a:t>
            </a:r>
            <a:r>
              <a:rPr lang="sr-Latn-RS" sz="1600" dirty="0"/>
              <a:t>od </a:t>
            </a:r>
            <a:r>
              <a:rPr lang="sr-Latn-RS" sz="1600" dirty="0" smtClean="0"/>
              <a:t>nekoliko milisekundi </a:t>
            </a:r>
            <a:r>
              <a:rPr lang="sr-Latn-RS" sz="1600" dirty="0"/>
              <a:t>do par sekundi</a:t>
            </a:r>
            <a:r>
              <a:rPr lang="sr-Latn-RS" sz="1600" dirty="0" smtClean="0"/>
              <a:t>. Praktično, za većinu kritičnih aplikacija od interesa koje rade u realnom vremenu, ovo vreme je reda veličine, mikrosekundi, milisekundi ili nanosekundi. </a:t>
            </a:r>
          </a:p>
          <a:p>
            <a:pPr marL="285750" indent="-285750" algn="just"/>
            <a:endParaRPr lang="sr-Latn-RS" sz="1600" dirty="0"/>
          </a:p>
          <a:p>
            <a:pPr marL="285750" indent="-285750" algn="just"/>
            <a:r>
              <a:rPr lang="sr-Latn-RS" sz="1600" dirty="0" smtClean="0"/>
              <a:t>Da </a:t>
            </a:r>
            <a:r>
              <a:rPr lang="sr-Latn-RS" sz="1600" dirty="0"/>
              <a:t>bi se hardverski i softverski </a:t>
            </a:r>
            <a:r>
              <a:rPr lang="sr-Latn-RS" sz="1600" dirty="0" smtClean="0"/>
              <a:t>projektovao </a:t>
            </a:r>
            <a:r>
              <a:rPr lang="sr-Latn-RS" sz="1600" dirty="0"/>
              <a:t>sistem </a:t>
            </a:r>
            <a:r>
              <a:rPr lang="sr-Latn-RS" sz="1600" dirty="0" smtClean="0"/>
              <a:t>koji kvalitetno </a:t>
            </a:r>
            <a:r>
              <a:rPr lang="sr-Latn-RS" sz="1600" dirty="0"/>
              <a:t>radi mora se voditi </a:t>
            </a:r>
            <a:r>
              <a:rPr lang="sr-Latn-RS" sz="1600" dirty="0" smtClean="0"/>
              <a:t>ra</a:t>
            </a:r>
            <a:r>
              <a:rPr lang="sr-Latn-RS" sz="1600" dirty="0"/>
              <a:t>č</a:t>
            </a:r>
            <a:r>
              <a:rPr lang="sr-Latn-RS" sz="1600" dirty="0" smtClean="0"/>
              <a:t>una </a:t>
            </a:r>
            <a:r>
              <a:rPr lang="sr-Latn-RS" sz="1600" dirty="0"/>
              <a:t>od odzivu, jer se na osnovu njega konfigurišu </a:t>
            </a:r>
            <a:r>
              <a:rPr lang="sr-Latn-RS" sz="1600" dirty="0" smtClean="0"/>
              <a:t>upravljačke petlje</a:t>
            </a:r>
            <a:r>
              <a:rPr lang="sr-Latn-RS" sz="1600" dirty="0"/>
              <a:t>, odnosno njihovo trajanje.</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DETERMINIZAM kod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lgn="just"/>
            <a:r>
              <a:rPr lang="sr-Latn-RS" sz="1600" dirty="0" smtClean="0"/>
              <a:t>DETERMINIZAM </a:t>
            </a:r>
            <a:r>
              <a:rPr lang="sr-Latn-RS" sz="1600" dirty="0"/>
              <a:t>predstavlja ponovljivost vremena reakcije </a:t>
            </a:r>
            <a:r>
              <a:rPr lang="sr-Latn-RS" sz="1600" dirty="0" smtClean="0"/>
              <a:t>na određeni događaj </a:t>
            </a:r>
            <a:r>
              <a:rPr lang="sr-Latn-RS" sz="1600" dirty="0"/>
              <a:t>ili u smislu upravljanja, ponovljivost vremena izvršavanja </a:t>
            </a:r>
            <a:r>
              <a:rPr lang="sr-Latn-RS" sz="1600" dirty="0" smtClean="0"/>
              <a:t>upravljačke petlje</a:t>
            </a:r>
            <a:r>
              <a:rPr lang="sr-Latn-RS" sz="1600" dirty="0"/>
              <a:t>. </a:t>
            </a:r>
            <a:endParaRPr lang="sr-Latn-RS" sz="1600" dirty="0" smtClean="0"/>
          </a:p>
          <a:p>
            <a:pPr algn="just">
              <a:buNone/>
            </a:pPr>
            <a:endParaRPr lang="sr-Latn-RS" sz="1600" dirty="0" smtClean="0"/>
          </a:p>
          <a:p>
            <a:pPr marL="285750" indent="-285750" algn="just"/>
            <a:r>
              <a:rPr lang="sr-Latn-RS" sz="1600" dirty="0" smtClean="0"/>
              <a:t>Ukoliko upravlja</a:t>
            </a:r>
            <a:r>
              <a:rPr lang="sr-Latn-RS" sz="1600" dirty="0"/>
              <a:t>č</a:t>
            </a:r>
            <a:r>
              <a:rPr lang="sr-Latn-RS" sz="1600" dirty="0" smtClean="0"/>
              <a:t>ka </a:t>
            </a:r>
            <a:r>
              <a:rPr lang="sr-Latn-RS" sz="1600" dirty="0"/>
              <a:t>petalja </a:t>
            </a:r>
            <a:r>
              <a:rPr lang="sr-Latn-RS" sz="1600" dirty="0" smtClean="0"/>
              <a:t>prekora</a:t>
            </a:r>
            <a:r>
              <a:rPr lang="sr-Latn-RS" sz="1600" dirty="0"/>
              <a:t>č</a:t>
            </a:r>
            <a:r>
              <a:rPr lang="sr-Latn-RS" sz="1600" dirty="0" smtClean="0"/>
              <a:t>i </a:t>
            </a:r>
            <a:r>
              <a:rPr lang="sr-Latn-RS" sz="1600" dirty="0"/>
              <a:t>vreme izvršavanja, to vreme za koje je </a:t>
            </a:r>
            <a:r>
              <a:rPr lang="sr-Latn-RS" sz="1600" dirty="0" smtClean="0"/>
              <a:t>petlja prekoračila </a:t>
            </a:r>
            <a:r>
              <a:rPr lang="sr-Latn-RS" sz="1600" dirty="0"/>
              <a:t>unapred zahtevano vreme izvršavanja se naziva </a:t>
            </a:r>
            <a:r>
              <a:rPr lang="sr-Latn-RS" sz="1600" i="1" dirty="0"/>
              <a:t>jitter</a:t>
            </a:r>
            <a:r>
              <a:rPr lang="sr-Latn-RS" sz="1600" dirty="0"/>
              <a:t>. U zavisnosti od toga da </a:t>
            </a:r>
            <a:r>
              <a:rPr lang="sr-Latn-RS" sz="1600" dirty="0" smtClean="0"/>
              <a:t>li postoji </a:t>
            </a:r>
            <a:r>
              <a:rPr lang="sr-Latn-RS" sz="1600" i="1" dirty="0"/>
              <a:t>jitter</a:t>
            </a:r>
            <a:r>
              <a:rPr lang="sr-Latn-RS" sz="1600" dirty="0"/>
              <a:t> i koliki je govoriti o pouzdanosti sistema koji rade u realnom vremenu.</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0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PRIORITET kod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lgn="just"/>
            <a:r>
              <a:rPr lang="sr-Latn-RS" sz="1600" dirty="0" smtClean="0"/>
              <a:t>U upravljačkim sistemima postoji potreba za jednovremenim procesiranjem više različith zadataka poput upravljanja, monitoringa (nadzora) i komukacionih zadataka.</a:t>
            </a:r>
          </a:p>
          <a:p>
            <a:pPr algn="just">
              <a:buNone/>
            </a:pPr>
            <a:endParaRPr lang="sr-Latn-RS" sz="1600" dirty="0" smtClean="0"/>
          </a:p>
          <a:p>
            <a:pPr marL="285750" indent="-285750" algn="just"/>
            <a:r>
              <a:rPr lang="sr-Latn-RS" sz="1600" dirty="0" smtClean="0"/>
              <a:t>Često je potrebno da te zadatke podeli jedan procesor, pa se zbog toga mora voditi računa o tome koj</a:t>
            </a:r>
            <a:r>
              <a:rPr lang="en-US" sz="1600" dirty="0" err="1" smtClean="0"/>
              <a:t>i</a:t>
            </a:r>
            <a:r>
              <a:rPr lang="sr-Latn-RS" sz="1600" dirty="0" smtClean="0"/>
              <a:t> je zadatak najvažniji i kako obezbedti „paralelno“ procesiranje više zadataka. </a:t>
            </a:r>
          </a:p>
          <a:p>
            <a:pPr marL="285750" indent="-285750" algn="just"/>
            <a:endParaRPr lang="sr-Latn-RS" sz="1600" dirty="0" smtClean="0"/>
          </a:p>
          <a:p>
            <a:pPr marL="285750" indent="-285750" algn="just"/>
            <a:r>
              <a:rPr lang="sr-Latn-RS" sz="1600" dirty="0" smtClean="0"/>
              <a:t>Nepisano pravilo je da upravljačke petlje imaju najviši prioritet, dok komunikacione petlje imaju nešto niži prioritet, a neki zadaci poput logovanja ili monitoringa ili pristupa web serveru imaju još niži prioritet.</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0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Komponente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a:buNone/>
            </a:pPr>
            <a:endParaRPr lang="sr-Latn-RS" sz="1600" b="1" dirty="0" smtClean="0"/>
          </a:p>
          <a:p>
            <a:pPr>
              <a:buNone/>
            </a:pPr>
            <a:endParaRPr lang="sr-Latn-RS" sz="1600" b="1" dirty="0"/>
          </a:p>
          <a:p>
            <a:pPr>
              <a:buNone/>
            </a:pPr>
            <a:endParaRPr lang="sr-Latn-RS" sz="1600" b="1" dirty="0" smtClean="0"/>
          </a:p>
          <a:p>
            <a:pPr>
              <a:buNone/>
            </a:pPr>
            <a:r>
              <a:rPr lang="en-US" sz="1600" b="1" dirty="0" smtClean="0"/>
              <a:t>Soft</a:t>
            </a:r>
            <a:r>
              <a:rPr lang="sr-Latn-RS" sz="1600" b="1" dirty="0" smtClean="0"/>
              <a:t>ver</a:t>
            </a:r>
          </a:p>
          <a:p>
            <a:pPr marL="285750" indent="-285750"/>
            <a:endParaRPr lang="sr-Latn-RS" sz="1600" dirty="0" smtClean="0"/>
          </a:p>
          <a:p>
            <a:pPr marL="285750" indent="-285750"/>
            <a:r>
              <a:rPr lang="en-US" sz="1600" dirty="0" smtClean="0"/>
              <a:t>RTOS</a:t>
            </a:r>
            <a:endParaRPr lang="sr-Latn-RS" sz="1600" dirty="0" smtClean="0"/>
          </a:p>
          <a:p>
            <a:pPr>
              <a:buNone/>
            </a:pPr>
            <a:endParaRPr lang="en-US" sz="1600" dirty="0"/>
          </a:p>
          <a:p>
            <a:pPr marL="285750" indent="-285750"/>
            <a:r>
              <a:rPr lang="sr-Latn-RS" sz="1600" dirty="0" smtClean="0"/>
              <a:t>Razvojni alati</a:t>
            </a:r>
            <a:r>
              <a:rPr lang="en-US" sz="1600" dirty="0" smtClean="0"/>
              <a:t>: </a:t>
            </a:r>
            <a:r>
              <a:rPr lang="sr-Latn-RS" sz="1600" dirty="0" smtClean="0"/>
              <a:t>Kompajler, linker, debager su neophodni da se generiše kod kompatibilan sa RTOS.</a:t>
            </a:r>
          </a:p>
          <a:p>
            <a:pPr marL="285750" indent="-285750"/>
            <a:endParaRPr lang="sr-Latn-RS" sz="1600" dirty="0"/>
          </a:p>
          <a:p>
            <a:pPr marL="285750" indent="-285750"/>
            <a:r>
              <a:rPr lang="sr-Latn-RS" sz="1600" dirty="0" smtClean="0"/>
              <a:t>Drajveri: potrebni su za komunikaciju između RTOS i hardvera i I/O modula. RT kompatibilni drajveri su neophodni da obezbede RT komunikaciju za I/O operacije.</a:t>
            </a:r>
          </a:p>
          <a:p>
            <a:pPr>
              <a:buNone/>
            </a:pPr>
            <a:endParaRPr lang="en-US" sz="16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507010" y="1200149"/>
            <a:ext cx="4762500" cy="923925"/>
          </a:xfrm>
          <a:prstGeom prst="rect">
            <a:avLst/>
          </a:prstGeom>
        </p:spPr>
      </p:pic>
    </p:spTree>
    <p:extLst>
      <p:ext uri="{BB962C8B-B14F-4D97-AF65-F5344CB8AC3E}">
        <p14:creationId xmlns:p14="http://schemas.microsoft.com/office/powerpoint/2010/main" val="901544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Komponente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a:buNone/>
            </a:pPr>
            <a:endParaRPr lang="sr-Latn-RS" sz="1600" b="1" dirty="0" smtClean="0"/>
          </a:p>
          <a:p>
            <a:pPr>
              <a:buNone/>
            </a:pPr>
            <a:endParaRPr lang="sr-Latn-RS" sz="1600" b="1" dirty="0"/>
          </a:p>
          <a:p>
            <a:pPr>
              <a:buNone/>
            </a:pPr>
            <a:endParaRPr lang="sr-Latn-RS" sz="1600" b="1" dirty="0" smtClean="0"/>
          </a:p>
          <a:p>
            <a:pPr>
              <a:buNone/>
            </a:pPr>
            <a:r>
              <a:rPr lang="en-US" sz="1600" b="1" dirty="0" err="1" smtClean="0"/>
              <a:t>Razvojni</a:t>
            </a:r>
            <a:r>
              <a:rPr lang="en-US" sz="1600" b="1" dirty="0" smtClean="0"/>
              <a:t> </a:t>
            </a:r>
            <a:r>
              <a:rPr lang="en-US" sz="1600" b="1" dirty="0" err="1" smtClean="0"/>
              <a:t>alati</a:t>
            </a:r>
            <a:endParaRPr lang="sr-Latn-RS" sz="1600" b="1" dirty="0" smtClean="0"/>
          </a:p>
          <a:p>
            <a:pPr marL="285750" indent="-285750"/>
            <a:endParaRPr lang="sr-Latn-RS" sz="1600" dirty="0" smtClean="0"/>
          </a:p>
          <a:p>
            <a:pPr marL="285750" indent="-285750"/>
            <a:r>
              <a:rPr lang="en-US" sz="1400" b="1" i="1" dirty="0" err="1" smtClean="0"/>
              <a:t>Kompajler</a:t>
            </a:r>
            <a:r>
              <a:rPr lang="sr-Latn-RS" sz="1400" dirty="0"/>
              <a:t> </a:t>
            </a:r>
            <a:r>
              <a:rPr lang="en-US" sz="1400" dirty="0" err="1" smtClean="0"/>
              <a:t>predstavlja</a:t>
            </a:r>
            <a:r>
              <a:rPr lang="en-US" sz="1400" dirty="0" smtClean="0"/>
              <a:t> </a:t>
            </a:r>
            <a:r>
              <a:rPr lang="en-US" sz="1400" dirty="0" err="1"/>
              <a:t>računarski</a:t>
            </a:r>
            <a:r>
              <a:rPr lang="en-US" sz="1400" dirty="0"/>
              <a:t> program </a:t>
            </a:r>
            <a:r>
              <a:rPr lang="en-US" sz="1400" dirty="0" err="1"/>
              <a:t>koji</a:t>
            </a:r>
            <a:r>
              <a:rPr lang="en-US" sz="1400" dirty="0"/>
              <a:t> </a:t>
            </a:r>
            <a:r>
              <a:rPr lang="en-US" sz="1400" dirty="0" err="1"/>
              <a:t>prevodi</a:t>
            </a:r>
            <a:r>
              <a:rPr lang="en-US" sz="1400" dirty="0"/>
              <a:t> </a:t>
            </a:r>
            <a:r>
              <a:rPr lang="en-US" sz="1400" dirty="0" err="1"/>
              <a:t>računarski</a:t>
            </a:r>
            <a:r>
              <a:rPr lang="en-US" sz="1400" dirty="0"/>
              <a:t> </a:t>
            </a:r>
            <a:r>
              <a:rPr lang="en-US" sz="1400" dirty="0" err="1"/>
              <a:t>kod</a:t>
            </a:r>
            <a:r>
              <a:rPr lang="en-US" sz="1400" dirty="0"/>
              <a:t> </a:t>
            </a:r>
            <a:r>
              <a:rPr lang="en-US" sz="1400" dirty="0" err="1"/>
              <a:t>napisan</a:t>
            </a:r>
            <a:r>
              <a:rPr lang="en-US" sz="1400" dirty="0"/>
              <a:t> u </a:t>
            </a:r>
            <a:r>
              <a:rPr lang="en-US" sz="1400" dirty="0" err="1"/>
              <a:t>jednom</a:t>
            </a:r>
            <a:r>
              <a:rPr lang="en-US" sz="1400" dirty="0"/>
              <a:t> </a:t>
            </a:r>
            <a:r>
              <a:rPr lang="en-US" sz="1400" dirty="0" err="1"/>
              <a:t>programskom</a:t>
            </a:r>
            <a:r>
              <a:rPr lang="en-US" sz="1400" dirty="0"/>
              <a:t> </a:t>
            </a:r>
            <a:r>
              <a:rPr lang="en-US" sz="1400" dirty="0" err="1"/>
              <a:t>jeziku</a:t>
            </a:r>
            <a:r>
              <a:rPr lang="en-US" sz="1400" dirty="0"/>
              <a:t> (</a:t>
            </a:r>
            <a:r>
              <a:rPr lang="en-US" sz="1400" dirty="0" err="1"/>
              <a:t>izvorni</a:t>
            </a:r>
            <a:r>
              <a:rPr lang="en-US" sz="1400" dirty="0"/>
              <a:t> </a:t>
            </a:r>
            <a:r>
              <a:rPr lang="en-US" sz="1400" dirty="0" err="1"/>
              <a:t>jezik</a:t>
            </a:r>
            <a:r>
              <a:rPr lang="en-US" sz="1400" dirty="0"/>
              <a:t>) u </a:t>
            </a:r>
            <a:r>
              <a:rPr lang="en-US" sz="1400" dirty="0" err="1"/>
              <a:t>drugi</a:t>
            </a:r>
            <a:r>
              <a:rPr lang="en-US" sz="1400" dirty="0"/>
              <a:t> </a:t>
            </a:r>
            <a:r>
              <a:rPr lang="en-US" sz="1400" dirty="0" err="1"/>
              <a:t>jezik</a:t>
            </a:r>
            <a:r>
              <a:rPr lang="en-US" sz="1400" dirty="0"/>
              <a:t> (</a:t>
            </a:r>
            <a:r>
              <a:rPr lang="en-US" sz="1400" dirty="0" err="1"/>
              <a:t>ciljni</a:t>
            </a:r>
            <a:r>
              <a:rPr lang="en-US" sz="1400" dirty="0"/>
              <a:t> </a:t>
            </a:r>
            <a:r>
              <a:rPr lang="en-US" sz="1400" dirty="0" err="1"/>
              <a:t>jezik</a:t>
            </a:r>
            <a:r>
              <a:rPr lang="en-US" sz="1400" dirty="0" smtClean="0"/>
              <a:t>) – </a:t>
            </a:r>
            <a:r>
              <a:rPr lang="en-US" sz="1400" dirty="0" err="1" smtClean="0"/>
              <a:t>uglavnom</a:t>
            </a:r>
            <a:r>
              <a:rPr lang="en-US" sz="1400" dirty="0" smtClean="0"/>
              <a:t> je to </a:t>
            </a:r>
            <a:r>
              <a:rPr lang="en-US" sz="1400" dirty="0" err="1" smtClean="0"/>
              <a:t>iz</a:t>
            </a:r>
            <a:r>
              <a:rPr lang="en-US" sz="1400" dirty="0" smtClean="0"/>
              <a:t> </a:t>
            </a:r>
            <a:r>
              <a:rPr lang="en-US" sz="1400" dirty="0" err="1" smtClean="0"/>
              <a:t>jezika</a:t>
            </a:r>
            <a:r>
              <a:rPr lang="en-US" sz="1400" dirty="0" smtClean="0"/>
              <a:t> vi</a:t>
            </a:r>
            <a:r>
              <a:rPr lang="sr-Latn-RS" sz="1400" dirty="0" smtClean="0"/>
              <a:t>šeg nivoa u jezik nižeg nivoa</a:t>
            </a:r>
            <a:endParaRPr lang="en-US" sz="1400" dirty="0" smtClean="0"/>
          </a:p>
          <a:p>
            <a:pPr marL="285750" indent="-285750"/>
            <a:endParaRPr lang="en-US" sz="1400" dirty="0"/>
          </a:p>
          <a:p>
            <a:pPr marL="285750" indent="-285750"/>
            <a:r>
              <a:rPr lang="sr-Latn-RS" sz="1400" b="1" i="1" dirty="0" smtClean="0"/>
              <a:t>Linker</a:t>
            </a:r>
            <a:r>
              <a:rPr lang="sr-Latn-RS" sz="1400" dirty="0"/>
              <a:t> </a:t>
            </a:r>
            <a:r>
              <a:rPr lang="sr-Latn-RS" sz="1400" dirty="0" smtClean="0"/>
              <a:t>- U računarstvu</a:t>
            </a:r>
            <a:r>
              <a:rPr lang="en-US" sz="1400" dirty="0" smtClean="0"/>
              <a:t>, </a:t>
            </a:r>
            <a:r>
              <a:rPr lang="sr-Latn-RS" sz="1400" i="1" dirty="0" smtClean="0"/>
              <a:t>linker</a:t>
            </a:r>
            <a:r>
              <a:rPr lang="sr-Latn-RS" sz="1400" dirty="0" smtClean="0"/>
              <a:t>  </a:t>
            </a:r>
            <a:r>
              <a:rPr lang="en-US" sz="1400" dirty="0" err="1" smtClean="0"/>
              <a:t>ili</a:t>
            </a:r>
            <a:r>
              <a:rPr lang="en-US" sz="1400" dirty="0" smtClean="0"/>
              <a:t> </a:t>
            </a:r>
            <a:r>
              <a:rPr lang="en-US" sz="1400" dirty="0" err="1"/>
              <a:t>uređivač</a:t>
            </a:r>
            <a:r>
              <a:rPr lang="en-US" sz="1400" dirty="0"/>
              <a:t> </a:t>
            </a:r>
            <a:r>
              <a:rPr lang="en-US" sz="1400" dirty="0" err="1"/>
              <a:t>veza</a:t>
            </a:r>
            <a:r>
              <a:rPr lang="en-US" sz="1400" dirty="0"/>
              <a:t> je </a:t>
            </a:r>
            <a:r>
              <a:rPr lang="en-US" sz="1400" dirty="0" err="1"/>
              <a:t>uslužni</a:t>
            </a:r>
            <a:r>
              <a:rPr lang="en-US" sz="1400" dirty="0"/>
              <a:t> program </a:t>
            </a:r>
            <a:r>
              <a:rPr lang="en-US" sz="1400" dirty="0" err="1"/>
              <a:t>za</a:t>
            </a:r>
            <a:r>
              <a:rPr lang="en-US" sz="1400" dirty="0"/>
              <a:t> </a:t>
            </a:r>
            <a:r>
              <a:rPr lang="en-US" sz="1400" dirty="0" err="1"/>
              <a:t>računare</a:t>
            </a:r>
            <a:r>
              <a:rPr lang="en-US" sz="1400" dirty="0"/>
              <a:t> </a:t>
            </a:r>
            <a:r>
              <a:rPr lang="en-US" sz="1400" dirty="0" err="1"/>
              <a:t>koji</a:t>
            </a:r>
            <a:r>
              <a:rPr lang="en-US" sz="1400" dirty="0"/>
              <a:t> </a:t>
            </a:r>
            <a:r>
              <a:rPr lang="en-US" sz="1400" dirty="0" err="1"/>
              <a:t>uzima</a:t>
            </a:r>
            <a:r>
              <a:rPr lang="en-US" sz="1400" dirty="0"/>
              <a:t> </a:t>
            </a:r>
            <a:r>
              <a:rPr lang="en-US" sz="1400" dirty="0" err="1"/>
              <a:t>jednu</a:t>
            </a:r>
            <a:r>
              <a:rPr lang="en-US" sz="1400" dirty="0"/>
              <a:t> </a:t>
            </a:r>
            <a:r>
              <a:rPr lang="en-US" sz="1400" dirty="0" err="1"/>
              <a:t>ili</a:t>
            </a:r>
            <a:r>
              <a:rPr lang="en-US" sz="1400" dirty="0"/>
              <a:t> </a:t>
            </a:r>
            <a:r>
              <a:rPr lang="en-US" sz="1400" dirty="0" err="1"/>
              <a:t>više</a:t>
            </a:r>
            <a:r>
              <a:rPr lang="en-US" sz="1400" dirty="0"/>
              <a:t> </a:t>
            </a:r>
            <a:r>
              <a:rPr lang="en-US" sz="1400" dirty="0" err="1"/>
              <a:t>objektnih</a:t>
            </a:r>
            <a:r>
              <a:rPr lang="en-US" sz="1400" dirty="0"/>
              <a:t> </a:t>
            </a:r>
            <a:r>
              <a:rPr lang="en-US" sz="1400" dirty="0" err="1"/>
              <a:t>datoteka</a:t>
            </a:r>
            <a:r>
              <a:rPr lang="en-US" sz="1400" dirty="0"/>
              <a:t> </a:t>
            </a:r>
            <a:r>
              <a:rPr lang="en-US" sz="1400" dirty="0" err="1"/>
              <a:t>generisanih</a:t>
            </a:r>
            <a:r>
              <a:rPr lang="en-US" sz="1400" dirty="0"/>
              <a:t> </a:t>
            </a:r>
            <a:r>
              <a:rPr lang="en-US" sz="1400" dirty="0" err="1"/>
              <a:t>pomoću</a:t>
            </a:r>
            <a:r>
              <a:rPr lang="en-US" sz="1400" dirty="0"/>
              <a:t> </a:t>
            </a:r>
            <a:r>
              <a:rPr lang="sr-Latn-RS" sz="1400" i="1" dirty="0" smtClean="0"/>
              <a:t>compilera</a:t>
            </a:r>
            <a:r>
              <a:rPr lang="sr-Latn-RS" sz="1400" dirty="0" smtClean="0"/>
              <a:t> (</a:t>
            </a:r>
            <a:r>
              <a:rPr lang="en-US" sz="1400" dirty="0" err="1" smtClean="0"/>
              <a:t>prevodioca</a:t>
            </a:r>
            <a:r>
              <a:rPr lang="sr-Latn-RS" sz="1400" dirty="0"/>
              <a:t>)</a:t>
            </a:r>
            <a:r>
              <a:rPr lang="en-US" sz="1400" dirty="0" smtClean="0"/>
              <a:t> </a:t>
            </a:r>
            <a:r>
              <a:rPr lang="en-US" sz="1400" dirty="0" err="1"/>
              <a:t>ili</a:t>
            </a:r>
            <a:r>
              <a:rPr lang="en-US" sz="1400" dirty="0"/>
              <a:t> </a:t>
            </a:r>
            <a:r>
              <a:rPr lang="sr-Latn-RS" sz="1400" i="1" dirty="0" smtClean="0"/>
              <a:t>asemblera</a:t>
            </a:r>
            <a:r>
              <a:rPr lang="sr-Latn-RS" sz="1400" dirty="0" smtClean="0"/>
              <a:t> (</a:t>
            </a:r>
            <a:r>
              <a:rPr lang="en-US" sz="1400" dirty="0" err="1" smtClean="0"/>
              <a:t>alata</a:t>
            </a:r>
            <a:r>
              <a:rPr lang="en-US" sz="1400" dirty="0" smtClean="0"/>
              <a:t> </a:t>
            </a:r>
            <a:r>
              <a:rPr lang="en-US" sz="1400" dirty="0" err="1"/>
              <a:t>za</a:t>
            </a:r>
            <a:r>
              <a:rPr lang="en-US" sz="1400" dirty="0"/>
              <a:t> </a:t>
            </a:r>
            <a:r>
              <a:rPr lang="en-US" sz="1400" dirty="0" err="1" smtClean="0"/>
              <a:t>sklapanje</a:t>
            </a:r>
            <a:r>
              <a:rPr lang="sr-Latn-RS" sz="1400" dirty="0" smtClean="0"/>
              <a:t>)</a:t>
            </a:r>
            <a:r>
              <a:rPr lang="en-US" sz="1400" dirty="0" smtClean="0"/>
              <a:t> </a:t>
            </a:r>
            <a:r>
              <a:rPr lang="en-US" sz="1400" dirty="0" err="1"/>
              <a:t>i</a:t>
            </a:r>
            <a:r>
              <a:rPr lang="en-US" sz="1400" dirty="0"/>
              <a:t> </a:t>
            </a:r>
            <a:r>
              <a:rPr lang="en-US" sz="1400" dirty="0" err="1"/>
              <a:t>kombinuje</a:t>
            </a:r>
            <a:r>
              <a:rPr lang="en-US" sz="1400" dirty="0"/>
              <a:t> </a:t>
            </a:r>
            <a:r>
              <a:rPr lang="en-US" sz="1400" dirty="0" err="1"/>
              <a:t>ih</a:t>
            </a:r>
            <a:r>
              <a:rPr lang="en-US" sz="1400" dirty="0"/>
              <a:t> u </a:t>
            </a:r>
            <a:r>
              <a:rPr lang="en-US" sz="1400" dirty="0" err="1"/>
              <a:t>jednu</a:t>
            </a:r>
            <a:r>
              <a:rPr lang="en-US" sz="1400" dirty="0"/>
              <a:t> </a:t>
            </a:r>
            <a:r>
              <a:rPr lang="en-US" sz="1400" dirty="0" err="1"/>
              <a:t>izvršnu</a:t>
            </a:r>
            <a:r>
              <a:rPr lang="en-US" sz="1400" dirty="0"/>
              <a:t> </a:t>
            </a:r>
            <a:r>
              <a:rPr lang="en-US" sz="1400" dirty="0" err="1"/>
              <a:t>datoteku</a:t>
            </a:r>
            <a:r>
              <a:rPr lang="en-US" sz="1400" dirty="0"/>
              <a:t>, </a:t>
            </a:r>
            <a:r>
              <a:rPr lang="en-US" sz="1400" dirty="0" err="1" smtClean="0"/>
              <a:t>bibliotek</a:t>
            </a:r>
            <a:r>
              <a:rPr lang="sr-Latn-RS" sz="1400" dirty="0" smtClean="0"/>
              <a:t>u</a:t>
            </a:r>
            <a:r>
              <a:rPr lang="en-US" sz="1400" dirty="0" smtClean="0"/>
              <a:t> </a:t>
            </a:r>
            <a:r>
              <a:rPr lang="en-US" sz="1400" dirty="0" err="1"/>
              <a:t>ili</a:t>
            </a:r>
            <a:r>
              <a:rPr lang="en-US" sz="1400" dirty="0"/>
              <a:t> </a:t>
            </a:r>
            <a:r>
              <a:rPr lang="en-US" sz="1400" dirty="0" err="1"/>
              <a:t>drugu</a:t>
            </a:r>
            <a:r>
              <a:rPr lang="en-US" sz="1400" dirty="0"/>
              <a:t> </a:t>
            </a:r>
            <a:r>
              <a:rPr lang="en-US" sz="1400" dirty="0" err="1"/>
              <a:t>datoteku</a:t>
            </a:r>
            <a:r>
              <a:rPr lang="en-US" sz="1400" dirty="0"/>
              <a:t> '</a:t>
            </a:r>
            <a:r>
              <a:rPr lang="en-US" sz="1400" dirty="0" err="1"/>
              <a:t>objekta</a:t>
            </a:r>
            <a:r>
              <a:rPr lang="en-US" sz="1400" dirty="0"/>
              <a:t>'.</a:t>
            </a:r>
            <a:endParaRPr lang="sr-Latn-RS" sz="1400" dirty="0" smtClean="0"/>
          </a:p>
          <a:p>
            <a:pPr marL="285750" indent="-285750"/>
            <a:endParaRPr lang="sr-Latn-RS" sz="1400" dirty="0"/>
          </a:p>
          <a:p>
            <a:pPr marL="285750" indent="-285750"/>
            <a:r>
              <a:rPr lang="sr-Latn-RS" sz="1400" b="1" i="1" dirty="0" smtClean="0"/>
              <a:t>Debager</a:t>
            </a:r>
            <a:r>
              <a:rPr lang="sr-Latn-RS" sz="1400" dirty="0"/>
              <a:t> </a:t>
            </a:r>
            <a:r>
              <a:rPr lang="sr-Latn-RS" sz="1400" dirty="0" smtClean="0"/>
              <a:t> ili a</a:t>
            </a:r>
            <a:r>
              <a:rPr lang="en-US" sz="1400" dirty="0" err="1" smtClean="0"/>
              <a:t>lat</a:t>
            </a:r>
            <a:r>
              <a:rPr lang="en-US" sz="1400" dirty="0" smtClean="0"/>
              <a:t> </a:t>
            </a:r>
            <a:r>
              <a:rPr lang="en-US" sz="1400" dirty="0" err="1"/>
              <a:t>za</a:t>
            </a:r>
            <a:r>
              <a:rPr lang="en-US" sz="1400" dirty="0"/>
              <a:t> </a:t>
            </a:r>
            <a:r>
              <a:rPr lang="en-US" sz="1400" dirty="0" err="1"/>
              <a:t>uklanjanje</a:t>
            </a:r>
            <a:r>
              <a:rPr lang="en-US" sz="1400" dirty="0"/>
              <a:t> </a:t>
            </a:r>
            <a:r>
              <a:rPr lang="en-US" sz="1400" dirty="0" err="1" smtClean="0"/>
              <a:t>grešaka</a:t>
            </a:r>
            <a:r>
              <a:rPr lang="en-US" sz="1400" dirty="0" smtClean="0"/>
              <a:t> je </a:t>
            </a:r>
            <a:r>
              <a:rPr lang="en-US" sz="1400" dirty="0" err="1"/>
              <a:t>računarski</a:t>
            </a:r>
            <a:r>
              <a:rPr lang="en-US" sz="1400" dirty="0"/>
              <a:t> program </a:t>
            </a:r>
            <a:r>
              <a:rPr lang="en-US" sz="1400" dirty="0" err="1"/>
              <a:t>koji</a:t>
            </a:r>
            <a:r>
              <a:rPr lang="en-US" sz="1400" dirty="0"/>
              <a:t> se </a:t>
            </a:r>
            <a:r>
              <a:rPr lang="en-US" sz="1400" dirty="0" err="1"/>
              <a:t>koristi</a:t>
            </a:r>
            <a:r>
              <a:rPr lang="en-US" sz="1400" dirty="0"/>
              <a:t> </a:t>
            </a:r>
            <a:r>
              <a:rPr lang="en-US" sz="1400" dirty="0" err="1"/>
              <a:t>za</a:t>
            </a:r>
            <a:r>
              <a:rPr lang="en-US" sz="1400" dirty="0"/>
              <a:t> </a:t>
            </a:r>
            <a:r>
              <a:rPr lang="en-US" sz="1400" dirty="0" err="1"/>
              <a:t>testiranje</a:t>
            </a:r>
            <a:r>
              <a:rPr lang="en-US" sz="1400" dirty="0"/>
              <a:t> </a:t>
            </a:r>
            <a:r>
              <a:rPr lang="en-US" sz="1400" dirty="0" err="1"/>
              <a:t>i</a:t>
            </a:r>
            <a:r>
              <a:rPr lang="en-US" sz="1400" dirty="0"/>
              <a:t> </a:t>
            </a:r>
            <a:r>
              <a:rPr lang="en-US" sz="1400" dirty="0" err="1"/>
              <a:t>uklanjanje</a:t>
            </a:r>
            <a:r>
              <a:rPr lang="en-US" sz="1400" dirty="0"/>
              <a:t> </a:t>
            </a:r>
            <a:r>
              <a:rPr lang="en-US" sz="1400" dirty="0" err="1" smtClean="0"/>
              <a:t>grešaka</a:t>
            </a:r>
            <a:r>
              <a:rPr lang="en-US" sz="1400" dirty="0" smtClean="0"/>
              <a:t> </a:t>
            </a:r>
            <a:r>
              <a:rPr lang="en-US" sz="1400" dirty="0" err="1"/>
              <a:t>drugih</a:t>
            </a:r>
            <a:r>
              <a:rPr lang="en-US" sz="1400" dirty="0"/>
              <a:t> </a:t>
            </a:r>
            <a:r>
              <a:rPr lang="en-US" sz="1400" dirty="0" err="1"/>
              <a:t>programa</a:t>
            </a:r>
            <a:r>
              <a:rPr lang="en-US" sz="1400" dirty="0"/>
              <a:t> </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507010" y="1200149"/>
            <a:ext cx="4762500" cy="923925"/>
          </a:xfrm>
          <a:prstGeom prst="rect">
            <a:avLst/>
          </a:prstGeom>
        </p:spPr>
      </p:pic>
    </p:spTree>
    <p:extLst>
      <p:ext uri="{BB962C8B-B14F-4D97-AF65-F5344CB8AC3E}">
        <p14:creationId xmlns:p14="http://schemas.microsoft.com/office/powerpoint/2010/main" val="98571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Komponente RT sistema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a:buNone/>
            </a:pPr>
            <a:r>
              <a:rPr lang="en-US" sz="1600" b="1" dirty="0" smtClean="0"/>
              <a:t>Hard</a:t>
            </a:r>
            <a:r>
              <a:rPr lang="sr-Latn-RS" sz="1600" b="1" dirty="0" smtClean="0"/>
              <a:t>ver</a:t>
            </a:r>
            <a:endParaRPr lang="en-US" sz="1600" b="1" dirty="0"/>
          </a:p>
          <a:p>
            <a:pPr marL="285750" indent="-285750"/>
            <a:endParaRPr lang="en-US" sz="1600" dirty="0"/>
          </a:p>
          <a:p>
            <a:pPr marL="285750" indent="-285750"/>
            <a:r>
              <a:rPr lang="en-US" sz="1600" dirty="0"/>
              <a:t>I/O </a:t>
            </a:r>
            <a:r>
              <a:rPr lang="en-US" sz="1600" dirty="0" err="1" smtClean="0"/>
              <a:t>modu</a:t>
            </a:r>
            <a:r>
              <a:rPr lang="sr-Latn-RS" sz="1600" dirty="0" smtClean="0"/>
              <a:t>li</a:t>
            </a:r>
            <a:r>
              <a:rPr lang="en-US" sz="1600" dirty="0" smtClean="0"/>
              <a:t> </a:t>
            </a:r>
            <a:r>
              <a:rPr lang="en-US" sz="1600" dirty="0" smtClean="0"/>
              <a:t>I </a:t>
            </a:r>
            <a:r>
              <a:rPr lang="sr-Latn-RS" sz="1600" dirty="0" smtClean="0"/>
              <a:t>sistemski </a:t>
            </a:r>
            <a:r>
              <a:rPr lang="sr-Latn-RS" sz="1600" dirty="0" smtClean="0"/>
              <a:t>hardver sa RT drajverima.</a:t>
            </a:r>
          </a:p>
          <a:p>
            <a:pPr marL="285750" indent="-285750"/>
            <a:endParaRPr lang="en-US" sz="1600" dirty="0"/>
          </a:p>
          <a:p>
            <a:pPr marL="285750" indent="-285750"/>
            <a:r>
              <a:rPr lang="sr-Latn-RS" sz="1600" dirty="0" smtClean="0"/>
              <a:t>Robustan</a:t>
            </a:r>
            <a:r>
              <a:rPr lang="en-US" sz="1600" dirty="0" smtClean="0"/>
              <a:t> hard</a:t>
            </a:r>
            <a:r>
              <a:rPr lang="sr-Latn-RS" sz="1600" dirty="0" smtClean="0"/>
              <a:t>ver (opciono)</a:t>
            </a:r>
            <a:r>
              <a:rPr lang="en-US" sz="1600" dirty="0" smtClean="0"/>
              <a:t>: </a:t>
            </a:r>
            <a:r>
              <a:rPr lang="sr-Latn-RS" sz="1600" dirty="0" smtClean="0"/>
              <a:t>Šasija koja je sposobna da obstane u teškim uslovima i da radi savršeno u istim u dugom vremenskom periodu. </a:t>
            </a:r>
          </a:p>
          <a:p>
            <a:pPr>
              <a:buNone/>
            </a:pPr>
            <a:endParaRPr lang="en-US" sz="1600" dirty="0"/>
          </a:p>
          <a:p>
            <a:pPr marL="285750" indent="-285750"/>
            <a:r>
              <a:rPr lang="en-US" sz="1600" dirty="0" smtClean="0"/>
              <a:t>Watchdog t</a:t>
            </a:r>
            <a:r>
              <a:rPr lang="sr-Latn-RS" sz="1600" dirty="0" smtClean="0"/>
              <a:t>ajmer (opciono)</a:t>
            </a:r>
            <a:r>
              <a:rPr lang="en-US" sz="1600" dirty="0" smtClean="0"/>
              <a:t>: </a:t>
            </a:r>
            <a:r>
              <a:rPr lang="sr-Latn-RS" sz="1600" dirty="0" smtClean="0"/>
              <a:t>Integrisani tajmer koji može da restartuje ceo uređaj ako korisnički program prekine sa radom.</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912199" y="874081"/>
            <a:ext cx="8155305" cy="3885007"/>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8700"/>
          </a:solidFill>
          <a:ln>
            <a:noFill/>
          </a:ln>
        </p:spPr>
        <p:txBody>
          <a:bodyPr lIns="91425" tIns="91425" rIns="91425" bIns="91425" anchor="ctr" anchorCtr="0">
            <a:noAutofit/>
          </a:bodyPr>
          <a:lstStyle/>
          <a:p>
            <a:pPr lvl="0">
              <a:spcBef>
                <a:spcPts val="0"/>
              </a:spcBef>
              <a:buNone/>
            </a:pPr>
            <a:endParaRPr/>
          </a:p>
        </p:txBody>
      </p:sp>
      <p:sp>
        <p:nvSpPr>
          <p:cNvPr id="214" name="Shape 214"/>
          <p:cNvSpPr txBox="1">
            <a:spLocks noGrp="1"/>
          </p:cNvSpPr>
          <p:nvPr>
            <p:ph type="title" idx="4294967295"/>
          </p:nvPr>
        </p:nvSpPr>
        <p:spPr>
          <a:xfrm>
            <a:off x="1104900" y="0"/>
            <a:ext cx="6724500" cy="731700"/>
          </a:xfrm>
          <a:prstGeom prst="rect">
            <a:avLst/>
          </a:prstGeom>
        </p:spPr>
        <p:txBody>
          <a:bodyPr lIns="91425" tIns="91425" rIns="91425" bIns="91425" anchor="ctr" anchorCtr="0">
            <a:noAutofit/>
          </a:bodyPr>
          <a:lstStyle/>
          <a:p>
            <a:pPr lvl="0" rtl="0">
              <a:spcBef>
                <a:spcPts val="0"/>
              </a:spcBef>
              <a:buNone/>
            </a:pPr>
            <a:r>
              <a:rPr lang="en" dirty="0" smtClean="0"/>
              <a:t>Map</a:t>
            </a:r>
            <a:r>
              <a:rPr lang="sr-Latn-RS" dirty="0" smtClean="0"/>
              <a:t>a</a:t>
            </a:r>
            <a:endParaRPr lang="en" dirty="0"/>
          </a:p>
        </p:txBody>
      </p:sp>
      <p:sp>
        <p:nvSpPr>
          <p:cNvPr id="215" name="Shape 215"/>
          <p:cNvSpPr/>
          <p:nvPr/>
        </p:nvSpPr>
        <p:spPr>
          <a:xfrm>
            <a:off x="4769470" y="1378430"/>
            <a:ext cx="796200" cy="394500"/>
          </a:xfrm>
          <a:prstGeom prst="wedgeRectCallout">
            <a:avLst>
              <a:gd name="adj1" fmla="val -21428"/>
              <a:gd name="adj2" fmla="val 84287"/>
            </a:avLst>
          </a:prstGeom>
          <a:solidFill>
            <a:srgbClr val="FFFFFF"/>
          </a:solidFill>
          <a:ln>
            <a:noFill/>
          </a:ln>
        </p:spPr>
        <p:txBody>
          <a:bodyPr lIns="91425" tIns="91425" rIns="91425" bIns="91425" anchor="ctr" anchorCtr="0">
            <a:noAutofit/>
          </a:bodyPr>
          <a:lstStyle/>
          <a:p>
            <a:pPr lvl="0">
              <a:spcBef>
                <a:spcPts val="0"/>
              </a:spcBef>
              <a:buNone/>
            </a:pPr>
            <a:r>
              <a:rPr lang="sr-Latn-RS" sz="1000" b="1" dirty="0" smtClean="0">
                <a:latin typeface="Roboto"/>
                <a:ea typeface="Roboto"/>
                <a:cs typeface="Roboto"/>
                <a:sym typeface="Roboto"/>
              </a:rPr>
              <a:t>FTN</a:t>
            </a:r>
            <a:endParaRPr lang="en" sz="1000" b="1" dirty="0">
              <a:latin typeface="Roboto"/>
              <a:ea typeface="Roboto"/>
              <a:cs typeface="Roboto"/>
              <a:sym typeface="Roboto"/>
            </a:endParaRPr>
          </a:p>
        </p:txBody>
      </p:sp>
      <p:sp>
        <p:nvSpPr>
          <p:cNvPr id="216" name="Shape 216"/>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3049" y="1441998"/>
            <a:ext cx="850531" cy="26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
        <p:nvSpPr>
          <p:cNvPr id="306" name="Shape 306"/>
          <p:cNvSpPr txBox="1">
            <a:spLocks noGrp="1"/>
          </p:cNvSpPr>
          <p:nvPr>
            <p:ph type="ctrTitle" idx="4294967295"/>
          </p:nvPr>
        </p:nvSpPr>
        <p:spPr>
          <a:xfrm>
            <a:off x="1033300" y="1583350"/>
            <a:ext cx="6672600" cy="1159800"/>
          </a:xfrm>
          <a:prstGeom prst="rect">
            <a:avLst/>
          </a:prstGeom>
        </p:spPr>
        <p:txBody>
          <a:bodyPr lIns="91425" tIns="91425" rIns="91425" bIns="91425" anchor="ctr" anchorCtr="0">
            <a:noAutofit/>
          </a:bodyPr>
          <a:lstStyle/>
          <a:p>
            <a:pPr lvl="0" rtl="0">
              <a:spcBef>
                <a:spcPts val="0"/>
              </a:spcBef>
              <a:buNone/>
            </a:pPr>
            <a:r>
              <a:rPr lang="sr-Latn-RS" sz="6000" dirty="0" smtClean="0">
                <a:solidFill>
                  <a:srgbClr val="FF8700"/>
                </a:solidFill>
              </a:rPr>
              <a:t>HVALA NA PAŽNJI</a:t>
            </a:r>
            <a:r>
              <a:rPr lang="en" sz="6000" dirty="0" smtClean="0">
                <a:solidFill>
                  <a:srgbClr val="FF8700"/>
                </a:solidFill>
              </a:rPr>
              <a:t>!</a:t>
            </a:r>
            <a:endParaRPr lang="en" sz="6000" dirty="0">
              <a:solidFill>
                <a:srgbClr val="FF8700"/>
              </a:solidFill>
            </a:endParaRPr>
          </a:p>
        </p:txBody>
      </p:sp>
      <p:sp>
        <p:nvSpPr>
          <p:cNvPr id="307" name="Shape 307"/>
          <p:cNvSpPr txBox="1">
            <a:spLocks noGrp="1"/>
          </p:cNvSpPr>
          <p:nvPr>
            <p:ph type="subTitle" idx="4294967295"/>
          </p:nvPr>
        </p:nvSpPr>
        <p:spPr>
          <a:xfrm>
            <a:off x="1033300" y="2630575"/>
            <a:ext cx="7185000" cy="1159800"/>
          </a:xfrm>
          <a:prstGeom prst="rect">
            <a:avLst/>
          </a:prstGeom>
        </p:spPr>
        <p:txBody>
          <a:bodyPr lIns="91425" tIns="91425" rIns="91425" bIns="91425" anchor="t" anchorCtr="0">
            <a:noAutofit/>
          </a:bodyPr>
          <a:lstStyle/>
          <a:p>
            <a:pPr lvl="0" rtl="0">
              <a:spcBef>
                <a:spcPts val="0"/>
              </a:spcBef>
              <a:buNone/>
            </a:pPr>
            <a:r>
              <a:rPr lang="sr-Latn-RS" sz="2400" b="1" dirty="0" smtClean="0">
                <a:solidFill>
                  <a:srgbClr val="FFFFFF"/>
                </a:solidFill>
              </a:rPr>
              <a:t>Pitanja</a:t>
            </a:r>
            <a:r>
              <a:rPr lang="en" sz="2400" b="1" dirty="0" smtClean="0">
                <a:solidFill>
                  <a:srgbClr val="FFFFFF"/>
                </a:solidFill>
              </a:rPr>
              <a:t>?</a:t>
            </a:r>
            <a:endParaRPr lang="en" sz="2400" b="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Obrada u realnom vremenu - pojam</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sr-Latn-RS" sz="1600" dirty="0" smtClean="0"/>
              <a:t>Pojam </a:t>
            </a:r>
            <a:r>
              <a:rPr lang="sr-Latn-RS" sz="1600" dirty="0"/>
              <a:t>realnog vremena u kontekstu materije koju obuhvata </a:t>
            </a:r>
            <a:r>
              <a:rPr lang="sr-Latn-RS" sz="1600" dirty="0" smtClean="0"/>
              <a:t>ovaj kurs se </a:t>
            </a:r>
            <a:r>
              <a:rPr lang="sr-Latn-RS" sz="1600" dirty="0"/>
              <a:t>najbolje </a:t>
            </a:r>
            <a:r>
              <a:rPr lang="sr-Latn-RS" sz="1600" dirty="0" smtClean="0"/>
              <a:t>može shvatiti </a:t>
            </a:r>
            <a:r>
              <a:rPr lang="sr-Latn-RS" sz="1600" dirty="0"/>
              <a:t>kao pojam obrade podataka u realnom </a:t>
            </a:r>
            <a:r>
              <a:rPr lang="sr-Latn-RS" sz="1600" dirty="0" smtClean="0"/>
              <a:t>vremenu.</a:t>
            </a:r>
          </a:p>
          <a:p>
            <a:pPr marL="285750" indent="-285750"/>
            <a:endParaRPr lang="sr-Latn-RS" sz="1600" dirty="0"/>
          </a:p>
          <a:p>
            <a:pPr marL="285750" indent="-285750"/>
            <a:r>
              <a:rPr lang="sr-Latn-RS" sz="1600" dirty="0" smtClean="0"/>
              <a:t>U </a:t>
            </a:r>
            <a:r>
              <a:rPr lang="sr-Latn-RS" sz="1600" dirty="0"/>
              <a:t>svojoj najširoj predstavi </a:t>
            </a:r>
            <a:r>
              <a:rPr lang="sr-Latn-RS" sz="1600" dirty="0" smtClean="0"/>
              <a:t>pojam obrade </a:t>
            </a:r>
            <a:r>
              <a:rPr lang="sr-Latn-RS" sz="1600" dirty="0"/>
              <a:t>podataka u realnom vremenu se može razumeti kao obrada tih podataka sa nekim </a:t>
            </a:r>
            <a:r>
              <a:rPr lang="sr-Latn-RS" sz="1600" dirty="0" smtClean="0"/>
              <a:t>vremenskim ograničenjem</a:t>
            </a:r>
            <a:r>
              <a:rPr lang="sr-Latn-RS" sz="1600" dirty="0"/>
              <a:t>. </a:t>
            </a:r>
          </a:p>
          <a:p>
            <a:pPr marL="285750" indent="-285750"/>
            <a:endParaRPr lang="sr-Latn-RS" sz="1600" dirty="0" smtClean="0"/>
          </a:p>
          <a:p>
            <a:pPr marL="285750" indent="-285750"/>
            <a:r>
              <a:rPr lang="sr-Latn-RS" sz="1600" dirty="0" smtClean="0"/>
              <a:t>U </a:t>
            </a:r>
            <a:r>
              <a:rPr lang="sr-Latn-RS" sz="1600" dirty="0"/>
              <a:t>kontekstu obrade podatka uz </a:t>
            </a:r>
            <a:r>
              <a:rPr lang="sr-Latn-RS" sz="1600" dirty="0" smtClean="0"/>
              <a:t>pomo</a:t>
            </a:r>
            <a:r>
              <a:rPr lang="sr-Latn-RS" sz="1600" dirty="0"/>
              <a:t>ć</a:t>
            </a:r>
            <a:r>
              <a:rPr lang="sr-Latn-RS" sz="1600" dirty="0" smtClean="0"/>
              <a:t> ra</a:t>
            </a:r>
            <a:r>
              <a:rPr lang="sr-Latn-RS" sz="1600" dirty="0"/>
              <a:t>č</a:t>
            </a:r>
            <a:r>
              <a:rPr lang="sr-Latn-RS" sz="1600" dirty="0" smtClean="0"/>
              <a:t>unarskih sistema očekuje </a:t>
            </a:r>
            <a:r>
              <a:rPr lang="sr-Latn-RS" sz="1600" dirty="0"/>
              <a:t>se da to </a:t>
            </a:r>
            <a:r>
              <a:rPr lang="sr-Latn-RS" sz="1600" dirty="0" smtClean="0"/>
              <a:t>vreme bude „dovoljno malo“.</a:t>
            </a:r>
            <a:endParaRPr lang="sr-Latn-RS" sz="16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93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Podela sistema</a:t>
            </a:r>
            <a:endParaRPr lang="en" dirty="0"/>
          </a:p>
        </p:txBody>
      </p:sp>
      <p:sp>
        <p:nvSpPr>
          <p:cNvPr id="111" name="Shape 111"/>
          <p:cNvSpPr txBox="1">
            <a:spLocks noGrp="1"/>
          </p:cNvSpPr>
          <p:nvPr>
            <p:ph type="body" idx="2"/>
          </p:nvPr>
        </p:nvSpPr>
        <p:spPr>
          <a:xfrm>
            <a:off x="1101375" y="1200150"/>
            <a:ext cx="7585500" cy="2258070"/>
          </a:xfrm>
          <a:prstGeom prst="rect">
            <a:avLst/>
          </a:prstGeom>
        </p:spPr>
        <p:txBody>
          <a:bodyPr lIns="91425" tIns="91425" rIns="91425" bIns="91425" anchor="t" anchorCtr="0">
            <a:noAutofit/>
          </a:bodyPr>
          <a:lstStyle/>
          <a:p>
            <a:pPr>
              <a:buNone/>
            </a:pPr>
            <a:r>
              <a:rPr lang="sr-Latn-RS" sz="1600" dirty="0" smtClean="0"/>
              <a:t>Rad </a:t>
            </a:r>
            <a:r>
              <a:rPr lang="sr-Latn-RS" sz="1600" dirty="0"/>
              <a:t>sistema u realnom vremenu se može podeliti na </a:t>
            </a:r>
            <a:r>
              <a:rPr lang="sr-Latn-RS" sz="1600" dirty="0" smtClean="0"/>
              <a:t>tri osnovna na</a:t>
            </a:r>
            <a:r>
              <a:rPr lang="sr-Latn-RS" sz="1600" dirty="0"/>
              <a:t>č</a:t>
            </a:r>
            <a:r>
              <a:rPr lang="sr-Latn-RS" sz="1600" dirty="0" smtClean="0"/>
              <a:t>ina rada:</a:t>
            </a:r>
          </a:p>
          <a:p>
            <a:pPr>
              <a:buNone/>
            </a:pPr>
            <a:endParaRPr lang="sr-Latn-RS" sz="1600" b="1" dirty="0"/>
          </a:p>
          <a:p>
            <a:pPr marL="285750" indent="-285750"/>
            <a:r>
              <a:rPr lang="sr-Latn-RS" sz="1600" b="1" dirty="0" smtClean="0"/>
              <a:t>1</a:t>
            </a:r>
            <a:r>
              <a:rPr lang="sr-Latn-RS" sz="1600" b="1" dirty="0"/>
              <a:t>. Sistemi sa radom u </a:t>
            </a:r>
            <a:r>
              <a:rPr lang="sr-Latn-RS" sz="1600" b="1" i="1" dirty="0"/>
              <a:t>tvrdom</a:t>
            </a:r>
            <a:r>
              <a:rPr lang="sr-Latn-RS" sz="1600" b="1" dirty="0"/>
              <a:t> (hard real-time) realnom </a:t>
            </a:r>
            <a:r>
              <a:rPr lang="sr-Latn-RS" sz="1600" b="1" dirty="0" smtClean="0"/>
              <a:t>vremenu</a:t>
            </a:r>
          </a:p>
          <a:p>
            <a:pPr marL="285750" indent="-285750"/>
            <a:endParaRPr lang="sr-Latn-RS" sz="1600" b="1" dirty="0"/>
          </a:p>
          <a:p>
            <a:pPr marL="285750" indent="-285750"/>
            <a:r>
              <a:rPr lang="sr-Latn-RS" sz="1600" b="1" dirty="0" smtClean="0"/>
              <a:t>2</a:t>
            </a:r>
            <a:r>
              <a:rPr lang="sr-Latn-RS" sz="1600" b="1" dirty="0"/>
              <a:t>. Sistemi sa radom u </a:t>
            </a:r>
            <a:r>
              <a:rPr lang="sr-Latn-RS" sz="1600" b="1" i="1" dirty="0"/>
              <a:t>č</a:t>
            </a:r>
            <a:r>
              <a:rPr lang="sr-Latn-RS" sz="1600" b="1" i="1" dirty="0" smtClean="0"/>
              <a:t>vrstom</a:t>
            </a:r>
            <a:r>
              <a:rPr lang="sr-Latn-RS" sz="1600" b="1" dirty="0" smtClean="0"/>
              <a:t> </a:t>
            </a:r>
            <a:r>
              <a:rPr lang="sr-Latn-RS" sz="1600" b="1" dirty="0"/>
              <a:t>(firm real-time ) realnom </a:t>
            </a:r>
            <a:r>
              <a:rPr lang="sr-Latn-RS" sz="1600" b="1" dirty="0" smtClean="0"/>
              <a:t>vremenu</a:t>
            </a:r>
          </a:p>
          <a:p>
            <a:pPr marL="285750" indent="-285750"/>
            <a:endParaRPr lang="sr-Latn-RS" sz="1600" b="1" dirty="0"/>
          </a:p>
          <a:p>
            <a:pPr marL="285750" indent="-285750"/>
            <a:r>
              <a:rPr lang="sr-Latn-RS" sz="1600" b="1" dirty="0" smtClean="0"/>
              <a:t>3</a:t>
            </a:r>
            <a:r>
              <a:rPr lang="sr-Latn-RS" sz="1600" b="1" dirty="0"/>
              <a:t>. Sistemi sa radom u </a:t>
            </a:r>
            <a:r>
              <a:rPr lang="sr-Latn-RS" sz="1600" b="1" i="1" dirty="0"/>
              <a:t>mekom</a:t>
            </a:r>
            <a:r>
              <a:rPr lang="sr-Latn-RS" sz="1600" b="1" dirty="0"/>
              <a:t> (soft real-time) realnom vremenu</a:t>
            </a:r>
            <a:endParaRPr lang="en" sz="1600" b="1"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Hard real-time</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sr-Latn-RS" sz="1600" dirty="0"/>
              <a:t>Sisteme koji rade u tvrdom (hard real-time) realnom vremenu karakteriše osobina </a:t>
            </a:r>
            <a:r>
              <a:rPr lang="sr-Latn-RS" sz="1600" dirty="0" smtClean="0"/>
              <a:t>da sistem </a:t>
            </a:r>
            <a:r>
              <a:rPr lang="sr-Latn-RS" sz="1600" dirty="0"/>
              <a:t>mora reagovati na svaki </a:t>
            </a:r>
            <a:r>
              <a:rPr lang="sr-Latn-RS" sz="1600" dirty="0" smtClean="0"/>
              <a:t>događaj </a:t>
            </a:r>
            <a:r>
              <a:rPr lang="sr-Latn-RS" sz="1600" dirty="0"/>
              <a:t>koji mu se pošalje za </a:t>
            </a:r>
            <a:r>
              <a:rPr lang="sr-Latn-RS" sz="1600" dirty="0" smtClean="0"/>
              <a:t>ta</a:t>
            </a:r>
            <a:r>
              <a:rPr lang="sr-Latn-RS" sz="1600" dirty="0"/>
              <a:t>č</a:t>
            </a:r>
            <a:r>
              <a:rPr lang="sr-Latn-RS" sz="1600" dirty="0" smtClean="0"/>
              <a:t>no određeno unapred zadato vreme</a:t>
            </a:r>
            <a:r>
              <a:rPr lang="sr-Latn-RS" sz="1600" dirty="0"/>
              <a:t>. </a:t>
            </a:r>
          </a:p>
          <a:p>
            <a:pPr marL="285750" indent="-285750"/>
            <a:endParaRPr lang="sr-Latn-RS" sz="1600" dirty="0" smtClean="0"/>
          </a:p>
          <a:p>
            <a:pPr marL="285750" indent="-285750"/>
            <a:r>
              <a:rPr lang="sr-Latn-RS" sz="1600" dirty="0" smtClean="0"/>
              <a:t>Ukoliko </a:t>
            </a:r>
            <a:r>
              <a:rPr lang="sr-Latn-RS" sz="1600" dirty="0"/>
              <a:t>se makar jednom ne zadovolji ovaj uslov sistem ne radi u tvrdom realnom </a:t>
            </a:r>
            <a:r>
              <a:rPr lang="sr-Latn-RS" sz="1600" dirty="0" smtClean="0"/>
              <a:t>vremenu</a:t>
            </a:r>
            <a:r>
              <a:rPr lang="sr-Latn-RS" sz="1600" dirty="0"/>
              <a:t>. </a:t>
            </a:r>
          </a:p>
          <a:p>
            <a:pPr marL="285750" indent="-285750"/>
            <a:endParaRPr lang="sr-Latn-RS" sz="1600" dirty="0" smtClean="0"/>
          </a:p>
          <a:p>
            <a:pPr marL="285750" indent="-285750"/>
            <a:r>
              <a:rPr lang="sr-Latn-RS" sz="1600" dirty="0" smtClean="0"/>
              <a:t>Ukoliko </a:t>
            </a:r>
            <a:r>
              <a:rPr lang="sr-Latn-RS" sz="1600" dirty="0"/>
              <a:t>se desi takav </a:t>
            </a:r>
            <a:r>
              <a:rPr lang="sr-Latn-RS" sz="1600" dirty="0" smtClean="0"/>
              <a:t>događaj </a:t>
            </a:r>
            <a:r>
              <a:rPr lang="sr-Latn-RS" sz="1600" dirty="0"/>
              <a:t>da sistem ne reaguje u adekvatnom vremenu, </a:t>
            </a:r>
            <a:r>
              <a:rPr lang="sr-Latn-RS" sz="1600" dirty="0" smtClean="0"/>
              <a:t>ovo izaziva </a:t>
            </a:r>
            <a:r>
              <a:rPr lang="sr-Latn-RS" sz="1600" dirty="0"/>
              <a:t>nepopravljive posledice po proces, ljude ili pravi velike troškove. </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2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Hard real-time</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sr-Latn-RS" sz="1600" dirty="0" smtClean="0"/>
              <a:t>Ovakvi sistemi su karakteristični u medicini, odnosno u izradi medicinske opreme (npr. pejsmejkeri), u vojnoj industriji, u istraživanju svemira, u avio industriji, auto industriji, procesnoj industriji i raznim drugim sferama života.</a:t>
            </a:r>
          </a:p>
          <a:p>
            <a:pPr>
              <a:buNone/>
            </a:pPr>
            <a:endParaRPr lang="sr-Latn-RS" sz="1600" dirty="0" smtClean="0"/>
          </a:p>
          <a:p>
            <a:pPr marL="285750" indent="-285750"/>
            <a:r>
              <a:rPr lang="sr-Latn-RS" sz="1600" dirty="0" smtClean="0"/>
              <a:t>Jako </a:t>
            </a:r>
            <a:r>
              <a:rPr lang="sr-Latn-RS" sz="1600" dirty="0"/>
              <a:t>je važno koristiti ovakve sisteme za procese koji se </a:t>
            </a:r>
            <a:r>
              <a:rPr lang="sr-Latn-RS" sz="1600" dirty="0" smtClean="0"/>
              <a:t>tiču</a:t>
            </a:r>
            <a:r>
              <a:rPr lang="sr-Latn-RS" sz="1600" dirty="0"/>
              <a:t> </a:t>
            </a:r>
            <a:r>
              <a:rPr lang="sr-Latn-RS" sz="1600" dirty="0" smtClean="0"/>
              <a:t>sigurnosti</a:t>
            </a:r>
            <a:r>
              <a:rPr lang="sr-Latn-RS" sz="1600" dirty="0"/>
              <a:t>, </a:t>
            </a:r>
            <a:r>
              <a:rPr lang="sr-Latn-RS" sz="1600" dirty="0" smtClean="0"/>
              <a:t>naro</a:t>
            </a:r>
            <a:r>
              <a:rPr lang="sr-Latn-RS" sz="1600" dirty="0"/>
              <a:t>č</a:t>
            </a:r>
            <a:r>
              <a:rPr lang="sr-Latn-RS" sz="1600" dirty="0" smtClean="0"/>
              <a:t>ito </a:t>
            </a:r>
            <a:r>
              <a:rPr lang="sr-Latn-RS" sz="1600" dirty="0"/>
              <a:t>kada takvi procesi imaju neposredan uticaj na ljudski život.</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rocessdataset.com/Default/Images/Nuclear-Power-Pl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039" y="2870947"/>
            <a:ext cx="2129740" cy="142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ocessdataset.com/Default/Images/Aircra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443" y="2870947"/>
            <a:ext cx="2140181" cy="14267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030288" y="2870947"/>
            <a:ext cx="1886666" cy="1415000"/>
          </a:xfrm>
          <a:prstGeom prst="rect">
            <a:avLst/>
          </a:prstGeom>
        </p:spPr>
      </p:pic>
      <p:sp>
        <p:nvSpPr>
          <p:cNvPr id="4" name="TextBox 3"/>
          <p:cNvSpPr txBox="1"/>
          <p:nvPr/>
        </p:nvSpPr>
        <p:spPr>
          <a:xfrm>
            <a:off x="1051904" y="4427621"/>
            <a:ext cx="2398875" cy="461665"/>
          </a:xfrm>
          <a:prstGeom prst="rect">
            <a:avLst/>
          </a:prstGeom>
          <a:noFill/>
        </p:spPr>
        <p:txBody>
          <a:bodyPr wrap="square" rtlCol="0">
            <a:spAutoFit/>
          </a:bodyPr>
          <a:lstStyle/>
          <a:p>
            <a:r>
              <a:rPr lang="en-US" sz="1200" dirty="0" err="1" smtClean="0"/>
              <a:t>Hemijska</a:t>
            </a:r>
            <a:r>
              <a:rPr lang="en-US" sz="1200" dirty="0" smtClean="0"/>
              <a:t> </a:t>
            </a:r>
            <a:r>
              <a:rPr lang="en-US" sz="1200" dirty="0" err="1" smtClean="0"/>
              <a:t>postrojenja</a:t>
            </a:r>
            <a:r>
              <a:rPr lang="en-US" sz="1200" dirty="0" smtClean="0"/>
              <a:t> </a:t>
            </a:r>
            <a:r>
              <a:rPr lang="en-US" sz="1200" dirty="0" err="1" smtClean="0"/>
              <a:t>i</a:t>
            </a:r>
            <a:r>
              <a:rPr lang="en-US" sz="1200" dirty="0" smtClean="0"/>
              <a:t> </a:t>
            </a:r>
            <a:r>
              <a:rPr lang="en-US" sz="1200" dirty="0" err="1" smtClean="0"/>
              <a:t>nuklearne</a:t>
            </a:r>
            <a:r>
              <a:rPr lang="en-US" sz="1200" dirty="0" smtClean="0"/>
              <a:t> </a:t>
            </a:r>
            <a:r>
              <a:rPr lang="en-US" sz="1200" dirty="0" err="1" smtClean="0"/>
              <a:t>elektrane</a:t>
            </a:r>
            <a:endParaRPr lang="en-US" sz="1200" dirty="0"/>
          </a:p>
        </p:txBody>
      </p:sp>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3631413" y="4427621"/>
            <a:ext cx="2398875" cy="276999"/>
          </a:xfrm>
          <a:prstGeom prst="rect">
            <a:avLst/>
          </a:prstGeom>
          <a:noFill/>
        </p:spPr>
        <p:txBody>
          <a:bodyPr wrap="square" rtlCol="0">
            <a:spAutoFit/>
          </a:bodyPr>
          <a:lstStyle/>
          <a:p>
            <a:r>
              <a:rPr lang="en-US" sz="1200" dirty="0" smtClean="0"/>
              <a:t>Autopilot </a:t>
            </a:r>
            <a:r>
              <a:rPr lang="en-US" sz="1200" dirty="0" err="1" smtClean="0"/>
              <a:t>kod</a:t>
            </a:r>
            <a:r>
              <a:rPr lang="en-US" sz="1200" dirty="0" smtClean="0"/>
              <a:t> </a:t>
            </a:r>
            <a:r>
              <a:rPr lang="en-US" sz="1200" dirty="0" err="1" smtClean="0"/>
              <a:t>aviona</a:t>
            </a:r>
            <a:endParaRPr lang="en-US" sz="1200" dirty="0"/>
          </a:p>
        </p:txBody>
      </p:sp>
      <p:sp>
        <p:nvSpPr>
          <p:cNvPr id="14" name="TextBox 13"/>
          <p:cNvSpPr txBox="1"/>
          <p:nvPr/>
        </p:nvSpPr>
        <p:spPr>
          <a:xfrm>
            <a:off x="6030288" y="4435491"/>
            <a:ext cx="2398875" cy="276999"/>
          </a:xfrm>
          <a:prstGeom prst="rect">
            <a:avLst/>
          </a:prstGeom>
          <a:noFill/>
        </p:spPr>
        <p:txBody>
          <a:bodyPr wrap="square" rtlCol="0">
            <a:spAutoFit/>
          </a:bodyPr>
          <a:lstStyle/>
          <a:p>
            <a:r>
              <a:rPr lang="en-US" sz="1200" dirty="0" smtClean="0"/>
              <a:t>Pacemaker</a:t>
            </a:r>
            <a:endParaRPr lang="en-US" sz="1200" dirty="0"/>
          </a:p>
        </p:txBody>
      </p:sp>
    </p:spTree>
    <p:extLst>
      <p:ext uri="{BB962C8B-B14F-4D97-AF65-F5344CB8AC3E}">
        <p14:creationId xmlns:p14="http://schemas.microsoft.com/office/powerpoint/2010/main" val="393261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Firm real-time</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r>
              <a:rPr lang="sr-Latn-RS" sz="1600" dirty="0"/>
              <a:t>Sistemi koji rade u u č</a:t>
            </a:r>
            <a:r>
              <a:rPr lang="sr-Latn-RS" sz="1600" dirty="0" smtClean="0"/>
              <a:t>vrstom </a:t>
            </a:r>
            <a:r>
              <a:rPr lang="sr-Latn-RS" sz="1600" dirty="0"/>
              <a:t>(firm </a:t>
            </a:r>
            <a:r>
              <a:rPr lang="sr-Latn-RS" sz="1600" dirty="0" smtClean="0"/>
              <a:t>real-time) </a:t>
            </a:r>
            <a:r>
              <a:rPr lang="sr-Latn-RS" sz="1600" dirty="0"/>
              <a:t>realnom vremenu mogu da </a:t>
            </a:r>
            <a:r>
              <a:rPr lang="sr-Latn-RS" sz="1600" dirty="0" smtClean="0"/>
              <a:t>ponekad ne </a:t>
            </a:r>
            <a:r>
              <a:rPr lang="sr-Latn-RS" sz="1600" dirty="0"/>
              <a:t>zadovolje vremensko </a:t>
            </a:r>
            <a:r>
              <a:rPr lang="sr-Latn-RS" sz="1600" dirty="0" smtClean="0"/>
              <a:t>ograni</a:t>
            </a:r>
            <a:r>
              <a:rPr lang="sr-Latn-RS" sz="1600" dirty="0"/>
              <a:t>č</a:t>
            </a:r>
            <a:r>
              <a:rPr lang="sr-Latn-RS" sz="1600" dirty="0" smtClean="0"/>
              <a:t>enja</a:t>
            </a:r>
            <a:r>
              <a:rPr lang="sr-Latn-RS" sz="1600" dirty="0"/>
              <a:t>. </a:t>
            </a:r>
            <a:endParaRPr lang="sr-Latn-RS" sz="1600" dirty="0" smtClean="0"/>
          </a:p>
          <a:p>
            <a:pPr marL="285750" indent="-285750"/>
            <a:endParaRPr lang="sr-Latn-RS" sz="1600" dirty="0" smtClean="0"/>
          </a:p>
          <a:p>
            <a:pPr marL="285750" indent="-285750"/>
            <a:r>
              <a:rPr lang="sr-Latn-RS" sz="1600" dirty="0" smtClean="0"/>
              <a:t>Ukoliko </a:t>
            </a:r>
            <a:r>
              <a:rPr lang="sr-Latn-RS" sz="1600" dirty="0"/>
              <a:t>se ne zadovolji vremensko </a:t>
            </a:r>
            <a:r>
              <a:rPr lang="sr-Latn-RS" sz="1600" dirty="0" smtClean="0"/>
              <a:t>ograničenje sistem </a:t>
            </a:r>
            <a:r>
              <a:rPr lang="sr-Latn-RS" sz="1600" dirty="0"/>
              <a:t>može da "preživi" ako se takvo ponašanje javlja "dovoljno" retko. </a:t>
            </a:r>
            <a:endParaRPr lang="sr-Latn-RS" sz="1600" dirty="0" smtClean="0"/>
          </a:p>
          <a:p>
            <a:pPr marL="285750" indent="-285750"/>
            <a:endParaRPr lang="sr-Latn-RS" sz="1600" dirty="0" smtClean="0"/>
          </a:p>
          <a:p>
            <a:pPr marL="285750" indent="-285750"/>
            <a:r>
              <a:rPr lang="sr-Latn-RS" sz="1600" dirty="0" smtClean="0"/>
              <a:t>Takvi događaji se </a:t>
            </a:r>
            <a:r>
              <a:rPr lang="sr-Latn-RS" sz="1600" dirty="0"/>
              <a:t>ne uzimaju u obzir za celokupnu realizaciju ponašanja </a:t>
            </a:r>
            <a:r>
              <a:rPr lang="sr-Latn-RS" sz="1600" dirty="0" smtClean="0"/>
              <a:t>sistema</a:t>
            </a:r>
            <a:r>
              <a:rPr lang="sr-Latn-RS" sz="1600" dirty="0"/>
              <a:t>, tj. iako sistem </a:t>
            </a:r>
            <a:r>
              <a:rPr lang="sr-Latn-RS" sz="1600" dirty="0" smtClean="0"/>
              <a:t>obradi podatke </a:t>
            </a:r>
            <a:r>
              <a:rPr lang="sr-Latn-RS" sz="1600" dirty="0"/>
              <a:t>posle zahtevanog vremena, oni su bezvredni. </a:t>
            </a:r>
            <a:endParaRPr lang="sr-Latn-RS" sz="1600" dirty="0" smtClean="0"/>
          </a:p>
          <a:p>
            <a:pPr>
              <a:buNone/>
            </a:pPr>
            <a:endParaRPr lang="sr-Latn-RS" sz="1600" dirty="0" smtClean="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9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Firm real-time</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a:buNone/>
            </a:pPr>
            <a:endParaRPr lang="sr-Latn-RS" sz="1600" dirty="0" smtClean="0"/>
          </a:p>
          <a:p>
            <a:pPr marL="285750" indent="-285750"/>
            <a:r>
              <a:rPr lang="sr-Latn-RS" sz="1600" dirty="0" smtClean="0"/>
              <a:t>Primeri </a:t>
            </a:r>
            <a:r>
              <a:rPr lang="sr-Latn-RS" sz="1600" dirty="0"/>
              <a:t>ovakvih sistema su recimo </a:t>
            </a:r>
            <a:r>
              <a:rPr lang="sr-Latn-RS" sz="1600" dirty="0" smtClean="0"/>
              <a:t>kod digitalnih </a:t>
            </a:r>
            <a:r>
              <a:rPr lang="sr-Latn-RS" sz="1600" dirty="0"/>
              <a:t>prijemnika kablovske </a:t>
            </a:r>
            <a:r>
              <a:rPr lang="sr-Latn-RS" sz="1600" dirty="0" smtClean="0"/>
              <a:t>televizije</a:t>
            </a:r>
            <a:r>
              <a:rPr lang="en-US" sz="1600" dirty="0" smtClean="0"/>
              <a:t>, </a:t>
            </a:r>
            <a:r>
              <a:rPr lang="en-US" sz="1600" dirty="0" err="1" smtClean="0"/>
              <a:t>sistemi</a:t>
            </a:r>
            <a:r>
              <a:rPr lang="en-US" sz="1600" dirty="0" smtClean="0"/>
              <a:t> </a:t>
            </a:r>
            <a:r>
              <a:rPr lang="en-US" sz="1600" dirty="0" err="1" smtClean="0"/>
              <a:t>za</a:t>
            </a:r>
            <a:r>
              <a:rPr lang="en-US" sz="1600" dirty="0" smtClean="0"/>
              <a:t> online </a:t>
            </a:r>
            <a:r>
              <a:rPr lang="en-US" sz="1600" dirty="0" err="1" smtClean="0"/>
              <a:t>procesiranje</a:t>
            </a:r>
            <a:r>
              <a:rPr lang="en-US" sz="1600" dirty="0" smtClean="0"/>
              <a:t> </a:t>
            </a:r>
            <a:r>
              <a:rPr lang="en-US" sz="1600" dirty="0" err="1" smtClean="0"/>
              <a:t>slika</a:t>
            </a:r>
            <a:r>
              <a:rPr lang="sr-Latn-RS" sz="1600" dirty="0" smtClean="0"/>
              <a:t> </a:t>
            </a:r>
            <a:r>
              <a:rPr lang="sr-Latn-RS" sz="1600" dirty="0"/>
              <a:t>ili kada proizvodni pogon napravi loše </a:t>
            </a:r>
            <a:r>
              <a:rPr lang="sr-Latn-RS" sz="1600" dirty="0" smtClean="0"/>
              <a:t>izrađen deo, pa </a:t>
            </a:r>
            <a:r>
              <a:rPr lang="sr-Latn-RS" sz="1600" dirty="0"/>
              <a:t>se on eliminiše kao škart.</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rocessdataset.com/Default/Images/SetTop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382" y="2564446"/>
            <a:ext cx="2031742" cy="103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1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Soft real-time</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r>
              <a:rPr lang="sr-Latn-RS" sz="1600" dirty="0"/>
              <a:t>Sistemi koji rade u mekom (soft real-time) realnom vremenu ne moraju da zadovolje vremensko ograničenje retko, tj. mogu da prekorače vremensko ograničenje i umereno često</a:t>
            </a:r>
            <a:r>
              <a:rPr lang="sr-Latn-RS" sz="1600" dirty="0" smtClean="0"/>
              <a:t>.</a:t>
            </a:r>
          </a:p>
          <a:p>
            <a:pPr>
              <a:buNone/>
            </a:pPr>
            <a:endParaRPr lang="sr-Latn-RS" sz="1600" dirty="0"/>
          </a:p>
          <a:p>
            <a:pPr marL="285750" indent="-285750"/>
            <a:r>
              <a:rPr lang="sr-Latn-RS" sz="1600" dirty="0" smtClean="0"/>
              <a:t>Kod </a:t>
            </a:r>
            <a:r>
              <a:rPr lang="sr-Latn-RS" sz="1600" dirty="0"/>
              <a:t>ovih sistema ne postoji striktna potreba da sistem reaguje u određenom vremenu, ali ako može da reaguje za to vreme, to je poželjno, ali opet nije problem ako </a:t>
            </a:r>
            <a:r>
              <a:rPr lang="sr-Latn-RS" sz="1600" dirty="0" smtClean="0"/>
              <a:t>sistem zakasni </a:t>
            </a:r>
            <a:r>
              <a:rPr lang="sr-Latn-RS" sz="1600" dirty="0"/>
              <a:t>sa reakcijom. </a:t>
            </a:r>
            <a:endParaRPr lang="sr-Latn-RS" sz="1600" dirty="0" smtClean="0"/>
          </a:p>
          <a:p>
            <a:pPr marL="285750" indent="-285750"/>
            <a:endParaRPr lang="sr-Latn-RS" sz="1600" dirty="0"/>
          </a:p>
          <a:p>
            <a:pPr marL="285750" indent="-285750"/>
            <a:r>
              <a:rPr lang="sr-Latn-RS" sz="1600" dirty="0"/>
              <a:t>Kod ovakvih sistema podatak koji sistem obradi nakon vremenskog </a:t>
            </a:r>
            <a:r>
              <a:rPr lang="sr-Latn-RS" sz="1600" dirty="0" smtClean="0"/>
              <a:t>ograničenja ostaje </a:t>
            </a:r>
            <a:r>
              <a:rPr lang="sr-Latn-RS" sz="1600" dirty="0"/>
              <a:t>validan. </a:t>
            </a:r>
            <a:endParaRPr lang="sr-Latn-RS" sz="1600" dirty="0" smtClean="0"/>
          </a:p>
          <a:p>
            <a:pPr marL="285750" indent="-285750"/>
            <a:endParaRPr lang="sr-Latn-RS" sz="1600" dirty="0"/>
          </a:p>
          <a:p>
            <a:pPr marL="285750" indent="-285750"/>
            <a:r>
              <a:rPr lang="sr-Latn-RS" sz="1600" dirty="0" smtClean="0"/>
              <a:t>Primer </a:t>
            </a:r>
            <a:r>
              <a:rPr lang="sr-Latn-RS" sz="1600" dirty="0"/>
              <a:t>ovakvih sistema predstavljaju vremenske stanice ili recimo sistemi koji obrađuju rezultate atletskih takmičenja, pedometri itd.</a:t>
            </a:r>
          </a:p>
          <a:p>
            <a:pPr>
              <a:buNone/>
            </a:pPr>
            <a:endParaRPr lang="sr-Latn-RS" sz="16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idx="4294967295"/>
          </p:nvPr>
        </p:nvSpPr>
        <p:spPr>
          <a:xfrm>
            <a:off x="1002145" y="3680558"/>
            <a:ext cx="7367400" cy="1159800"/>
          </a:xfrm>
          <a:prstGeom prst="rect">
            <a:avLst/>
          </a:prstGeom>
        </p:spPr>
        <p:txBody>
          <a:bodyPr lIns="91425" tIns="91425" rIns="91425" bIns="91425" anchor="ctr" anchorCtr="0">
            <a:noAutofit/>
          </a:bodyPr>
          <a:lstStyle/>
          <a:p>
            <a:pPr lvl="0"/>
            <a:r>
              <a:rPr lang="en-US" sz="3200" dirty="0">
                <a:solidFill>
                  <a:srgbClr val="FF8700"/>
                </a:solidFill>
              </a:rPr>
              <a:t>Hard Real-Time vs. Soft Real-Time</a:t>
            </a:r>
            <a:endParaRPr lang="en" sz="3200" dirty="0">
              <a:solidFill>
                <a:srgbClr val="FF8700"/>
              </a:solidFill>
            </a:endParaRPr>
          </a:p>
        </p:txBody>
      </p:sp>
      <p:grpSp>
        <p:nvGrpSpPr>
          <p:cNvPr id="149" name="Shape 149"/>
          <p:cNvGrpSpPr/>
          <p:nvPr/>
        </p:nvGrpSpPr>
        <p:grpSpPr>
          <a:xfrm>
            <a:off x="6759208" y="507617"/>
            <a:ext cx="1645833" cy="1645811"/>
            <a:chOff x="6643075" y="3664250"/>
            <a:chExt cx="407950" cy="407975"/>
          </a:xfrm>
        </p:grpSpPr>
        <p:sp>
          <p:nvSpPr>
            <p:cNvPr id="150" name="Shape 150"/>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52" name="Shape 152"/>
          <p:cNvGrpSpPr/>
          <p:nvPr/>
        </p:nvGrpSpPr>
        <p:grpSpPr>
          <a:xfrm rot="-587494">
            <a:off x="6662475" y="2367984"/>
            <a:ext cx="676638" cy="676643"/>
            <a:chOff x="576250" y="4319400"/>
            <a:chExt cx="442075" cy="442050"/>
          </a:xfrm>
        </p:grpSpPr>
        <p:sp>
          <p:nvSpPr>
            <p:cNvPr id="153" name="Shape 15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22222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7" name="Shape 157"/>
          <p:cNvSpPr/>
          <p:nvPr/>
        </p:nvSpPr>
        <p:spPr>
          <a:xfrm>
            <a:off x="6365360" y="887712"/>
            <a:ext cx="257245" cy="24562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p:nvPr/>
        </p:nvSpPr>
        <p:spPr>
          <a:xfrm rot="2697415">
            <a:off x="8060604" y="2145272"/>
            <a:ext cx="390521" cy="37288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p:nvPr/>
        </p:nvSpPr>
        <p:spPr>
          <a:xfrm>
            <a:off x="8369545" y="1932400"/>
            <a:ext cx="156408" cy="14941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rot="1279885">
            <a:off x="6187127" y="1628627"/>
            <a:ext cx="156401" cy="14939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17" name="Picture 16"/>
          <p:cNvPicPr>
            <a:picLocks noChangeAspect="1"/>
          </p:cNvPicPr>
          <p:nvPr/>
        </p:nvPicPr>
        <p:blipFill>
          <a:blip r:embed="rId3"/>
          <a:stretch>
            <a:fillRect/>
          </a:stretch>
        </p:blipFill>
        <p:spPr>
          <a:xfrm>
            <a:off x="400666" y="1217372"/>
            <a:ext cx="4864455" cy="2524101"/>
          </a:xfrm>
          <a:prstGeom prst="rect">
            <a:avLst/>
          </a:prstGeom>
        </p:spPr>
      </p:pic>
    </p:spTree>
    <p:extLst>
      <p:ext uri="{BB962C8B-B14F-4D97-AF65-F5344CB8AC3E}">
        <p14:creationId xmlns:p14="http://schemas.microsoft.com/office/powerpoint/2010/main" val="281428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3908</TotalTime>
  <Words>1080</Words>
  <Application>Microsoft Office PowerPoint</Application>
  <PresentationFormat>On-screen Show (16:9)</PresentationFormat>
  <Paragraphs>120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Dosis</vt:lpstr>
      <vt:lpstr>Arial</vt:lpstr>
      <vt:lpstr>Roboto</vt:lpstr>
      <vt:lpstr>William template</vt:lpstr>
      <vt:lpstr>KONCEPTI PROGRAMIRANJA U REALNOM VREMENU Upravljački algoritmi u realnom vremenu</vt:lpstr>
      <vt:lpstr>Obrada u realnom vremenu - pojam</vt:lpstr>
      <vt:lpstr>Podela sistema</vt:lpstr>
      <vt:lpstr>Hard real-time</vt:lpstr>
      <vt:lpstr>Hard real-time</vt:lpstr>
      <vt:lpstr>Firm real-time</vt:lpstr>
      <vt:lpstr>Firm real-time</vt:lpstr>
      <vt:lpstr>Soft real-time</vt:lpstr>
      <vt:lpstr>Hard Real-Time vs. Soft Real-Time</vt:lpstr>
      <vt:lpstr>Osnovne karakteristike sistema koji rade u realnom vremenu</vt:lpstr>
      <vt:lpstr>ODZIV kod RT sistema</vt:lpstr>
      <vt:lpstr>DETERMINIZAM kod RT sistema</vt:lpstr>
      <vt:lpstr>PRIORITET kod RT sistema</vt:lpstr>
      <vt:lpstr>Komponente RT sistema</vt:lpstr>
      <vt:lpstr>Komponente RT sistema</vt:lpstr>
      <vt:lpstr>Komponente RT sistema</vt:lpstr>
      <vt:lpstr>Mapa</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UPRAVLJAČKI ALGORITMI U REALNOM VREMENU Profesor: Boris Jakovljević Asistent: Stefana Jocić</dc:title>
  <cp:lastModifiedBy>Windows User</cp:lastModifiedBy>
  <cp:revision>83</cp:revision>
  <cp:lastPrinted>2017-10-12T14:55:40Z</cp:lastPrinted>
  <dcterms:modified xsi:type="dcterms:W3CDTF">2020-10-16T05:38:49Z</dcterms:modified>
</cp:coreProperties>
</file>