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4" r:id="rId3"/>
    <p:sldId id="305" r:id="rId4"/>
    <p:sldId id="256" r:id="rId5"/>
    <p:sldId id="257" r:id="rId6"/>
    <p:sldId id="259" r:id="rId7"/>
    <p:sldId id="261" r:id="rId8"/>
    <p:sldId id="262" r:id="rId9"/>
    <p:sldId id="263" r:id="rId10"/>
    <p:sldId id="264" r:id="rId11"/>
    <p:sldId id="266" r:id="rId12"/>
    <p:sldId id="270" r:id="rId13"/>
    <p:sldId id="265" r:id="rId14"/>
    <p:sldId id="267" r:id="rId15"/>
    <p:sldId id="271" r:id="rId16"/>
    <p:sldId id="268" r:id="rId17"/>
    <p:sldId id="269" r:id="rId18"/>
    <p:sldId id="260" r:id="rId19"/>
    <p:sldId id="272" r:id="rId20"/>
    <p:sldId id="30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463E5-E484-4FB0-9A65-606818036B82}" v="13" dt="2019-11-18T21:33:41.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3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islav Novak" userId="d72134128cd69b86" providerId="Windows Live" clId="Web-{3E7463E5-E484-4FB0-9A65-606818036B82}"/>
    <pc:docChg chg="modSld">
      <pc:chgData name="Tomislav Novak" userId="d72134128cd69b86" providerId="Windows Live" clId="Web-{3E7463E5-E484-4FB0-9A65-606818036B82}" dt="2019-11-18T21:33:41.819" v="11" actId="14100"/>
      <pc:docMkLst>
        <pc:docMk/>
      </pc:docMkLst>
      <pc:sldChg chg="addSp delSp modSp">
        <pc:chgData name="Tomislav Novak" userId="d72134128cd69b86" providerId="Windows Live" clId="Web-{3E7463E5-E484-4FB0-9A65-606818036B82}" dt="2019-11-18T21:33:41.819" v="11" actId="14100"/>
        <pc:sldMkLst>
          <pc:docMk/>
          <pc:sldMk cId="988200962" sldId="256"/>
        </pc:sldMkLst>
        <pc:spChg chg="add del mod">
          <ac:chgData name="Tomislav Novak" userId="d72134128cd69b86" providerId="Windows Live" clId="Web-{3E7463E5-E484-4FB0-9A65-606818036B82}" dt="2019-11-18T21:33:28.491" v="7"/>
          <ac:spMkLst>
            <pc:docMk/>
            <pc:sldMk cId="988200962" sldId="256"/>
            <ac:spMk id="4" creationId="{B771D461-3CC5-4421-8107-AE2B1AED4730}"/>
          </ac:spMkLst>
        </pc:spChg>
        <pc:picChg chg="add mod">
          <ac:chgData name="Tomislav Novak" userId="d72134128cd69b86" providerId="Windows Live" clId="Web-{3E7463E5-E484-4FB0-9A65-606818036B82}" dt="2019-11-18T21:33:41.819" v="11" actId="14100"/>
          <ac:picMkLst>
            <pc:docMk/>
            <pc:sldMk cId="988200962" sldId="256"/>
            <ac:picMk id="5" creationId="{F7B82782-E3C2-43CB-864C-C017101A2D7A}"/>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8E06-CD8B-4133-9E02-7666DE509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E11DF6-0E83-4518-B100-C5978D223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BA13DD-45D8-45A6-9E89-1C17DCE82B22}"/>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8951108F-78AD-4111-9980-872DC3B1C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2F82D-B7AA-48B4-B87A-24A006FF5F6B}"/>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5540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B1C6-139B-47BA-B958-182935C51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58007-A84B-4B9C-9EED-26BADE160A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18057-15F9-4805-8AB8-81CBDEC683F9}"/>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686B400F-CA49-4851-846D-21073ADC7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C4B36-425C-4FE9-B722-22A57C890541}"/>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59180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D748A-F986-4F56-B999-5E31BF047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5314A1-9739-4EE7-8616-3F51647ED4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B888F-805A-464E-B0FB-910D0B9B7280}"/>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BFC4B5AC-DC40-439F-A604-2F179842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F6182-8C27-42D3-BF7A-8B8E4658007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4660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A686-4550-4B4F-88FF-A2BB41C99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3C257-4D89-4A71-88C1-6877B202B6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D2855-63E0-4CCA-8102-AFBEB24C1FFF}"/>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CD00D8FB-D3A9-4420-A06A-0DAAF3C6F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0E37D-F003-45A3-AFFD-6AFD61D64D9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0357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2D96-2400-4E05-9A85-9AD59A0A1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5E30-D655-4CBA-ABC1-20470D01F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2CAD78-9E8D-4E0A-A60A-DE0D783C85F5}"/>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B952E2E3-BAA8-4F9B-99CC-76D6EA12D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0C41E-AA74-41C7-A3D4-7C4CCCD2710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795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ADBC-40C3-4EE9-8D77-15760ADCC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93D80-6474-4118-8A7A-EAF5D52888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B6573-8335-4003-AD0F-82717D25D9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89C96-2F5A-4354-A545-7B7098979329}"/>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6" name="Footer Placeholder 5">
            <a:extLst>
              <a:ext uri="{FF2B5EF4-FFF2-40B4-BE49-F238E27FC236}">
                <a16:creationId xmlns:a16="http://schemas.microsoft.com/office/drawing/2014/main" id="{D719C3F2-920C-4FE5-B582-4088780E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E0850-65AD-4E36-A793-21151121403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3985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8762-D59A-4823-A448-89B2E5E3E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7CD1CA-A3A9-45CF-9C41-7E7EBFEE4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EC6BCA-7A49-443D-8D34-36DFAE9690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2AC245-503D-44CD-9485-9A734733E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938F0C-BD31-4A73-8E83-81CDBC1207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213C21-C126-431C-9E94-CB8F22AC80AF}"/>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8" name="Footer Placeholder 7">
            <a:extLst>
              <a:ext uri="{FF2B5EF4-FFF2-40B4-BE49-F238E27FC236}">
                <a16:creationId xmlns:a16="http://schemas.microsoft.com/office/drawing/2014/main" id="{A36B540E-990E-4BF6-A7F3-C0BE7006D7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B04EC-0252-404C-9379-962C12B53DE0}"/>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90707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4EBE-626E-4074-AD4A-551CC45A6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3B8C0-09A8-46A3-839C-D9D674D335EB}"/>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4" name="Footer Placeholder 3">
            <a:extLst>
              <a:ext uri="{FF2B5EF4-FFF2-40B4-BE49-F238E27FC236}">
                <a16:creationId xmlns:a16="http://schemas.microsoft.com/office/drawing/2014/main" id="{B8092EA3-A251-46D3-BB8B-43C4A5880E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D25D4-B396-4569-AD04-756C323A5D9A}"/>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03079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49236-29E9-493A-9F5B-F9F76A9D0B12}"/>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3" name="Footer Placeholder 2">
            <a:extLst>
              <a:ext uri="{FF2B5EF4-FFF2-40B4-BE49-F238E27FC236}">
                <a16:creationId xmlns:a16="http://schemas.microsoft.com/office/drawing/2014/main" id="{83D11D38-1A4F-4514-99E3-780C2D19F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8FAB4-93AC-4957-8D3D-618F67569CFE}"/>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924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A37-11D9-40E5-A77A-2899FCA27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EE60B7-8B78-444E-A87E-AA071DF6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3EA52-9B16-4E5F-9AE4-5EC3A99E7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1047A-BC5B-4E5C-9CEF-EB1324CBE471}"/>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6" name="Footer Placeholder 5">
            <a:extLst>
              <a:ext uri="{FF2B5EF4-FFF2-40B4-BE49-F238E27FC236}">
                <a16:creationId xmlns:a16="http://schemas.microsoft.com/office/drawing/2014/main" id="{2E5CDB07-BD10-4BFC-9AEE-05C659975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49DF4-5EBE-4D13-BFAC-FE9AB8D034E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262940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CC6-DD0E-4E38-B905-4C07A54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71A150-EFB7-49B9-BF50-AC70BF3CF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D340E-F353-4FB2-8533-22BFDE76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21731A-B673-4F4D-A4C1-F9C209AF436F}"/>
              </a:ext>
            </a:extLst>
          </p:cNvPr>
          <p:cNvSpPr>
            <a:spLocks noGrp="1"/>
          </p:cNvSpPr>
          <p:nvPr>
            <p:ph type="dt" sz="half" idx="10"/>
          </p:nvPr>
        </p:nvSpPr>
        <p:spPr/>
        <p:txBody>
          <a:bodyPr/>
          <a:lstStyle/>
          <a:p>
            <a:fld id="{CC35AA11-463B-4726-8CDA-9241FDE1B93A}" type="datetimeFigureOut">
              <a:rPr lang="en-US" smtClean="0"/>
              <a:t>3/7/2020</a:t>
            </a:fld>
            <a:endParaRPr lang="en-US"/>
          </a:p>
        </p:txBody>
      </p:sp>
      <p:sp>
        <p:nvSpPr>
          <p:cNvPr id="6" name="Footer Placeholder 5">
            <a:extLst>
              <a:ext uri="{FF2B5EF4-FFF2-40B4-BE49-F238E27FC236}">
                <a16:creationId xmlns:a16="http://schemas.microsoft.com/office/drawing/2014/main" id="{B5FE43DB-AD4D-40A0-BC63-FBD636234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4435B-69EE-475D-BD39-D4C47EFFB78F}"/>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13837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5047D-8B04-4421-8D8B-3E67B2AAB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6A5DE-1D21-48E9-88FE-8A3FEFF24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85FDE-DBE7-4A10-A677-89DFA19C1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AA11-463B-4726-8CDA-9241FDE1B93A}" type="datetimeFigureOut">
              <a:rPr lang="en-US" smtClean="0"/>
              <a:t>3/7/2020</a:t>
            </a:fld>
            <a:endParaRPr lang="en-US"/>
          </a:p>
        </p:txBody>
      </p:sp>
      <p:sp>
        <p:nvSpPr>
          <p:cNvPr id="5" name="Footer Placeholder 4">
            <a:extLst>
              <a:ext uri="{FF2B5EF4-FFF2-40B4-BE49-F238E27FC236}">
                <a16:creationId xmlns:a16="http://schemas.microsoft.com/office/drawing/2014/main" id="{B6A8D911-0B48-4B48-BE50-ECC28862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3A2000-81F7-401A-BDD7-94E3F90CB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1FC5-8BCE-4E5A-9545-4320DC72B53E}" type="slidenum">
              <a:rPr lang="en-US" smtClean="0"/>
              <a:t>‹#›</a:t>
            </a:fld>
            <a:endParaRPr lang="en-US"/>
          </a:p>
        </p:txBody>
      </p:sp>
    </p:spTree>
    <p:extLst>
      <p:ext uri="{BB962C8B-B14F-4D97-AF65-F5344CB8AC3E}">
        <p14:creationId xmlns:p14="http://schemas.microsoft.com/office/powerpoint/2010/main" val="96406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jpg"/><Relationship Id="rId7"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jpg"/><Relationship Id="rId4" Type="http://schemas.openxmlformats.org/officeDocument/2006/relationships/image" Target="../media/image4.emf"/><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jpg"/><Relationship Id="rId7"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jpg"/><Relationship Id="rId7"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FE96-4A51-48CC-821E-C8B4072303D2}"/>
              </a:ext>
            </a:extLst>
          </p:cNvPr>
          <p:cNvSpPr>
            <a:spLocks noGrp="1"/>
          </p:cNvSpPr>
          <p:nvPr>
            <p:ph type="ctrTitle"/>
          </p:nvPr>
        </p:nvSpPr>
        <p:spPr>
          <a:xfrm>
            <a:off x="1524000" y="1546427"/>
            <a:ext cx="9144000" cy="2387600"/>
          </a:xfrm>
        </p:spPr>
        <p:txBody>
          <a:bodyPr>
            <a:noAutofit/>
          </a:bodyPr>
          <a:lstStyle/>
          <a:p>
            <a:r>
              <a:rPr lang="hr-HR" sz="4700" b="1" dirty="0" err="1">
                <a:latin typeface="Garamond" panose="02020404030301010803" pitchFamily="18" charset="0"/>
                <a:ea typeface="Times New Roman" panose="02020603050405020304" pitchFamily="18" charset="0"/>
                <a:cs typeface="Times New Roman" panose="02020603050405020304" pitchFamily="18" charset="0"/>
              </a:rPr>
              <a:t>Virtual</a:t>
            </a:r>
            <a:r>
              <a:rPr lang="hr-HR" sz="4700" b="1" dirty="0">
                <a:latin typeface="Garamond" panose="02020404030301010803" pitchFamily="18" charset="0"/>
                <a:ea typeface="Times New Roman" panose="02020603050405020304" pitchFamily="18" charset="0"/>
                <a:cs typeface="Times New Roman" panose="02020603050405020304" pitchFamily="18" charset="0"/>
              </a:rPr>
              <a:t> </a:t>
            </a:r>
            <a:r>
              <a:rPr lang="hr-HR" sz="4700" b="1" dirty="0" err="1">
                <a:latin typeface="Garamond" panose="02020404030301010803" pitchFamily="18" charset="0"/>
                <a:ea typeface="Times New Roman" panose="02020603050405020304" pitchFamily="18" charset="0"/>
                <a:cs typeface="Times New Roman" panose="02020603050405020304" pitchFamily="18" charset="0"/>
              </a:rPr>
              <a:t>Instrumentation</a:t>
            </a:r>
            <a:endParaRPr lang="en-US" sz="4700" dirty="0">
              <a:latin typeface="Garamond" panose="02020404030301010803" pitchFamily="18" charset="0"/>
            </a:endParaRPr>
          </a:p>
        </p:txBody>
      </p:sp>
      <p:sp>
        <p:nvSpPr>
          <p:cNvPr id="3" name="Subtitle 2">
            <a:extLst>
              <a:ext uri="{FF2B5EF4-FFF2-40B4-BE49-F238E27FC236}">
                <a16:creationId xmlns:a16="http://schemas.microsoft.com/office/drawing/2014/main" id="{0E29ACAD-C11B-4620-BB13-1944A047114F}"/>
              </a:ext>
            </a:extLst>
          </p:cNvPr>
          <p:cNvSpPr>
            <a:spLocks noGrp="1"/>
          </p:cNvSpPr>
          <p:nvPr>
            <p:ph type="subTitle" idx="1"/>
          </p:nvPr>
        </p:nvSpPr>
        <p:spPr>
          <a:xfrm>
            <a:off x="1524000" y="4052605"/>
            <a:ext cx="9144000" cy="2387599"/>
          </a:xfrm>
        </p:spPr>
        <p:txBody>
          <a:bodyPr>
            <a:normAutofit/>
          </a:bodyPr>
          <a:lstStyle/>
          <a:p>
            <a:r>
              <a:rPr lang="hr-HR" sz="3000" b="1" dirty="0" err="1" smtClean="0">
                <a:latin typeface="Garamond" panose="02020404030301010803" pitchFamily="18" charset="0"/>
              </a:rPr>
              <a:t>Course</a:t>
            </a:r>
            <a:r>
              <a:rPr lang="hr-HR" sz="3000" b="1" dirty="0" smtClean="0">
                <a:latin typeface="Garamond" panose="02020404030301010803" pitchFamily="18" charset="0"/>
              </a:rPr>
              <a:t> </a:t>
            </a:r>
            <a:r>
              <a:rPr lang="hr-HR" sz="3000" b="1" dirty="0" err="1" smtClean="0">
                <a:latin typeface="Garamond" panose="02020404030301010803" pitchFamily="18" charset="0"/>
              </a:rPr>
              <a:t>modification</a:t>
            </a:r>
            <a:r>
              <a:rPr lang="hr-HR" sz="3000" b="1" dirty="0" smtClean="0">
                <a:latin typeface="Garamond" panose="02020404030301010803" pitchFamily="18" charset="0"/>
              </a:rPr>
              <a:t> IO8</a:t>
            </a:r>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10" name="Rectangle 9"/>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bottle, photo, table, black&#10;&#10;Description generated with very high confidence">
            <a:extLst>
              <a:ext uri="{FF2B5EF4-FFF2-40B4-BE49-F238E27FC236}">
                <a16:creationId xmlns:a16="http://schemas.microsoft.com/office/drawing/2014/main" id="{F7B82782-E3C2-43CB-864C-C017101A2D7A}"/>
              </a:ext>
            </a:extLst>
          </p:cNvPr>
          <p:cNvPicPr>
            <a:picLocks noChangeAspect="1"/>
          </p:cNvPicPr>
          <p:nvPr/>
        </p:nvPicPr>
        <p:blipFill>
          <a:blip r:embed="rId4"/>
          <a:stretch>
            <a:fillRect/>
          </a:stretch>
        </p:blipFill>
        <p:spPr>
          <a:xfrm>
            <a:off x="533400" y="5472252"/>
            <a:ext cx="3600449" cy="985558"/>
          </a:xfrm>
          <a:prstGeom prst="rect">
            <a:avLst/>
          </a:prstGeom>
        </p:spPr>
      </p:pic>
    </p:spTree>
    <p:extLst>
      <p:ext uri="{BB962C8B-B14F-4D97-AF65-F5344CB8AC3E}">
        <p14:creationId xmlns:p14="http://schemas.microsoft.com/office/powerpoint/2010/main" val="2698554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Labview</a:t>
            </a:r>
            <a:r>
              <a:rPr lang="hr-HR" dirty="0"/>
              <a:t> </a:t>
            </a:r>
            <a:r>
              <a:rPr lang="hr-HR" dirty="0" err="1"/>
              <a:t>Database</a:t>
            </a:r>
            <a:r>
              <a:rPr lang="hr-HR" dirty="0"/>
              <a:t> </a:t>
            </a:r>
            <a:r>
              <a:rPr lang="hr-HR" dirty="0" err="1"/>
              <a:t>Connectivity</a:t>
            </a:r>
            <a:r>
              <a:rPr lang="hr-HR" dirty="0"/>
              <a:t/>
            </a:r>
            <a:br>
              <a:rPr lang="hr-HR" dirty="0"/>
            </a:br>
            <a:r>
              <a:rPr lang="hr-HR" dirty="0" err="1"/>
              <a:t>Toolkit</a:t>
            </a:r>
            <a:endParaRPr lang="hr-HR" dirty="0"/>
          </a:p>
        </p:txBody>
      </p:sp>
      <p:sp>
        <p:nvSpPr>
          <p:cNvPr id="3" name="Content Placeholder 2"/>
          <p:cNvSpPr>
            <a:spLocks noGrp="1"/>
          </p:cNvSpPr>
          <p:nvPr>
            <p:ph idx="1"/>
          </p:nvPr>
        </p:nvSpPr>
        <p:spPr/>
        <p:txBody>
          <a:bodyPr/>
          <a:lstStyle/>
          <a:p>
            <a:r>
              <a:rPr lang="en-US" dirty="0"/>
              <a:t>establish</a:t>
            </a:r>
            <a:r>
              <a:rPr lang="hr-HR" dirty="0" err="1"/>
              <a:t>ing</a:t>
            </a:r>
            <a:r>
              <a:rPr lang="hr-HR" dirty="0"/>
              <a:t> </a:t>
            </a:r>
            <a:r>
              <a:rPr lang="en-US" dirty="0"/>
              <a:t>connection</a:t>
            </a:r>
            <a:endParaRPr lang="hr-HR" dirty="0"/>
          </a:p>
          <a:p>
            <a:pPr lvl="1"/>
            <a:r>
              <a:rPr lang="en-US" i="1" dirty="0"/>
              <a:t>DB Tools Open Connection </a:t>
            </a:r>
            <a:r>
              <a:rPr lang="en-US" dirty="0"/>
              <a:t>VI</a:t>
            </a:r>
            <a:endParaRPr lang="hr-HR" dirty="0"/>
          </a:p>
          <a:p>
            <a:r>
              <a:rPr lang="hr-HR" dirty="0" err="1"/>
              <a:t>connection</a:t>
            </a:r>
            <a:r>
              <a:rPr lang="hr-HR" dirty="0"/>
              <a:t> </a:t>
            </a:r>
            <a:r>
              <a:rPr lang="hr-HR" dirty="0" err="1"/>
              <a:t>information</a:t>
            </a:r>
            <a:r>
              <a:rPr lang="hr-HR" dirty="0"/>
              <a:t>:</a:t>
            </a:r>
          </a:p>
          <a:p>
            <a:pPr lvl="1"/>
            <a:r>
              <a:rPr lang="hr-HR" dirty="0" err="1"/>
              <a:t>prompt</a:t>
            </a:r>
            <a:r>
              <a:rPr lang="hr-HR" dirty="0"/>
              <a:t> window</a:t>
            </a:r>
          </a:p>
          <a:p>
            <a:pPr lvl="1"/>
            <a:r>
              <a:rPr lang="hr-HR" dirty="0"/>
              <a:t>UDL file</a:t>
            </a:r>
          </a:p>
          <a:p>
            <a:pPr lvl="2"/>
            <a:r>
              <a:rPr lang="hr-HR" dirty="0" err="1"/>
              <a:t>contains</a:t>
            </a:r>
            <a:r>
              <a:rPr lang="hr-HR" dirty="0"/>
              <a:t> </a:t>
            </a:r>
            <a:r>
              <a:rPr lang="hr-HR" dirty="0" err="1"/>
              <a:t>connection</a:t>
            </a:r>
            <a:r>
              <a:rPr lang="hr-HR" dirty="0"/>
              <a:t> </a:t>
            </a:r>
            <a:r>
              <a:rPr lang="hr-HR" dirty="0" err="1"/>
              <a:t>information</a:t>
            </a:r>
            <a:endParaRPr lang="hr-HR" dirty="0"/>
          </a:p>
          <a:p>
            <a:pPr lvl="2"/>
            <a:endParaRPr lang="hr-HR" dirty="0"/>
          </a:p>
          <a:p>
            <a:r>
              <a:rPr lang="hr-HR" dirty="0" err="1"/>
              <a:t>closing</a:t>
            </a:r>
            <a:r>
              <a:rPr lang="hr-HR" dirty="0"/>
              <a:t> </a:t>
            </a:r>
            <a:r>
              <a:rPr lang="hr-HR" dirty="0" err="1"/>
              <a:t>connection</a:t>
            </a:r>
            <a:endParaRPr lang="hr-HR" dirty="0"/>
          </a:p>
          <a:p>
            <a:pPr lvl="1"/>
            <a:r>
              <a:rPr lang="en-US" i="1" dirty="0"/>
              <a:t>DB Tools </a:t>
            </a:r>
            <a:r>
              <a:rPr lang="hr-HR" i="1" dirty="0"/>
              <a:t>Close</a:t>
            </a:r>
            <a:r>
              <a:rPr lang="en-US" i="1" dirty="0"/>
              <a:t> Connection </a:t>
            </a:r>
            <a:r>
              <a:rPr lang="en-US" dirty="0"/>
              <a:t>VI</a:t>
            </a:r>
            <a:endParaRPr lang="hr-HR" dirty="0"/>
          </a:p>
          <a:p>
            <a:pPr lvl="1"/>
            <a:endParaRPr lang="hr-HR" dirty="0"/>
          </a:p>
        </p:txBody>
      </p:sp>
      <p:pic>
        <p:nvPicPr>
          <p:cNvPr id="4" name="Picture 3"/>
          <p:cNvPicPr>
            <a:picLocks noChangeAspect="1"/>
          </p:cNvPicPr>
          <p:nvPr/>
        </p:nvPicPr>
        <p:blipFill>
          <a:blip r:embed="rId2"/>
          <a:stretch>
            <a:fillRect/>
          </a:stretch>
        </p:blipFill>
        <p:spPr>
          <a:xfrm>
            <a:off x="6096000" y="1429544"/>
            <a:ext cx="4619625" cy="2933700"/>
          </a:xfrm>
          <a:prstGeom prst="rect">
            <a:avLst/>
          </a:prstGeom>
        </p:spPr>
      </p:pic>
      <p:pic>
        <p:nvPicPr>
          <p:cNvPr id="5" name="Picture 4"/>
          <p:cNvPicPr>
            <a:picLocks noChangeAspect="1"/>
          </p:cNvPicPr>
          <p:nvPr/>
        </p:nvPicPr>
        <p:blipFill>
          <a:blip r:embed="rId3"/>
          <a:stretch>
            <a:fillRect/>
          </a:stretch>
        </p:blipFill>
        <p:spPr>
          <a:xfrm>
            <a:off x="6629399" y="4598591"/>
            <a:ext cx="3552825" cy="1343025"/>
          </a:xfrm>
          <a:prstGeom prst="rect">
            <a:avLst/>
          </a:prstGeom>
        </p:spPr>
      </p:pic>
    </p:spTree>
    <p:extLst>
      <p:ext uri="{BB962C8B-B14F-4D97-AF65-F5344CB8AC3E}">
        <p14:creationId xmlns:p14="http://schemas.microsoft.com/office/powerpoint/2010/main" val="33700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Retrieve data from database</a:t>
            </a:r>
            <a:r>
              <a:rPr lang="hr-HR" dirty="0"/>
              <a:t> (1)</a:t>
            </a:r>
            <a:endParaRPr lang="en-US" dirty="0"/>
          </a:p>
        </p:txBody>
      </p:sp>
      <p:sp>
        <p:nvSpPr>
          <p:cNvPr id="3" name="Content Placeholder 2"/>
          <p:cNvSpPr>
            <a:spLocks noGrp="1"/>
          </p:cNvSpPr>
          <p:nvPr>
            <p:ph idx="1"/>
          </p:nvPr>
        </p:nvSpPr>
        <p:spPr/>
        <p:txBody>
          <a:bodyPr/>
          <a:lstStyle/>
          <a:p>
            <a:r>
              <a:rPr lang="hr-HR" dirty="0" err="1"/>
              <a:t>using</a:t>
            </a:r>
            <a:r>
              <a:rPr lang="hr-HR" dirty="0"/>
              <a:t> </a:t>
            </a:r>
            <a:r>
              <a:rPr lang="hr-HR" i="1" dirty="0"/>
              <a:t>DB </a:t>
            </a:r>
            <a:r>
              <a:rPr lang="hr-HR" i="1" dirty="0" err="1"/>
              <a:t>Tools</a:t>
            </a:r>
            <a:r>
              <a:rPr lang="hr-HR" i="1" dirty="0"/>
              <a:t> </a:t>
            </a:r>
            <a:r>
              <a:rPr lang="hr-HR" i="1" dirty="0" err="1"/>
              <a:t>Select</a:t>
            </a:r>
            <a:r>
              <a:rPr lang="hr-HR" i="1" dirty="0"/>
              <a:t> Data </a:t>
            </a:r>
            <a:r>
              <a:rPr lang="hr-HR" dirty="0"/>
              <a:t>VI</a:t>
            </a:r>
          </a:p>
        </p:txBody>
      </p:sp>
      <p:pic>
        <p:nvPicPr>
          <p:cNvPr id="4" name="Picture 3"/>
          <p:cNvPicPr>
            <a:picLocks noChangeAspect="1"/>
          </p:cNvPicPr>
          <p:nvPr/>
        </p:nvPicPr>
        <p:blipFill>
          <a:blip r:embed="rId2"/>
          <a:stretch>
            <a:fillRect/>
          </a:stretch>
        </p:blipFill>
        <p:spPr>
          <a:xfrm>
            <a:off x="2574925" y="3094179"/>
            <a:ext cx="6962775" cy="2402540"/>
          </a:xfrm>
          <a:prstGeom prst="rect">
            <a:avLst/>
          </a:prstGeom>
        </p:spPr>
      </p:pic>
    </p:spTree>
    <p:extLst>
      <p:ext uri="{BB962C8B-B14F-4D97-AF65-F5344CB8AC3E}">
        <p14:creationId xmlns:p14="http://schemas.microsoft.com/office/powerpoint/2010/main" val="273460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Retrieve data from database</a:t>
            </a:r>
            <a:r>
              <a:rPr lang="hr-HR" dirty="0"/>
              <a:t> (2)</a:t>
            </a:r>
            <a:endParaRPr lang="en-US" dirty="0"/>
          </a:p>
        </p:txBody>
      </p:sp>
      <p:sp>
        <p:nvSpPr>
          <p:cNvPr id="3" name="Content Placeholder 2"/>
          <p:cNvSpPr>
            <a:spLocks noGrp="1"/>
          </p:cNvSpPr>
          <p:nvPr>
            <p:ph idx="1"/>
          </p:nvPr>
        </p:nvSpPr>
        <p:spPr>
          <a:xfrm>
            <a:off x="838200" y="1574800"/>
            <a:ext cx="10515600" cy="4602163"/>
          </a:xfrm>
        </p:spPr>
        <p:txBody>
          <a:bodyPr/>
          <a:lstStyle/>
          <a:p>
            <a:r>
              <a:rPr lang="hr-HR" dirty="0" err="1"/>
              <a:t>using</a:t>
            </a:r>
            <a:r>
              <a:rPr lang="hr-HR" dirty="0"/>
              <a:t> </a:t>
            </a:r>
            <a:r>
              <a:rPr lang="hr-HR" dirty="0" err="1"/>
              <a:t>queries</a:t>
            </a:r>
            <a:endParaRPr lang="hr-HR" dirty="0"/>
          </a:p>
          <a:p>
            <a:pPr lvl="1"/>
            <a:r>
              <a:rPr lang="hr-HR" i="1" dirty="0"/>
              <a:t>DB </a:t>
            </a:r>
            <a:r>
              <a:rPr lang="hr-HR" i="1" dirty="0" err="1"/>
              <a:t>Tools</a:t>
            </a:r>
            <a:r>
              <a:rPr lang="hr-HR" i="1" dirty="0"/>
              <a:t> </a:t>
            </a:r>
            <a:r>
              <a:rPr lang="hr-HR" i="1" dirty="0" err="1"/>
              <a:t>Execute</a:t>
            </a:r>
            <a:r>
              <a:rPr lang="hr-HR" i="1" dirty="0"/>
              <a:t> </a:t>
            </a:r>
            <a:r>
              <a:rPr lang="hr-HR" i="1" dirty="0" err="1"/>
              <a:t>Query</a:t>
            </a:r>
            <a:r>
              <a:rPr lang="hr-HR" dirty="0"/>
              <a:t> VI</a:t>
            </a:r>
          </a:p>
          <a:p>
            <a:pPr lvl="1"/>
            <a:r>
              <a:rPr lang="hr-HR" i="1" dirty="0"/>
              <a:t>DB </a:t>
            </a:r>
            <a:r>
              <a:rPr lang="hr-HR" i="1" dirty="0" err="1"/>
              <a:t>Tools</a:t>
            </a:r>
            <a:r>
              <a:rPr lang="hr-HR" i="1" dirty="0"/>
              <a:t> </a:t>
            </a:r>
            <a:r>
              <a:rPr lang="hr-HR" i="1" dirty="0" err="1"/>
              <a:t>Fetch</a:t>
            </a:r>
            <a:r>
              <a:rPr lang="hr-HR" i="1" dirty="0"/>
              <a:t> </a:t>
            </a:r>
            <a:r>
              <a:rPr lang="hr-HR" i="1" dirty="0" err="1"/>
              <a:t>Recordset</a:t>
            </a:r>
            <a:r>
              <a:rPr lang="hr-HR" i="1" dirty="0"/>
              <a:t> Dana </a:t>
            </a:r>
            <a:r>
              <a:rPr lang="hr-HR" dirty="0"/>
              <a:t>VI</a:t>
            </a:r>
          </a:p>
          <a:p>
            <a:pPr lvl="1"/>
            <a:r>
              <a:rPr lang="hr-HR" i="1" dirty="0"/>
              <a:t>DB </a:t>
            </a:r>
            <a:r>
              <a:rPr lang="hr-HR" i="1" dirty="0" err="1"/>
              <a:t>Tools</a:t>
            </a:r>
            <a:r>
              <a:rPr lang="hr-HR" i="1" dirty="0"/>
              <a:t> Free </a:t>
            </a:r>
            <a:r>
              <a:rPr lang="hr-HR" i="1" dirty="0" err="1"/>
              <a:t>Object</a:t>
            </a:r>
            <a:endParaRPr lang="hr-HR" i="1" dirty="0"/>
          </a:p>
        </p:txBody>
      </p:sp>
      <p:pic>
        <p:nvPicPr>
          <p:cNvPr id="5" name="Picture 4"/>
          <p:cNvPicPr>
            <a:picLocks noChangeAspect="1"/>
          </p:cNvPicPr>
          <p:nvPr/>
        </p:nvPicPr>
        <p:blipFill>
          <a:blip r:embed="rId2"/>
          <a:stretch>
            <a:fillRect/>
          </a:stretch>
        </p:blipFill>
        <p:spPr>
          <a:xfrm>
            <a:off x="669925" y="3636963"/>
            <a:ext cx="11182350" cy="2876550"/>
          </a:xfrm>
          <a:prstGeom prst="rect">
            <a:avLst/>
          </a:prstGeom>
        </p:spPr>
      </p:pic>
    </p:spTree>
    <p:extLst>
      <p:ext uri="{BB962C8B-B14F-4D97-AF65-F5344CB8AC3E}">
        <p14:creationId xmlns:p14="http://schemas.microsoft.com/office/powerpoint/2010/main" val="265320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table in database</a:t>
            </a:r>
          </a:p>
        </p:txBody>
      </p:sp>
      <p:sp>
        <p:nvSpPr>
          <p:cNvPr id="3" name="Content Placeholder 2"/>
          <p:cNvSpPr>
            <a:spLocks noGrp="1"/>
          </p:cNvSpPr>
          <p:nvPr>
            <p:ph idx="1"/>
          </p:nvPr>
        </p:nvSpPr>
        <p:spPr>
          <a:xfrm>
            <a:off x="838200" y="1690688"/>
            <a:ext cx="10515600" cy="3802063"/>
          </a:xfrm>
        </p:spPr>
        <p:txBody>
          <a:bodyPr/>
          <a:lstStyle/>
          <a:p>
            <a:r>
              <a:rPr lang="hr-HR" i="1" dirty="0"/>
              <a:t>DB </a:t>
            </a:r>
            <a:r>
              <a:rPr lang="hr-HR" i="1" dirty="0" err="1"/>
              <a:t>Tools</a:t>
            </a:r>
            <a:r>
              <a:rPr lang="hr-HR" i="1" dirty="0"/>
              <a:t> </a:t>
            </a:r>
            <a:r>
              <a:rPr lang="hr-HR" i="1" dirty="0" err="1"/>
              <a:t>Update</a:t>
            </a:r>
            <a:r>
              <a:rPr lang="hr-HR" i="1" dirty="0"/>
              <a:t> Dana</a:t>
            </a:r>
            <a:r>
              <a:rPr lang="hr-HR" dirty="0"/>
              <a:t> VI</a:t>
            </a:r>
          </a:p>
          <a:p>
            <a:pPr lvl="1"/>
            <a:r>
              <a:rPr lang="hr-HR" dirty="0" err="1"/>
              <a:t>condition</a:t>
            </a:r>
            <a:r>
              <a:rPr lang="hr-HR" dirty="0"/>
              <a:t> (</a:t>
            </a:r>
            <a:r>
              <a:rPr lang="hr-HR" i="1" dirty="0" err="1"/>
              <a:t>where</a:t>
            </a:r>
            <a:r>
              <a:rPr lang="hr-HR" dirty="0"/>
              <a:t> </a:t>
            </a:r>
            <a:r>
              <a:rPr lang="hr-HR" dirty="0" err="1"/>
              <a:t>clause</a:t>
            </a:r>
            <a:r>
              <a:rPr lang="hr-HR" dirty="0"/>
              <a:t>)</a:t>
            </a:r>
          </a:p>
        </p:txBody>
      </p:sp>
      <p:pic>
        <p:nvPicPr>
          <p:cNvPr id="5" name="Picture 4"/>
          <p:cNvPicPr>
            <a:picLocks noChangeAspect="1"/>
          </p:cNvPicPr>
          <p:nvPr/>
        </p:nvPicPr>
        <p:blipFill>
          <a:blip r:embed="rId2"/>
          <a:stretch>
            <a:fillRect/>
          </a:stretch>
        </p:blipFill>
        <p:spPr>
          <a:xfrm>
            <a:off x="3594100" y="2524125"/>
            <a:ext cx="7505700" cy="3857625"/>
          </a:xfrm>
          <a:prstGeom prst="rect">
            <a:avLst/>
          </a:prstGeom>
        </p:spPr>
      </p:pic>
    </p:spTree>
    <p:extLst>
      <p:ext uri="{BB962C8B-B14F-4D97-AF65-F5344CB8AC3E}">
        <p14:creationId xmlns:p14="http://schemas.microsoft.com/office/powerpoint/2010/main" val="285490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da</a:t>
            </a:r>
            <a:r>
              <a:rPr lang="hr-HR" dirty="0"/>
              <a:t>t</a:t>
            </a:r>
            <a:r>
              <a:rPr lang="en-US" dirty="0"/>
              <a:t>a to database</a:t>
            </a:r>
            <a:r>
              <a:rPr lang="hr-HR" dirty="0"/>
              <a:t> (1)</a:t>
            </a:r>
            <a:endParaRPr lang="en-US" dirty="0"/>
          </a:p>
        </p:txBody>
      </p:sp>
      <p:sp>
        <p:nvSpPr>
          <p:cNvPr id="3" name="Content Placeholder 2"/>
          <p:cNvSpPr>
            <a:spLocks noGrp="1"/>
          </p:cNvSpPr>
          <p:nvPr>
            <p:ph idx="1"/>
          </p:nvPr>
        </p:nvSpPr>
        <p:spPr/>
        <p:txBody>
          <a:bodyPr/>
          <a:lstStyle/>
          <a:p>
            <a:r>
              <a:rPr lang="hr-HR" i="1" dirty="0"/>
              <a:t>DB </a:t>
            </a:r>
            <a:r>
              <a:rPr lang="hr-HR" i="1" dirty="0" err="1"/>
              <a:t>Tools</a:t>
            </a:r>
            <a:r>
              <a:rPr lang="hr-HR" i="1" dirty="0"/>
              <a:t> Insert Data </a:t>
            </a:r>
            <a:r>
              <a:rPr lang="hr-HR" dirty="0"/>
              <a:t>VI</a:t>
            </a:r>
          </a:p>
          <a:p>
            <a:pPr lvl="1"/>
            <a:r>
              <a:rPr lang="hr-HR" dirty="0"/>
              <a:t>single </a:t>
            </a:r>
            <a:r>
              <a:rPr lang="hr-HR" dirty="0" err="1"/>
              <a:t>row</a:t>
            </a:r>
            <a:endParaRPr lang="hr-HR" dirty="0"/>
          </a:p>
        </p:txBody>
      </p:sp>
      <p:pic>
        <p:nvPicPr>
          <p:cNvPr id="5" name="Picture 4"/>
          <p:cNvPicPr>
            <a:picLocks noChangeAspect="1"/>
          </p:cNvPicPr>
          <p:nvPr/>
        </p:nvPicPr>
        <p:blipFill>
          <a:blip r:embed="rId2"/>
          <a:stretch>
            <a:fillRect/>
          </a:stretch>
        </p:blipFill>
        <p:spPr>
          <a:xfrm>
            <a:off x="3400425" y="2286000"/>
            <a:ext cx="8791575" cy="4419600"/>
          </a:xfrm>
          <a:prstGeom prst="rect">
            <a:avLst/>
          </a:prstGeom>
        </p:spPr>
      </p:pic>
    </p:spTree>
    <p:extLst>
      <p:ext uri="{BB962C8B-B14F-4D97-AF65-F5344CB8AC3E}">
        <p14:creationId xmlns:p14="http://schemas.microsoft.com/office/powerpoint/2010/main" val="220691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da</a:t>
            </a:r>
            <a:r>
              <a:rPr lang="hr-HR" dirty="0"/>
              <a:t>t</a:t>
            </a:r>
            <a:r>
              <a:rPr lang="en-US" dirty="0"/>
              <a:t>a to database</a:t>
            </a:r>
            <a:r>
              <a:rPr lang="hr-HR" dirty="0"/>
              <a:t> (2)</a:t>
            </a:r>
            <a:endParaRPr lang="en-US" dirty="0"/>
          </a:p>
        </p:txBody>
      </p:sp>
      <p:sp>
        <p:nvSpPr>
          <p:cNvPr id="3" name="Content Placeholder 2"/>
          <p:cNvSpPr>
            <a:spLocks noGrp="1"/>
          </p:cNvSpPr>
          <p:nvPr>
            <p:ph idx="1"/>
          </p:nvPr>
        </p:nvSpPr>
        <p:spPr>
          <a:xfrm>
            <a:off x="838200" y="1546225"/>
            <a:ext cx="10515600" cy="4351338"/>
          </a:xfrm>
        </p:spPr>
        <p:txBody>
          <a:bodyPr/>
          <a:lstStyle/>
          <a:p>
            <a:pPr marL="228600" lvl="1">
              <a:spcBef>
                <a:spcPts val="1000"/>
              </a:spcBef>
            </a:pPr>
            <a:r>
              <a:rPr lang="hr-HR" dirty="0" err="1"/>
              <a:t>multiple</a:t>
            </a:r>
            <a:r>
              <a:rPr lang="hr-HR" dirty="0"/>
              <a:t> </a:t>
            </a:r>
            <a:r>
              <a:rPr lang="hr-HR" dirty="0" err="1"/>
              <a:t>values</a:t>
            </a:r>
            <a:r>
              <a:rPr lang="hr-HR" dirty="0"/>
              <a:t> </a:t>
            </a:r>
            <a:r>
              <a:rPr lang="hr-HR" dirty="0" err="1"/>
              <a:t>insertion</a:t>
            </a:r>
            <a:endParaRPr lang="hr-HR" dirty="0"/>
          </a:p>
          <a:p>
            <a:endParaRPr lang="en-US" dirty="0"/>
          </a:p>
        </p:txBody>
      </p:sp>
      <p:pic>
        <p:nvPicPr>
          <p:cNvPr id="5" name="Picture 4"/>
          <p:cNvPicPr>
            <a:picLocks noChangeAspect="1"/>
          </p:cNvPicPr>
          <p:nvPr/>
        </p:nvPicPr>
        <p:blipFill>
          <a:blip r:embed="rId2"/>
          <a:stretch>
            <a:fillRect/>
          </a:stretch>
        </p:blipFill>
        <p:spPr>
          <a:xfrm>
            <a:off x="2722562" y="2157625"/>
            <a:ext cx="8631238" cy="3739938"/>
          </a:xfrm>
          <a:prstGeom prst="rect">
            <a:avLst/>
          </a:prstGeom>
        </p:spPr>
      </p:pic>
    </p:spTree>
    <p:extLst>
      <p:ext uri="{BB962C8B-B14F-4D97-AF65-F5344CB8AC3E}">
        <p14:creationId xmlns:p14="http://schemas.microsoft.com/office/powerpoint/2010/main" val="171038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 data in the database</a:t>
            </a:r>
          </a:p>
        </p:txBody>
      </p:sp>
      <p:sp>
        <p:nvSpPr>
          <p:cNvPr id="3" name="Content Placeholder 2"/>
          <p:cNvSpPr>
            <a:spLocks noGrp="1"/>
          </p:cNvSpPr>
          <p:nvPr>
            <p:ph idx="1"/>
          </p:nvPr>
        </p:nvSpPr>
        <p:spPr/>
        <p:txBody>
          <a:bodyPr/>
          <a:lstStyle/>
          <a:p>
            <a:r>
              <a:rPr lang="hr-HR" i="1" dirty="0"/>
              <a:t>DB </a:t>
            </a:r>
            <a:r>
              <a:rPr lang="hr-HR" i="1" dirty="0" err="1"/>
              <a:t>Tools</a:t>
            </a:r>
            <a:r>
              <a:rPr lang="hr-HR" i="1" dirty="0"/>
              <a:t> </a:t>
            </a:r>
            <a:r>
              <a:rPr lang="hr-HR" i="1" dirty="0" err="1"/>
              <a:t>Delete</a:t>
            </a:r>
            <a:r>
              <a:rPr lang="hr-HR" i="1" dirty="0"/>
              <a:t> Dana </a:t>
            </a:r>
            <a:r>
              <a:rPr lang="hr-HR" dirty="0"/>
              <a:t>VI	</a:t>
            </a:r>
          </a:p>
          <a:p>
            <a:pPr lvl="1"/>
            <a:r>
              <a:rPr lang="hr-HR" dirty="0" err="1"/>
              <a:t>condition</a:t>
            </a:r>
            <a:r>
              <a:rPr lang="hr-HR" dirty="0"/>
              <a:t> (</a:t>
            </a:r>
            <a:r>
              <a:rPr lang="hr-HR" i="1" dirty="0" err="1"/>
              <a:t>where</a:t>
            </a:r>
            <a:r>
              <a:rPr lang="hr-HR" dirty="0"/>
              <a:t> </a:t>
            </a:r>
            <a:r>
              <a:rPr lang="hr-HR" dirty="0" err="1"/>
              <a:t>clause</a:t>
            </a:r>
            <a:r>
              <a:rPr lang="hr-HR" dirty="0"/>
              <a:t>)</a:t>
            </a:r>
          </a:p>
        </p:txBody>
      </p:sp>
      <p:pic>
        <p:nvPicPr>
          <p:cNvPr id="4" name="Picture 3"/>
          <p:cNvPicPr>
            <a:picLocks noChangeAspect="1"/>
          </p:cNvPicPr>
          <p:nvPr/>
        </p:nvPicPr>
        <p:blipFill>
          <a:blip r:embed="rId2"/>
          <a:stretch>
            <a:fillRect/>
          </a:stretch>
        </p:blipFill>
        <p:spPr>
          <a:xfrm>
            <a:off x="4111625" y="2624138"/>
            <a:ext cx="7753350" cy="3552825"/>
          </a:xfrm>
          <a:prstGeom prst="rect">
            <a:avLst/>
          </a:prstGeom>
        </p:spPr>
      </p:pic>
    </p:spTree>
    <p:extLst>
      <p:ext uri="{BB962C8B-B14F-4D97-AF65-F5344CB8AC3E}">
        <p14:creationId xmlns:p14="http://schemas.microsoft.com/office/powerpoint/2010/main" val="229908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Transaction</a:t>
            </a:r>
            <a:endParaRPr lang="en-US" dirty="0"/>
          </a:p>
        </p:txBody>
      </p:sp>
      <p:sp>
        <p:nvSpPr>
          <p:cNvPr id="3" name="Content Placeholder 2"/>
          <p:cNvSpPr>
            <a:spLocks noGrp="1"/>
          </p:cNvSpPr>
          <p:nvPr>
            <p:ph idx="1"/>
          </p:nvPr>
        </p:nvSpPr>
        <p:spPr>
          <a:xfrm>
            <a:off x="838200" y="1343025"/>
            <a:ext cx="10515600" cy="4351338"/>
          </a:xfrm>
        </p:spPr>
        <p:txBody>
          <a:bodyPr/>
          <a:lstStyle/>
          <a:p>
            <a:r>
              <a:rPr lang="hr-HR" i="1" dirty="0"/>
              <a:t>DB </a:t>
            </a:r>
            <a:r>
              <a:rPr lang="hr-HR" i="1" dirty="0" err="1"/>
              <a:t>Tools</a:t>
            </a:r>
            <a:r>
              <a:rPr lang="hr-HR" i="1" dirty="0"/>
              <a:t> </a:t>
            </a:r>
            <a:r>
              <a:rPr lang="hr-HR" i="1" dirty="0" err="1"/>
              <a:t>Database</a:t>
            </a:r>
            <a:r>
              <a:rPr lang="hr-HR" i="1" dirty="0"/>
              <a:t> </a:t>
            </a:r>
            <a:r>
              <a:rPr lang="hr-HR" i="1" dirty="0" err="1"/>
              <a:t>Transaction</a:t>
            </a:r>
            <a:r>
              <a:rPr lang="hr-HR" i="1" dirty="0"/>
              <a:t> </a:t>
            </a:r>
            <a:r>
              <a:rPr lang="hr-HR" dirty="0"/>
              <a:t>VI</a:t>
            </a:r>
          </a:p>
          <a:p>
            <a:pPr lvl="1"/>
            <a:r>
              <a:rPr lang="hr-HR" i="1" dirty="0" err="1"/>
              <a:t>begin</a:t>
            </a:r>
            <a:r>
              <a:rPr lang="hr-HR" i="1" dirty="0"/>
              <a:t>, </a:t>
            </a:r>
            <a:r>
              <a:rPr lang="hr-HR" i="1" dirty="0" err="1"/>
              <a:t>rollback</a:t>
            </a:r>
            <a:r>
              <a:rPr lang="hr-HR" i="1" dirty="0"/>
              <a:t>, </a:t>
            </a:r>
            <a:r>
              <a:rPr lang="hr-HR" i="1" dirty="0" err="1"/>
              <a:t>commit</a:t>
            </a:r>
            <a:endParaRPr lang="en-US" i="1" dirty="0"/>
          </a:p>
        </p:txBody>
      </p:sp>
      <p:pic>
        <p:nvPicPr>
          <p:cNvPr id="4" name="Picture 3"/>
          <p:cNvPicPr>
            <a:picLocks noChangeAspect="1"/>
          </p:cNvPicPr>
          <p:nvPr/>
        </p:nvPicPr>
        <p:blipFill>
          <a:blip r:embed="rId2"/>
          <a:stretch>
            <a:fillRect/>
          </a:stretch>
        </p:blipFill>
        <p:spPr>
          <a:xfrm>
            <a:off x="1447800" y="2317680"/>
            <a:ext cx="10258425" cy="4540320"/>
          </a:xfrm>
          <a:prstGeom prst="rect">
            <a:avLst/>
          </a:prstGeom>
        </p:spPr>
      </p:pic>
    </p:spTree>
    <p:extLst>
      <p:ext uri="{BB962C8B-B14F-4D97-AF65-F5344CB8AC3E}">
        <p14:creationId xmlns:p14="http://schemas.microsoft.com/office/powerpoint/2010/main" val="90018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838200" y="2958859"/>
            <a:ext cx="10515600" cy="897149"/>
          </a:xfrm>
        </p:spPr>
        <p:txBody>
          <a:bodyPr>
            <a:normAutofit/>
          </a:bodyPr>
          <a:lstStyle/>
          <a:p>
            <a:pPr marL="0" indent="0" algn="ctr">
              <a:buNone/>
            </a:pPr>
            <a:r>
              <a:rPr lang="en-US" sz="4800" dirty="0">
                <a:latin typeface="Garamond" panose="02020404030301010803" pitchFamily="18" charset="0"/>
              </a:rPr>
              <a:t>Thanks!</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3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7045" y="2949458"/>
            <a:ext cx="7766936" cy="1349033"/>
          </a:xfrm>
        </p:spPr>
        <p:txBody>
          <a:bodyPr>
            <a:noAutofit/>
          </a:bodyPr>
          <a:lstStyle/>
          <a:p>
            <a:r>
              <a:rPr lang="hr-HR" sz="3600" dirty="0" err="1" smtClean="0"/>
              <a:t>Histogram</a:t>
            </a:r>
            <a:r>
              <a:rPr lang="hr-HR" sz="3600" dirty="0" smtClean="0"/>
              <a:t> </a:t>
            </a:r>
            <a:r>
              <a:rPr lang="hr-HR" sz="3600" dirty="0" err="1" smtClean="0"/>
              <a:t>of</a:t>
            </a:r>
            <a:r>
              <a:rPr lang="hr-HR" sz="3600" dirty="0" smtClean="0"/>
              <a:t> </a:t>
            </a:r>
            <a:r>
              <a:rPr lang="hr-HR" sz="3600" dirty="0" err="1" smtClean="0"/>
              <a:t>Oriented</a:t>
            </a:r>
            <a:r>
              <a:rPr lang="hr-HR" sz="3600" dirty="0" smtClean="0"/>
              <a:t> </a:t>
            </a:r>
            <a:r>
              <a:rPr lang="hr-HR" sz="3600" dirty="0" err="1" smtClean="0"/>
              <a:t>Gradients</a:t>
            </a:r>
            <a:r>
              <a:rPr lang="hr-HR" sz="3600" dirty="0"/>
              <a:t> </a:t>
            </a:r>
            <a:r>
              <a:rPr lang="hr-HR" sz="3600" dirty="0" smtClean="0"/>
              <a:t>(HOG)</a:t>
            </a:r>
          </a:p>
          <a:p>
            <a:r>
              <a:rPr lang="hr-HR" sz="3600" dirty="0" smtClean="0"/>
              <a:t>A Picture </a:t>
            </a:r>
            <a:r>
              <a:rPr lang="hr-HR" sz="3600" dirty="0" err="1" smtClean="0"/>
              <a:t>Analysis</a:t>
            </a:r>
            <a:r>
              <a:rPr lang="hr-HR" sz="3600" dirty="0" smtClean="0"/>
              <a:t> </a:t>
            </a:r>
            <a:r>
              <a:rPr lang="hr-HR" sz="3600" dirty="0" err="1" smtClean="0"/>
              <a:t>Method</a:t>
            </a:r>
            <a:endParaRPr lang="hr-HR" sz="3600" dirty="0" smtClean="0"/>
          </a:p>
        </p:txBody>
      </p:sp>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69" y="0"/>
            <a:ext cx="2464112" cy="2305942"/>
          </a:xfrm>
          <a:prstGeom prst="rect">
            <a:avLst/>
          </a:prstGeom>
        </p:spPr>
      </p:pic>
      <p:sp>
        <p:nvSpPr>
          <p:cNvPr id="8" name="Rectangle 7"/>
          <p:cNvSpPr/>
          <p:nvPr/>
        </p:nvSpPr>
        <p:spPr>
          <a:xfrm>
            <a:off x="2682858" y="76813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 name="Picture 2" descr="https://eacea.ec.europa.eu/sites/eacea-site/files/logosbeneficaireserasmuslef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334" y="5186777"/>
            <a:ext cx="5722893" cy="12581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069" y="5186777"/>
            <a:ext cx="6310444" cy="1477328"/>
          </a:xfrm>
          <a:prstGeom prst="rect">
            <a:avLst/>
          </a:prstGeom>
          <a:noFill/>
        </p:spPr>
        <p:txBody>
          <a:bodyPr wrap="square" rtlCol="0">
            <a:spAutoFit/>
          </a:bodyPr>
          <a:lstStyle/>
          <a:p>
            <a:pPr algn="just"/>
            <a:r>
              <a:rPr lang="en-US" dirty="0" smtClean="0"/>
              <a:t>The </a:t>
            </a:r>
            <a:r>
              <a:rPr lang="en-US"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r>
              <a:rPr lang="en-US" dirty="0" smtClean="0"/>
              <a:t>.</a:t>
            </a:r>
            <a:endParaRPr lang="hr-HR" dirty="0"/>
          </a:p>
        </p:txBody>
      </p:sp>
    </p:spTree>
    <p:extLst>
      <p:ext uri="{BB962C8B-B14F-4D97-AF65-F5344CB8AC3E}">
        <p14:creationId xmlns:p14="http://schemas.microsoft.com/office/powerpoint/2010/main" val="301582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82619"/>
            <a:ext cx="10515600" cy="2986527"/>
          </a:xfrm>
        </p:spPr>
        <p:txBody>
          <a:bodyPr>
            <a:normAutofit fontScale="92500"/>
          </a:bodyPr>
          <a:lstStyle/>
          <a:p>
            <a:pPr marL="0" indent="0">
              <a:buNone/>
            </a:pPr>
            <a:r>
              <a:rPr lang="hr-HR" b="1" dirty="0" err="1" smtClean="0"/>
              <a:t>Modifications</a:t>
            </a:r>
            <a:r>
              <a:rPr lang="hr-HR" b="1" dirty="0" smtClean="0"/>
              <a:t> to </a:t>
            </a:r>
            <a:r>
              <a:rPr lang="hr-HR" b="1" dirty="0" err="1" smtClean="0"/>
              <a:t>the</a:t>
            </a:r>
            <a:r>
              <a:rPr lang="hr-HR" b="1" dirty="0" smtClean="0"/>
              <a:t> </a:t>
            </a:r>
            <a:r>
              <a:rPr lang="hr-HR" b="1" dirty="0" err="1" smtClean="0"/>
              <a:t>course</a:t>
            </a:r>
            <a:r>
              <a:rPr lang="hr-HR" b="1" dirty="0" smtClean="0"/>
              <a:t> </a:t>
            </a:r>
            <a:r>
              <a:rPr lang="hr-HR" b="1" dirty="0" err="1" smtClean="0"/>
              <a:t>Virtual</a:t>
            </a:r>
            <a:r>
              <a:rPr lang="hr-HR" b="1" dirty="0" smtClean="0"/>
              <a:t> </a:t>
            </a:r>
            <a:r>
              <a:rPr lang="hr-HR" b="1" dirty="0" err="1" smtClean="0"/>
              <a:t>Instrumentation</a:t>
            </a:r>
            <a:r>
              <a:rPr lang="hr-HR" b="1" dirty="0" smtClean="0"/>
              <a:t>:</a:t>
            </a:r>
          </a:p>
          <a:p>
            <a:pPr marL="514350" indent="-514350">
              <a:buFont typeface="+mj-lt"/>
              <a:buAutoNum type="alphaLcParenR"/>
            </a:pPr>
            <a:r>
              <a:rPr lang="hr-HR" dirty="0" smtClean="0"/>
              <a:t>New </a:t>
            </a:r>
            <a:r>
              <a:rPr lang="hr-HR" dirty="0" err="1" smtClean="0"/>
              <a:t>lecture</a:t>
            </a:r>
            <a:r>
              <a:rPr lang="hr-HR" dirty="0" smtClean="0"/>
              <a:t> on </a:t>
            </a:r>
            <a:r>
              <a:rPr lang="hr-HR" dirty="0" err="1" smtClean="0"/>
              <a:t>databases</a:t>
            </a:r>
            <a:r>
              <a:rPr lang="hr-HR" dirty="0" smtClean="0"/>
              <a:t> </a:t>
            </a:r>
            <a:r>
              <a:rPr lang="hr-HR" dirty="0" err="1" smtClean="0"/>
              <a:t>in</a:t>
            </a:r>
            <a:r>
              <a:rPr lang="hr-HR" dirty="0" smtClean="0"/>
              <a:t> </a:t>
            </a:r>
            <a:r>
              <a:rPr lang="hr-HR" dirty="0" err="1" smtClean="0"/>
              <a:t>virtual</a:t>
            </a:r>
            <a:r>
              <a:rPr lang="hr-HR" dirty="0" smtClean="0"/>
              <a:t> </a:t>
            </a:r>
            <a:r>
              <a:rPr lang="hr-HR" dirty="0" err="1" smtClean="0"/>
              <a:t>instrumentation</a:t>
            </a:r>
            <a:endParaRPr lang="hr-HR" dirty="0" smtClean="0"/>
          </a:p>
          <a:p>
            <a:pPr marL="514350" indent="-514350">
              <a:buFont typeface="+mj-lt"/>
              <a:buAutoNum type="alphaLcParenR"/>
            </a:pPr>
            <a:r>
              <a:rPr lang="hr-HR" dirty="0" smtClean="0"/>
              <a:t>New </a:t>
            </a:r>
            <a:r>
              <a:rPr lang="hr-HR" dirty="0" err="1" smtClean="0"/>
              <a:t>lecture</a:t>
            </a:r>
            <a:r>
              <a:rPr lang="hr-HR" dirty="0" smtClean="0"/>
              <a:t> on HOG video </a:t>
            </a:r>
            <a:r>
              <a:rPr lang="hr-HR" dirty="0" err="1" smtClean="0"/>
              <a:t>analysis</a:t>
            </a:r>
            <a:r>
              <a:rPr lang="hr-HR" dirty="0" smtClean="0"/>
              <a:t> </a:t>
            </a:r>
            <a:r>
              <a:rPr lang="hr-HR" dirty="0" err="1" smtClean="0"/>
              <a:t>tool</a:t>
            </a:r>
            <a:r>
              <a:rPr lang="hr-HR" dirty="0" smtClean="0"/>
              <a:t> </a:t>
            </a:r>
            <a:r>
              <a:rPr lang="hr-HR" dirty="0" err="1" smtClean="0"/>
              <a:t>in</a:t>
            </a:r>
            <a:r>
              <a:rPr lang="hr-HR" dirty="0" smtClean="0"/>
              <a:t> </a:t>
            </a:r>
            <a:r>
              <a:rPr lang="hr-HR" dirty="0" err="1" smtClean="0"/>
              <a:t>LabVIEW</a:t>
            </a:r>
            <a:r>
              <a:rPr lang="hr-HR" dirty="0" smtClean="0"/>
              <a:t> (UBG </a:t>
            </a:r>
            <a:r>
              <a:rPr lang="hr-HR" smtClean="0"/>
              <a:t>contribution)</a:t>
            </a:r>
            <a:endParaRPr lang="hr-HR" dirty="0" smtClean="0"/>
          </a:p>
          <a:p>
            <a:pPr marL="514350" indent="-514350">
              <a:buFont typeface="+mj-lt"/>
              <a:buAutoNum type="alphaLcParenR"/>
            </a:pPr>
            <a:r>
              <a:rPr lang="hr-HR" dirty="0" smtClean="0"/>
              <a:t>New </a:t>
            </a:r>
            <a:r>
              <a:rPr lang="hr-HR" dirty="0" err="1" smtClean="0"/>
              <a:t>lecture</a:t>
            </a:r>
            <a:r>
              <a:rPr lang="hr-HR" dirty="0" smtClean="0"/>
              <a:t> on </a:t>
            </a:r>
            <a:r>
              <a:rPr lang="hr-HR" dirty="0" err="1" smtClean="0"/>
              <a:t>using</a:t>
            </a:r>
            <a:r>
              <a:rPr lang="hr-HR" dirty="0" smtClean="0"/>
              <a:t> </a:t>
            </a:r>
            <a:r>
              <a:rPr lang="hr-HR" dirty="0" err="1" smtClean="0"/>
              <a:t>generic</a:t>
            </a:r>
            <a:r>
              <a:rPr lang="hr-HR" dirty="0" smtClean="0"/>
              <a:t> </a:t>
            </a:r>
            <a:r>
              <a:rPr lang="hr-HR" dirty="0" err="1" smtClean="0"/>
              <a:t>non</a:t>
            </a:r>
            <a:r>
              <a:rPr lang="hr-HR" dirty="0" smtClean="0"/>
              <a:t> NI hardware </a:t>
            </a:r>
            <a:r>
              <a:rPr lang="hr-HR" dirty="0" err="1" smtClean="0"/>
              <a:t>in</a:t>
            </a:r>
            <a:r>
              <a:rPr lang="hr-HR" dirty="0" smtClean="0"/>
              <a:t> </a:t>
            </a:r>
            <a:r>
              <a:rPr lang="hr-HR" dirty="0" err="1" smtClean="0"/>
              <a:t>combination</a:t>
            </a:r>
            <a:r>
              <a:rPr lang="hr-HR" dirty="0" smtClean="0"/>
              <a:t> </a:t>
            </a:r>
            <a:r>
              <a:rPr lang="hr-HR" dirty="0" err="1" smtClean="0"/>
              <a:t>with</a:t>
            </a:r>
            <a:r>
              <a:rPr lang="hr-HR" dirty="0" smtClean="0"/>
              <a:t> </a:t>
            </a:r>
            <a:r>
              <a:rPr lang="hr-HR" dirty="0" err="1" smtClean="0"/>
              <a:t>LabVIEW</a:t>
            </a:r>
            <a:endParaRPr lang="hr-HR" dirty="0" smtClean="0"/>
          </a:p>
          <a:p>
            <a:pPr marL="514350" indent="-514350">
              <a:buFont typeface="+mj-lt"/>
              <a:buAutoNum type="alphaLcParenR"/>
            </a:pPr>
            <a:r>
              <a:rPr lang="hr-HR" dirty="0" smtClean="0"/>
              <a:t>Video </a:t>
            </a:r>
            <a:r>
              <a:rPr lang="hr-HR" dirty="0" err="1" smtClean="0"/>
              <a:t>materials</a:t>
            </a:r>
            <a:r>
              <a:rPr lang="hr-HR" dirty="0" smtClean="0"/>
              <a:t> for </a:t>
            </a:r>
            <a:r>
              <a:rPr lang="hr-HR" dirty="0" err="1" smtClean="0"/>
              <a:t>points</a:t>
            </a:r>
            <a:r>
              <a:rPr lang="hr-HR" dirty="0" smtClean="0"/>
              <a:t> a) </a:t>
            </a:r>
            <a:r>
              <a:rPr lang="hr-HR" dirty="0" err="1" smtClean="0"/>
              <a:t>and</a:t>
            </a:r>
            <a:r>
              <a:rPr lang="hr-HR" dirty="0" smtClean="0"/>
              <a:t> c).</a:t>
            </a:r>
            <a:endParaRPr lang="en-US" dirty="0"/>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5" name="Rectangle 4"/>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6"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picture containing bottle, photo, table, black&#10;&#10;Description generated with very high confidence">
            <a:extLst>
              <a:ext uri="{FF2B5EF4-FFF2-40B4-BE49-F238E27FC236}">
                <a16:creationId xmlns:a16="http://schemas.microsoft.com/office/drawing/2014/main" id="{F7B82782-E3C2-43CB-864C-C017101A2D7A}"/>
              </a:ext>
            </a:extLst>
          </p:cNvPr>
          <p:cNvPicPr>
            <a:picLocks noChangeAspect="1"/>
          </p:cNvPicPr>
          <p:nvPr/>
        </p:nvPicPr>
        <p:blipFill>
          <a:blip r:embed="rId4"/>
          <a:stretch>
            <a:fillRect/>
          </a:stretch>
        </p:blipFill>
        <p:spPr>
          <a:xfrm>
            <a:off x="533400" y="5472252"/>
            <a:ext cx="3600449" cy="985558"/>
          </a:xfrm>
          <a:prstGeom prst="rect">
            <a:avLst/>
          </a:prstGeom>
        </p:spPr>
      </p:pic>
    </p:spTree>
    <p:extLst>
      <p:ext uri="{BB962C8B-B14F-4D97-AF65-F5344CB8AC3E}">
        <p14:creationId xmlns:p14="http://schemas.microsoft.com/office/powerpoint/2010/main" val="348770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2D8BF9-3DCE-496F-847F-32784C7346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6" name="Picture 15">
            <a:extLst>
              <a:ext uri="{FF2B5EF4-FFF2-40B4-BE49-F238E27FC236}">
                <a16:creationId xmlns:a16="http://schemas.microsoft.com/office/drawing/2014/main" id="{3A88EF19-99CB-4DBC-8B7B-725C8553E4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7" name="Picture 16">
            <a:extLst>
              <a:ext uri="{FF2B5EF4-FFF2-40B4-BE49-F238E27FC236}">
                <a16:creationId xmlns:a16="http://schemas.microsoft.com/office/drawing/2014/main" id="{02AC23E7-A671-4730-B2AD-AC52DA72271B}"/>
              </a:ext>
            </a:extLst>
          </p:cNvPr>
          <p:cNvPicPr>
            <a:picLocks/>
          </p:cNvPicPr>
          <p:nvPr/>
        </p:nvPicPr>
        <p:blipFill rotWithShape="1">
          <a:blip r:embed="rId4">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8" name="Picture 17">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7" name="Rectangle 6"/>
          <p:cNvSpPr/>
          <p:nvPr/>
        </p:nvSpPr>
        <p:spPr>
          <a:xfrm>
            <a:off x="9329678" y="2696214"/>
            <a:ext cx="2862322" cy="523220"/>
          </a:xfrm>
          <a:prstGeom prst="rect">
            <a:avLst/>
          </a:prstGeom>
        </p:spPr>
        <p:txBody>
          <a:bodyPr wrap="none">
            <a:spAutoFit/>
          </a:bodyPr>
          <a:lstStyle/>
          <a:p>
            <a:r>
              <a:rPr lang="en-US" sz="1400" dirty="0">
                <a:solidFill>
                  <a:srgbClr val="000000"/>
                </a:solidFill>
                <a:latin typeface="adagio_slab"/>
              </a:rPr>
              <a:t>Faculty of Physics</a:t>
            </a:r>
          </a:p>
          <a:p>
            <a:r>
              <a:rPr lang="en-US" sz="1400" b="0" i="0" dirty="0">
                <a:solidFill>
                  <a:srgbClr val="000000"/>
                </a:solidFill>
                <a:effectLst/>
                <a:latin typeface="adagio_slab"/>
              </a:rPr>
              <a:t>Warsaw University of Technology</a:t>
            </a:r>
          </a:p>
        </p:txBody>
      </p:sp>
      <p:sp>
        <p:nvSpPr>
          <p:cNvPr id="20" name="Rectangle 19"/>
          <p:cNvSpPr/>
          <p:nvPr/>
        </p:nvSpPr>
        <p:spPr>
          <a:xfrm>
            <a:off x="5233622" y="2757049"/>
            <a:ext cx="1835759" cy="523220"/>
          </a:xfrm>
          <a:prstGeom prst="rect">
            <a:avLst/>
          </a:prstGeom>
        </p:spPr>
        <p:txBody>
          <a:bodyPr wrap="none">
            <a:spAutoFit/>
          </a:bodyPr>
          <a:lstStyle/>
          <a:p>
            <a:r>
              <a:rPr lang="en-US" sz="1400" dirty="0">
                <a:solidFill>
                  <a:srgbClr val="000000"/>
                </a:solidFill>
                <a:latin typeface="adagio_slab"/>
              </a:rPr>
              <a:t>Zagreb University of </a:t>
            </a:r>
          </a:p>
          <a:p>
            <a:r>
              <a:rPr lang="en-US" sz="1400" dirty="0">
                <a:solidFill>
                  <a:srgbClr val="000000"/>
                </a:solidFill>
                <a:latin typeface="adagio_slab"/>
              </a:rPr>
              <a:t>Applied Sciences</a:t>
            </a:r>
            <a:endParaRPr lang="en-US" sz="1400" b="0" i="0" dirty="0">
              <a:solidFill>
                <a:srgbClr val="000000"/>
              </a:solidFill>
              <a:effectLst/>
              <a:latin typeface="adagio_slab"/>
            </a:endParaRPr>
          </a:p>
        </p:txBody>
      </p:sp>
      <p:sp>
        <p:nvSpPr>
          <p:cNvPr id="21" name="Rectangle 20"/>
          <p:cNvSpPr/>
          <p:nvPr/>
        </p:nvSpPr>
        <p:spPr>
          <a:xfrm>
            <a:off x="425834" y="2722218"/>
            <a:ext cx="1802994" cy="523220"/>
          </a:xfrm>
          <a:prstGeom prst="rect">
            <a:avLst/>
          </a:prstGeom>
        </p:spPr>
        <p:txBody>
          <a:bodyPr wrap="none">
            <a:spAutoFit/>
          </a:bodyPr>
          <a:lstStyle/>
          <a:p>
            <a:r>
              <a:rPr lang="en-US" sz="1400" dirty="0">
                <a:solidFill>
                  <a:srgbClr val="000000"/>
                </a:solidFill>
                <a:latin typeface="adagio_slab"/>
              </a:rPr>
              <a:t>Faculty of Technical </a:t>
            </a:r>
          </a:p>
          <a:p>
            <a:r>
              <a:rPr lang="en-US" sz="1400" dirty="0">
                <a:solidFill>
                  <a:srgbClr val="000000"/>
                </a:solidFill>
                <a:latin typeface="adagio_slab"/>
              </a:rPr>
              <a:t>Sciences</a:t>
            </a:r>
            <a:endParaRPr lang="en-US" sz="1400" b="0" i="0" dirty="0">
              <a:solidFill>
                <a:srgbClr val="000000"/>
              </a:solidFill>
              <a:effectLst/>
              <a:latin typeface="adagio_slab"/>
            </a:endParaRPr>
          </a:p>
        </p:txBody>
      </p:sp>
      <p:sp>
        <p:nvSpPr>
          <p:cNvPr id="9" name="Rectangle 8"/>
          <p:cNvSpPr/>
          <p:nvPr/>
        </p:nvSpPr>
        <p:spPr>
          <a:xfrm>
            <a:off x="2519463" y="2530827"/>
            <a:ext cx="2743059" cy="954107"/>
          </a:xfrm>
          <a:prstGeom prst="rect">
            <a:avLst/>
          </a:prstGeom>
        </p:spPr>
        <p:txBody>
          <a:bodyPr wrap="none">
            <a:spAutoFit/>
          </a:bodyPr>
          <a:lstStyle/>
          <a:p>
            <a:r>
              <a:rPr lang="en-US" sz="1400" dirty="0">
                <a:latin typeface="adagio_slab"/>
              </a:rPr>
              <a:t>Ss. Cyril and Methodius</a:t>
            </a:r>
          </a:p>
          <a:p>
            <a:r>
              <a:rPr lang="en-US" sz="1400" dirty="0">
                <a:latin typeface="adagio_slab"/>
              </a:rPr>
              <a:t>University</a:t>
            </a:r>
          </a:p>
          <a:p>
            <a:r>
              <a:rPr lang="en-US" sz="1400" dirty="0">
                <a:latin typeface="adagio_slab"/>
              </a:rPr>
              <a:t>Faculty of Electrical Engineering</a:t>
            </a:r>
          </a:p>
          <a:p>
            <a:r>
              <a:rPr lang="en-US" sz="1400" dirty="0">
                <a:latin typeface="adagio_slab"/>
              </a:rPr>
              <a:t>and Information Technologies</a:t>
            </a:r>
          </a:p>
        </p:txBody>
      </p:sp>
      <p:sp>
        <p:nvSpPr>
          <p:cNvPr id="12" name="Rectangle 11"/>
          <p:cNvSpPr/>
          <p:nvPr/>
        </p:nvSpPr>
        <p:spPr>
          <a:xfrm>
            <a:off x="7166912" y="2480770"/>
            <a:ext cx="1971102" cy="738664"/>
          </a:xfrm>
          <a:prstGeom prst="rect">
            <a:avLst/>
          </a:prstGeom>
        </p:spPr>
        <p:txBody>
          <a:bodyPr wrap="square">
            <a:spAutoFit/>
          </a:bodyPr>
          <a:lstStyle/>
          <a:p>
            <a:r>
              <a:rPr lang="en-US" sz="1400" dirty="0">
                <a:solidFill>
                  <a:srgbClr val="000000"/>
                </a:solidFill>
                <a:latin typeface="adagio_slab"/>
              </a:rPr>
              <a:t>School of Electrical</a:t>
            </a:r>
          </a:p>
          <a:p>
            <a:r>
              <a:rPr lang="en-US" sz="1400" dirty="0">
                <a:solidFill>
                  <a:srgbClr val="000000"/>
                </a:solidFill>
                <a:latin typeface="adagio_slab"/>
              </a:rPr>
              <a:t>Engineering</a:t>
            </a:r>
          </a:p>
          <a:p>
            <a:r>
              <a:rPr lang="en-US" sz="1400" dirty="0">
                <a:solidFill>
                  <a:srgbClr val="000000"/>
                </a:solidFill>
                <a:latin typeface="adagio_slab"/>
              </a:rPr>
              <a:t>University of Belgrade</a:t>
            </a:r>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4" name="Picture 23">
            <a:extLst>
              <a:ext uri="{FF2B5EF4-FFF2-40B4-BE49-F238E27FC236}">
                <a16:creationId xmlns:a16="http://schemas.microsoft.com/office/drawing/2014/main" id="{97326556-F4F3-45A7-A261-C1B358F8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25" name="Rectangle 2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6" name="Picture 2" descr="https://eacea.ec.europa.eu/sites/eacea-site/files/logosbeneficaireserasmusleft_en.jp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9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206174"/>
            <a:ext cx="10515600" cy="1325563"/>
          </a:xfrm>
        </p:spPr>
        <p:txBody>
          <a:bodyPr/>
          <a:lstStyle/>
          <a:p>
            <a:r>
              <a:rPr lang="hr-HR" dirty="0" err="1" smtClean="0"/>
              <a:t>Histogram</a:t>
            </a:r>
            <a:r>
              <a:rPr lang="hr-HR" dirty="0" smtClean="0"/>
              <a:t> </a:t>
            </a:r>
            <a:r>
              <a:rPr lang="hr-HR" dirty="0" err="1" smtClean="0"/>
              <a:t>of</a:t>
            </a:r>
            <a:r>
              <a:rPr lang="hr-HR" dirty="0" smtClean="0"/>
              <a:t> </a:t>
            </a:r>
            <a:r>
              <a:rPr lang="hr-HR" dirty="0" err="1"/>
              <a:t>O</a:t>
            </a:r>
            <a:r>
              <a:rPr lang="hr-HR" dirty="0" err="1" smtClean="0"/>
              <a:t>riented</a:t>
            </a:r>
            <a:r>
              <a:rPr lang="hr-HR" dirty="0" smtClean="0"/>
              <a:t> </a:t>
            </a:r>
            <a:r>
              <a:rPr lang="hr-HR" dirty="0" err="1" smtClean="0"/>
              <a:t>Gradients</a:t>
            </a:r>
            <a:r>
              <a:rPr lang="hr-HR" dirty="0" smtClean="0"/>
              <a:t> (HOG)</a:t>
            </a:r>
            <a:endParaRPr lang="hr-HR" dirty="0"/>
          </a:p>
        </p:txBody>
      </p:sp>
      <p:sp>
        <p:nvSpPr>
          <p:cNvPr id="3" name="Content Placeholder 2"/>
          <p:cNvSpPr>
            <a:spLocks noGrp="1"/>
          </p:cNvSpPr>
          <p:nvPr>
            <p:ph idx="1"/>
          </p:nvPr>
        </p:nvSpPr>
        <p:spPr>
          <a:xfrm>
            <a:off x="829733" y="2672292"/>
            <a:ext cx="10515600" cy="4351338"/>
          </a:xfrm>
        </p:spPr>
        <p:txBody>
          <a:bodyPr/>
          <a:lstStyle/>
          <a:p>
            <a:pPr>
              <a:lnSpc>
                <a:spcPct val="100000"/>
              </a:lnSpc>
            </a:pPr>
            <a:r>
              <a:rPr lang="hr-HR" dirty="0" err="1" smtClean="0"/>
              <a:t>The</a:t>
            </a:r>
            <a:r>
              <a:rPr lang="hr-HR" dirty="0" smtClean="0"/>
              <a:t> </a:t>
            </a:r>
            <a:r>
              <a:rPr lang="hr-HR" dirty="0" err="1" smtClean="0"/>
              <a:t>basic</a:t>
            </a:r>
            <a:r>
              <a:rPr lang="hr-HR" dirty="0" smtClean="0"/>
              <a:t> </a:t>
            </a:r>
            <a:r>
              <a:rPr lang="hr-HR" dirty="0" err="1" smtClean="0"/>
              <a:t>purpose</a:t>
            </a:r>
            <a:r>
              <a:rPr lang="hr-HR" dirty="0" smtClean="0"/>
              <a:t> </a:t>
            </a:r>
            <a:r>
              <a:rPr lang="hr-HR" dirty="0" err="1" smtClean="0"/>
              <a:t>of</a:t>
            </a:r>
            <a:r>
              <a:rPr lang="hr-HR" dirty="0" smtClean="0"/>
              <a:t> </a:t>
            </a:r>
            <a:r>
              <a:rPr lang="hr-HR" dirty="0" err="1" smtClean="0"/>
              <a:t>this</a:t>
            </a:r>
            <a:r>
              <a:rPr lang="hr-HR" dirty="0" smtClean="0"/>
              <a:t> </a:t>
            </a:r>
            <a:r>
              <a:rPr lang="hr-HR" dirty="0" err="1" smtClean="0"/>
              <a:t>analysis</a:t>
            </a:r>
            <a:r>
              <a:rPr lang="hr-HR" dirty="0" smtClean="0"/>
              <a:t> </a:t>
            </a:r>
            <a:r>
              <a:rPr lang="hr-HR" dirty="0" err="1" smtClean="0"/>
              <a:t>method</a:t>
            </a:r>
            <a:r>
              <a:rPr lang="hr-HR" dirty="0" smtClean="0"/>
              <a:t> </a:t>
            </a:r>
            <a:r>
              <a:rPr lang="hr-HR" dirty="0" err="1" smtClean="0"/>
              <a:t>is</a:t>
            </a:r>
            <a:r>
              <a:rPr lang="hr-HR" dirty="0" smtClean="0"/>
              <a:t> </a:t>
            </a:r>
            <a:r>
              <a:rPr lang="hr-HR" dirty="0" err="1" smtClean="0"/>
              <a:t>feature</a:t>
            </a:r>
            <a:r>
              <a:rPr lang="hr-HR" dirty="0" smtClean="0"/>
              <a:t> </a:t>
            </a:r>
            <a:r>
              <a:rPr lang="hr-HR" dirty="0" err="1" smtClean="0"/>
              <a:t>extraction</a:t>
            </a:r>
            <a:r>
              <a:rPr lang="hr-HR" dirty="0" smtClean="0"/>
              <a:t> </a:t>
            </a:r>
            <a:r>
              <a:rPr lang="hr-HR" dirty="0" err="1" smtClean="0"/>
              <a:t>from</a:t>
            </a:r>
            <a:r>
              <a:rPr lang="hr-HR" dirty="0" smtClean="0"/>
              <a:t> a </a:t>
            </a:r>
            <a:r>
              <a:rPr lang="hr-HR" dirty="0" err="1" smtClean="0"/>
              <a:t>picture</a:t>
            </a:r>
            <a:endParaRPr lang="hr-HR" dirty="0" smtClean="0"/>
          </a:p>
          <a:p>
            <a:pPr>
              <a:lnSpc>
                <a:spcPct val="150000"/>
              </a:lnSpc>
            </a:pPr>
            <a:r>
              <a:rPr lang="hr-HR" dirty="0" err="1" smtClean="0"/>
              <a:t>The</a:t>
            </a:r>
            <a:r>
              <a:rPr lang="hr-HR" dirty="0" smtClean="0"/>
              <a:t> </a:t>
            </a:r>
            <a:r>
              <a:rPr lang="hr-HR" dirty="0" err="1" smtClean="0"/>
              <a:t>method</a:t>
            </a:r>
            <a:r>
              <a:rPr lang="hr-HR" dirty="0" smtClean="0"/>
              <a:t> </a:t>
            </a:r>
            <a:r>
              <a:rPr lang="hr-HR" dirty="0" err="1" smtClean="0"/>
              <a:t>is</a:t>
            </a:r>
            <a:r>
              <a:rPr lang="hr-HR" dirty="0" smtClean="0"/>
              <a:t> </a:t>
            </a:r>
            <a:r>
              <a:rPr lang="hr-HR" dirty="0" err="1" smtClean="0"/>
              <a:t>very</a:t>
            </a:r>
            <a:r>
              <a:rPr lang="hr-HR" dirty="0" smtClean="0"/>
              <a:t> </a:t>
            </a:r>
            <a:r>
              <a:rPr lang="hr-HR" dirty="0" err="1" smtClean="0"/>
              <a:t>good</a:t>
            </a:r>
            <a:r>
              <a:rPr lang="hr-HR" dirty="0" smtClean="0"/>
              <a:t> at </a:t>
            </a:r>
            <a:r>
              <a:rPr lang="hr-HR" dirty="0" err="1" smtClean="0"/>
              <a:t>detecting</a:t>
            </a:r>
            <a:r>
              <a:rPr lang="hr-HR" dirty="0" smtClean="0"/>
              <a:t> </a:t>
            </a:r>
            <a:r>
              <a:rPr lang="hr-HR" dirty="0" err="1" smtClean="0"/>
              <a:t>shapes</a:t>
            </a:r>
            <a:endParaRPr lang="hr-HR" dirty="0" smtClean="0"/>
          </a:p>
          <a:p>
            <a:pPr>
              <a:lnSpc>
                <a:spcPct val="150000"/>
              </a:lnSpc>
            </a:pPr>
            <a:r>
              <a:rPr lang="hr-HR" dirty="0" err="1" smtClean="0"/>
              <a:t>It</a:t>
            </a:r>
            <a:r>
              <a:rPr lang="hr-HR" dirty="0" smtClean="0"/>
              <a:t> </a:t>
            </a:r>
            <a:r>
              <a:rPr lang="hr-HR" dirty="0" err="1" smtClean="0"/>
              <a:t>is</a:t>
            </a:r>
            <a:r>
              <a:rPr lang="hr-HR" dirty="0" smtClean="0"/>
              <a:t> </a:t>
            </a:r>
            <a:r>
              <a:rPr lang="hr-HR" dirty="0" err="1" smtClean="0"/>
              <a:t>not</a:t>
            </a:r>
            <a:r>
              <a:rPr lang="hr-HR" dirty="0" smtClean="0"/>
              <a:t> </a:t>
            </a:r>
            <a:r>
              <a:rPr lang="hr-HR" dirty="0" err="1" smtClean="0"/>
              <a:t>locally</a:t>
            </a:r>
            <a:r>
              <a:rPr lang="hr-HR" dirty="0" smtClean="0"/>
              <a:t> </a:t>
            </a:r>
            <a:r>
              <a:rPr lang="hr-HR" dirty="0" err="1" smtClean="0"/>
              <a:t>oriented</a:t>
            </a:r>
            <a:r>
              <a:rPr lang="hr-HR" dirty="0" smtClean="0"/>
              <a:t>, but </a:t>
            </a:r>
            <a:r>
              <a:rPr lang="hr-HR" dirty="0" err="1" smtClean="0"/>
              <a:t>extracts</a:t>
            </a:r>
            <a:r>
              <a:rPr lang="hr-HR" dirty="0" smtClean="0"/>
              <a:t> </a:t>
            </a:r>
            <a:r>
              <a:rPr lang="hr-HR" dirty="0" err="1" smtClean="0"/>
              <a:t>features</a:t>
            </a:r>
            <a:r>
              <a:rPr lang="hr-HR" dirty="0" smtClean="0"/>
              <a:t> for </a:t>
            </a:r>
            <a:r>
              <a:rPr lang="hr-HR" dirty="0" err="1" smtClean="0"/>
              <a:t>the</a:t>
            </a:r>
            <a:r>
              <a:rPr lang="hr-HR" dirty="0" smtClean="0"/>
              <a:t> </a:t>
            </a:r>
            <a:r>
              <a:rPr lang="hr-HR" dirty="0" err="1" smtClean="0"/>
              <a:t>whole</a:t>
            </a:r>
            <a:r>
              <a:rPr lang="hr-HR" dirty="0" smtClean="0"/>
              <a:t> </a:t>
            </a:r>
            <a:r>
              <a:rPr lang="hr-HR" dirty="0" err="1" smtClean="0"/>
              <a:t>picture</a:t>
            </a:r>
            <a:endParaRPr lang="hr-HR" dirty="0"/>
          </a:p>
        </p:txBody>
      </p:sp>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7" name="Rectangle 6"/>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68693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7" y="817970"/>
            <a:ext cx="10515600" cy="1325563"/>
          </a:xfrm>
        </p:spPr>
        <p:txBody>
          <a:bodyPr/>
          <a:lstStyle/>
          <a:p>
            <a:r>
              <a:rPr lang="hr-HR" dirty="0" smtClean="0"/>
              <a:t>HOG </a:t>
            </a:r>
            <a:r>
              <a:rPr lang="hr-HR" dirty="0" err="1" smtClean="0"/>
              <a:t>algorithm</a:t>
            </a:r>
            <a:endParaRPr lang="hr-HR" dirty="0"/>
          </a:p>
        </p:txBody>
      </p:sp>
      <p:sp>
        <p:nvSpPr>
          <p:cNvPr id="3" name="Content Placeholder 2"/>
          <p:cNvSpPr>
            <a:spLocks noGrp="1"/>
          </p:cNvSpPr>
          <p:nvPr>
            <p:ph idx="1"/>
          </p:nvPr>
        </p:nvSpPr>
        <p:spPr>
          <a:xfrm>
            <a:off x="694267" y="2278470"/>
            <a:ext cx="10515600" cy="4351338"/>
          </a:xfrm>
        </p:spPr>
        <p:txBody>
          <a:bodyPr/>
          <a:lstStyle/>
          <a:p>
            <a:pPr>
              <a:lnSpc>
                <a:spcPct val="150000"/>
              </a:lnSpc>
            </a:pPr>
            <a:r>
              <a:rPr lang="hr-HR" dirty="0" err="1" smtClean="0"/>
              <a:t>The</a:t>
            </a:r>
            <a:r>
              <a:rPr lang="hr-HR" dirty="0" smtClean="0"/>
              <a:t> </a:t>
            </a:r>
            <a:r>
              <a:rPr lang="hr-HR" dirty="0" err="1" smtClean="0"/>
              <a:t>picture</a:t>
            </a:r>
            <a:r>
              <a:rPr lang="hr-HR" dirty="0" smtClean="0"/>
              <a:t> </a:t>
            </a:r>
            <a:r>
              <a:rPr lang="hr-HR" dirty="0" err="1" smtClean="0"/>
              <a:t>is</a:t>
            </a:r>
            <a:r>
              <a:rPr lang="hr-HR" dirty="0" smtClean="0"/>
              <a:t> </a:t>
            </a:r>
            <a:r>
              <a:rPr lang="hr-HR" dirty="0" err="1" smtClean="0"/>
              <a:t>analysed</a:t>
            </a:r>
            <a:r>
              <a:rPr lang="hr-HR" dirty="0" smtClean="0"/>
              <a:t> </a:t>
            </a:r>
            <a:r>
              <a:rPr lang="hr-HR" dirty="0" err="1" smtClean="0"/>
              <a:t>by</a:t>
            </a:r>
            <a:r>
              <a:rPr lang="hr-HR" dirty="0" smtClean="0"/>
              <a:t> </a:t>
            </a:r>
            <a:r>
              <a:rPr lang="hr-HR" dirty="0" err="1" smtClean="0"/>
              <a:t>dividing</a:t>
            </a:r>
            <a:r>
              <a:rPr lang="hr-HR" dirty="0" smtClean="0"/>
              <a:t> </a:t>
            </a:r>
            <a:r>
              <a:rPr lang="hr-HR" dirty="0" err="1" smtClean="0"/>
              <a:t>the</a:t>
            </a:r>
            <a:r>
              <a:rPr lang="hr-HR" dirty="0" smtClean="0"/>
              <a:t> </a:t>
            </a:r>
            <a:r>
              <a:rPr lang="hr-HR" dirty="0" err="1" smtClean="0"/>
              <a:t>pictures</a:t>
            </a:r>
            <a:r>
              <a:rPr lang="hr-HR" dirty="0" smtClean="0"/>
              <a:t> </a:t>
            </a:r>
            <a:r>
              <a:rPr lang="hr-HR" dirty="0" err="1" smtClean="0"/>
              <a:t>into</a:t>
            </a:r>
            <a:r>
              <a:rPr lang="hr-HR" dirty="0" smtClean="0"/>
              <a:t> </a:t>
            </a:r>
            <a:r>
              <a:rPr lang="hr-HR" dirty="0" err="1" smtClean="0"/>
              <a:t>subsections</a:t>
            </a:r>
            <a:endParaRPr lang="hr-HR" dirty="0" smtClean="0"/>
          </a:p>
          <a:p>
            <a:pPr>
              <a:lnSpc>
                <a:spcPct val="150000"/>
              </a:lnSpc>
            </a:pPr>
            <a:r>
              <a:rPr lang="hr-HR" b="1" dirty="0" err="1" smtClean="0"/>
              <a:t>Cells</a:t>
            </a:r>
            <a:r>
              <a:rPr lang="hr-HR" dirty="0" smtClean="0"/>
              <a:t> are </a:t>
            </a:r>
            <a:r>
              <a:rPr lang="hr-HR" dirty="0" err="1" smtClean="0"/>
              <a:t>usually</a:t>
            </a:r>
            <a:r>
              <a:rPr lang="hr-HR" dirty="0" smtClean="0"/>
              <a:t> </a:t>
            </a:r>
            <a:r>
              <a:rPr lang="hr-HR" dirty="0" err="1" smtClean="0"/>
              <a:t>defined</a:t>
            </a:r>
            <a:r>
              <a:rPr lang="hr-HR" dirty="0" smtClean="0"/>
              <a:t> as </a:t>
            </a:r>
            <a:r>
              <a:rPr lang="hr-HR" dirty="0" err="1" smtClean="0"/>
              <a:t>groups</a:t>
            </a:r>
            <a:r>
              <a:rPr lang="hr-HR" dirty="0" smtClean="0"/>
              <a:t> </a:t>
            </a:r>
            <a:r>
              <a:rPr lang="hr-HR" dirty="0" err="1" smtClean="0"/>
              <a:t>of</a:t>
            </a:r>
            <a:r>
              <a:rPr lang="hr-HR" dirty="0" smtClean="0"/>
              <a:t> 8×8 </a:t>
            </a:r>
            <a:r>
              <a:rPr lang="hr-HR" dirty="0" err="1" smtClean="0"/>
              <a:t>pixels</a:t>
            </a:r>
            <a:endParaRPr lang="hr-HR" dirty="0" smtClean="0"/>
          </a:p>
          <a:p>
            <a:pPr>
              <a:lnSpc>
                <a:spcPct val="150000"/>
              </a:lnSpc>
            </a:pPr>
            <a:r>
              <a:rPr lang="hr-HR" dirty="0" err="1" smtClean="0"/>
              <a:t>They</a:t>
            </a:r>
            <a:r>
              <a:rPr lang="hr-HR" dirty="0" smtClean="0"/>
              <a:t> are </a:t>
            </a:r>
            <a:r>
              <a:rPr lang="hr-HR" dirty="0" err="1" smtClean="0"/>
              <a:t>then</a:t>
            </a:r>
            <a:r>
              <a:rPr lang="hr-HR" dirty="0" smtClean="0"/>
              <a:t> </a:t>
            </a:r>
            <a:r>
              <a:rPr lang="hr-HR" dirty="0" err="1" smtClean="0"/>
              <a:t>combined</a:t>
            </a:r>
            <a:r>
              <a:rPr lang="hr-HR" dirty="0" smtClean="0"/>
              <a:t> </a:t>
            </a:r>
            <a:r>
              <a:rPr lang="hr-HR" dirty="0" err="1" smtClean="0"/>
              <a:t>into</a:t>
            </a:r>
            <a:r>
              <a:rPr lang="hr-HR" dirty="0" smtClean="0"/>
              <a:t> </a:t>
            </a:r>
            <a:r>
              <a:rPr lang="hr-HR" b="1" dirty="0" err="1" smtClean="0"/>
              <a:t>blocks</a:t>
            </a:r>
            <a:r>
              <a:rPr lang="hr-HR" dirty="0" smtClean="0"/>
              <a:t> </a:t>
            </a:r>
            <a:r>
              <a:rPr lang="hr-HR" dirty="0" err="1" smtClean="0"/>
              <a:t>of</a:t>
            </a:r>
            <a:r>
              <a:rPr lang="hr-HR" dirty="0" smtClean="0"/>
              <a:t> 4×4 </a:t>
            </a:r>
            <a:r>
              <a:rPr lang="hr-HR" dirty="0" err="1" smtClean="0"/>
              <a:t>cells</a:t>
            </a:r>
            <a:endParaRPr lang="hr-HR" dirty="0" smtClean="0"/>
          </a:p>
          <a:p>
            <a:pPr>
              <a:lnSpc>
                <a:spcPct val="150000"/>
              </a:lnSpc>
            </a:pPr>
            <a:r>
              <a:rPr lang="hr-HR" dirty="0" err="1" smtClean="0"/>
              <a:t>These</a:t>
            </a:r>
            <a:r>
              <a:rPr lang="hr-HR" dirty="0" smtClean="0"/>
              <a:t> </a:t>
            </a:r>
            <a:r>
              <a:rPr lang="hr-HR" dirty="0" err="1" smtClean="0"/>
              <a:t>values</a:t>
            </a:r>
            <a:r>
              <a:rPr lang="hr-HR" dirty="0" smtClean="0"/>
              <a:t> are </a:t>
            </a:r>
            <a:r>
              <a:rPr lang="hr-HR" dirty="0" err="1" smtClean="0"/>
              <a:t>not</a:t>
            </a:r>
            <a:r>
              <a:rPr lang="hr-HR" dirty="0" smtClean="0"/>
              <a:t> </a:t>
            </a:r>
            <a:r>
              <a:rPr lang="hr-HR" dirty="0" err="1" smtClean="0"/>
              <a:t>fixed</a:t>
            </a:r>
            <a:r>
              <a:rPr lang="hr-HR" dirty="0" smtClean="0"/>
              <a:t>, but </a:t>
            </a:r>
            <a:r>
              <a:rPr lang="hr-HR" dirty="0" err="1" smtClean="0"/>
              <a:t>established</a:t>
            </a:r>
            <a:r>
              <a:rPr lang="hr-HR" dirty="0" smtClean="0"/>
              <a:t> as general </a:t>
            </a:r>
            <a:r>
              <a:rPr lang="hr-HR" dirty="0" err="1" smtClean="0"/>
              <a:t>guidelines</a:t>
            </a:r>
            <a:endParaRPr lang="hr-HR" dirty="0"/>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5" name="Rectangle 4"/>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66589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974725"/>
            <a:ext cx="10515600" cy="1325563"/>
          </a:xfrm>
        </p:spPr>
        <p:txBody>
          <a:bodyPr/>
          <a:lstStyle/>
          <a:p>
            <a:r>
              <a:rPr lang="hr-HR" dirty="0" smtClean="0"/>
              <a:t>HOG </a:t>
            </a:r>
            <a:r>
              <a:rPr lang="hr-HR" dirty="0" err="1" smtClean="0"/>
              <a:t>algorithm</a:t>
            </a:r>
            <a:endParaRPr lang="hr-HR" dirty="0"/>
          </a:p>
        </p:txBody>
      </p:sp>
      <p:sp>
        <p:nvSpPr>
          <p:cNvPr id="3" name="Content Placeholder 2"/>
          <p:cNvSpPr>
            <a:spLocks noGrp="1"/>
          </p:cNvSpPr>
          <p:nvPr>
            <p:ph idx="1"/>
          </p:nvPr>
        </p:nvSpPr>
        <p:spPr>
          <a:xfrm>
            <a:off x="550333" y="2214112"/>
            <a:ext cx="10515600" cy="4942936"/>
          </a:xfrm>
        </p:spPr>
        <p:txBody>
          <a:bodyPr>
            <a:normAutofit/>
          </a:bodyPr>
          <a:lstStyle/>
          <a:p>
            <a:pPr>
              <a:lnSpc>
                <a:spcPct val="100000"/>
              </a:lnSpc>
            </a:pPr>
            <a:r>
              <a:rPr lang="hr-HR" dirty="0" smtClean="0"/>
              <a:t>For </a:t>
            </a:r>
            <a:r>
              <a:rPr lang="hr-HR" dirty="0" err="1" smtClean="0"/>
              <a:t>each</a:t>
            </a:r>
            <a:r>
              <a:rPr lang="hr-HR" dirty="0" smtClean="0"/>
              <a:t> </a:t>
            </a:r>
            <a:r>
              <a:rPr lang="hr-HR" dirty="0" err="1" smtClean="0"/>
              <a:t>cell</a:t>
            </a:r>
            <a:r>
              <a:rPr lang="hr-HR" dirty="0" smtClean="0"/>
              <a:t> a </a:t>
            </a:r>
            <a:r>
              <a:rPr lang="hr-HR" dirty="0" err="1" smtClean="0"/>
              <a:t>polar</a:t>
            </a:r>
            <a:r>
              <a:rPr lang="hr-HR" dirty="0" smtClean="0"/>
              <a:t> </a:t>
            </a:r>
            <a:r>
              <a:rPr lang="hr-HR" dirty="0" err="1" smtClean="0"/>
              <a:t>coordinate</a:t>
            </a:r>
            <a:r>
              <a:rPr lang="hr-HR" dirty="0" smtClean="0"/>
              <a:t> system </a:t>
            </a:r>
            <a:r>
              <a:rPr lang="hr-HR" dirty="0" err="1" smtClean="0"/>
              <a:t>is</a:t>
            </a:r>
            <a:r>
              <a:rPr lang="hr-HR" dirty="0" smtClean="0"/>
              <a:t> </a:t>
            </a:r>
            <a:r>
              <a:rPr lang="hr-HR" dirty="0" err="1" smtClean="0"/>
              <a:t>defined</a:t>
            </a:r>
            <a:r>
              <a:rPr lang="hr-HR" dirty="0" smtClean="0"/>
              <a:t> </a:t>
            </a:r>
            <a:r>
              <a:rPr lang="hr-HR" dirty="0" err="1" smtClean="0"/>
              <a:t>with</a:t>
            </a:r>
            <a:r>
              <a:rPr lang="hr-HR" dirty="0" smtClean="0"/>
              <a:t> </a:t>
            </a:r>
            <a:r>
              <a:rPr lang="hr-HR" dirty="0" err="1" smtClean="0"/>
              <a:t>the</a:t>
            </a:r>
            <a:r>
              <a:rPr lang="hr-HR" dirty="0" smtClean="0"/>
              <a:t> pole at </a:t>
            </a:r>
            <a:r>
              <a:rPr lang="hr-HR" dirty="0" err="1" smtClean="0"/>
              <a:t>the</a:t>
            </a:r>
            <a:r>
              <a:rPr lang="hr-HR" dirty="0" smtClean="0"/>
              <a:t> </a:t>
            </a:r>
            <a:r>
              <a:rPr lang="hr-HR" dirty="0" err="1" smtClean="0"/>
              <a:t>center</a:t>
            </a:r>
            <a:r>
              <a:rPr lang="hr-HR" dirty="0" smtClean="0"/>
              <a:t> </a:t>
            </a:r>
            <a:r>
              <a:rPr lang="hr-HR" dirty="0" err="1" smtClean="0"/>
              <a:t>of</a:t>
            </a:r>
            <a:r>
              <a:rPr lang="hr-HR" dirty="0" smtClean="0"/>
              <a:t> </a:t>
            </a:r>
            <a:r>
              <a:rPr lang="hr-HR" dirty="0" err="1" smtClean="0"/>
              <a:t>the</a:t>
            </a:r>
            <a:r>
              <a:rPr lang="hr-HR" dirty="0" smtClean="0"/>
              <a:t> </a:t>
            </a:r>
            <a:r>
              <a:rPr lang="hr-HR" dirty="0" err="1" smtClean="0"/>
              <a:t>cell</a:t>
            </a:r>
            <a:endParaRPr lang="hr-HR" dirty="0" smtClean="0"/>
          </a:p>
          <a:p>
            <a:pPr>
              <a:lnSpc>
                <a:spcPct val="150000"/>
              </a:lnSpc>
            </a:pPr>
            <a:r>
              <a:rPr lang="hr-HR" dirty="0" smtClean="0"/>
              <a:t>A </a:t>
            </a:r>
            <a:r>
              <a:rPr lang="hr-HR" dirty="0" err="1" smtClean="0"/>
              <a:t>fixed</a:t>
            </a:r>
            <a:r>
              <a:rPr lang="hr-HR" dirty="0" smtClean="0"/>
              <a:t> </a:t>
            </a:r>
            <a:r>
              <a:rPr lang="hr-HR" dirty="0" err="1" smtClean="0"/>
              <a:t>number</a:t>
            </a:r>
            <a:r>
              <a:rPr lang="hr-HR" dirty="0" smtClean="0"/>
              <a:t> </a:t>
            </a:r>
            <a:r>
              <a:rPr lang="hr-HR" dirty="0" err="1" smtClean="0"/>
              <a:t>of</a:t>
            </a:r>
            <a:r>
              <a:rPr lang="hr-HR" dirty="0" smtClean="0"/>
              <a:t> </a:t>
            </a:r>
            <a:r>
              <a:rPr lang="hr-HR" dirty="0" err="1" smtClean="0"/>
              <a:t>orientation</a:t>
            </a:r>
            <a:r>
              <a:rPr lang="hr-HR" dirty="0" smtClean="0"/>
              <a:t> </a:t>
            </a:r>
            <a:r>
              <a:rPr lang="hr-HR" dirty="0" err="1" smtClean="0"/>
              <a:t>bins</a:t>
            </a:r>
            <a:r>
              <a:rPr lang="hr-HR" dirty="0" smtClean="0"/>
              <a:t> </a:t>
            </a:r>
            <a:r>
              <a:rPr lang="hr-HR" dirty="0" err="1" smtClean="0"/>
              <a:t>is</a:t>
            </a:r>
            <a:r>
              <a:rPr lang="hr-HR" dirty="0" smtClean="0"/>
              <a:t> </a:t>
            </a:r>
            <a:r>
              <a:rPr lang="hr-HR" dirty="0" err="1" smtClean="0"/>
              <a:t>selected</a:t>
            </a:r>
            <a:r>
              <a:rPr lang="hr-HR" dirty="0" smtClean="0"/>
              <a:t> (</a:t>
            </a:r>
            <a:r>
              <a:rPr lang="hr-HR" dirty="0" err="1" smtClean="0"/>
              <a:t>usually</a:t>
            </a:r>
            <a:r>
              <a:rPr lang="hr-HR" dirty="0" smtClean="0"/>
              <a:t> 9)</a:t>
            </a:r>
          </a:p>
          <a:p>
            <a:pPr>
              <a:lnSpc>
                <a:spcPct val="150000"/>
              </a:lnSpc>
            </a:pPr>
            <a:r>
              <a:rPr lang="hr-HR" dirty="0" err="1" smtClean="0"/>
              <a:t>The</a:t>
            </a:r>
            <a:r>
              <a:rPr lang="hr-HR" dirty="0" smtClean="0"/>
              <a:t> </a:t>
            </a:r>
            <a:r>
              <a:rPr lang="hr-HR" dirty="0" err="1" smtClean="0"/>
              <a:t>bins</a:t>
            </a:r>
            <a:r>
              <a:rPr lang="hr-HR" dirty="0" smtClean="0"/>
              <a:t> </a:t>
            </a:r>
            <a:r>
              <a:rPr lang="hr-HR" dirty="0" err="1" smtClean="0"/>
              <a:t>represent</a:t>
            </a:r>
            <a:r>
              <a:rPr lang="hr-HR" dirty="0" smtClean="0"/>
              <a:t> </a:t>
            </a:r>
            <a:r>
              <a:rPr lang="hr-HR" dirty="0" err="1" smtClean="0"/>
              <a:t>discrete</a:t>
            </a:r>
            <a:r>
              <a:rPr lang="hr-HR" dirty="0" smtClean="0"/>
              <a:t> </a:t>
            </a:r>
            <a:r>
              <a:rPr lang="hr-HR" dirty="0" err="1" smtClean="0"/>
              <a:t>directions</a:t>
            </a:r>
            <a:r>
              <a:rPr lang="hr-HR" dirty="0" smtClean="0"/>
              <a:t> for </a:t>
            </a:r>
            <a:r>
              <a:rPr lang="hr-HR" dirty="0" err="1" smtClean="0"/>
              <a:t>lines</a:t>
            </a:r>
            <a:r>
              <a:rPr lang="hr-HR" dirty="0" smtClean="0"/>
              <a:t> </a:t>
            </a:r>
            <a:r>
              <a:rPr lang="hr-HR" dirty="0" err="1" smtClean="0"/>
              <a:t>from</a:t>
            </a:r>
            <a:r>
              <a:rPr lang="hr-HR" dirty="0" smtClean="0"/>
              <a:t> 0°-180°</a:t>
            </a:r>
          </a:p>
          <a:p>
            <a:pPr>
              <a:lnSpc>
                <a:spcPct val="100000"/>
              </a:lnSpc>
            </a:pPr>
            <a:r>
              <a:rPr lang="hr-HR" dirty="0" err="1" smtClean="0"/>
              <a:t>Each</a:t>
            </a:r>
            <a:r>
              <a:rPr lang="hr-HR" dirty="0" smtClean="0"/>
              <a:t> </a:t>
            </a:r>
            <a:r>
              <a:rPr lang="hr-HR" dirty="0" err="1" smtClean="0"/>
              <a:t>pixel</a:t>
            </a:r>
            <a:r>
              <a:rPr lang="hr-HR" dirty="0" smtClean="0"/>
              <a:t> </a:t>
            </a:r>
            <a:r>
              <a:rPr lang="hr-HR" dirty="0" err="1" smtClean="0"/>
              <a:t>in</a:t>
            </a:r>
            <a:r>
              <a:rPr lang="hr-HR" dirty="0" smtClean="0"/>
              <a:t> </a:t>
            </a:r>
            <a:r>
              <a:rPr lang="hr-HR" dirty="0" err="1" smtClean="0"/>
              <a:t>the</a:t>
            </a:r>
            <a:r>
              <a:rPr lang="hr-HR" dirty="0" smtClean="0"/>
              <a:t> </a:t>
            </a:r>
            <a:r>
              <a:rPr lang="hr-HR" dirty="0" err="1" smtClean="0"/>
              <a:t>cell</a:t>
            </a:r>
            <a:r>
              <a:rPr lang="hr-HR" dirty="0" smtClean="0"/>
              <a:t> </a:t>
            </a:r>
            <a:r>
              <a:rPr lang="hr-HR" dirty="0" err="1" smtClean="0"/>
              <a:t>adds</a:t>
            </a:r>
            <a:r>
              <a:rPr lang="hr-HR" dirty="0" smtClean="0"/>
              <a:t> </a:t>
            </a:r>
            <a:r>
              <a:rPr lang="hr-HR" dirty="0" err="1" smtClean="0"/>
              <a:t>weight</a:t>
            </a:r>
            <a:r>
              <a:rPr lang="hr-HR" dirty="0" smtClean="0"/>
              <a:t> to a </a:t>
            </a:r>
            <a:r>
              <a:rPr lang="hr-HR" dirty="0" err="1" smtClean="0"/>
              <a:t>corresponding</a:t>
            </a:r>
            <a:r>
              <a:rPr lang="hr-HR" dirty="0" smtClean="0"/>
              <a:t> </a:t>
            </a:r>
            <a:r>
              <a:rPr lang="hr-HR" dirty="0" err="1" smtClean="0"/>
              <a:t>direction</a:t>
            </a:r>
            <a:r>
              <a:rPr lang="hr-HR" dirty="0" smtClean="0"/>
              <a:t>, </a:t>
            </a:r>
            <a:r>
              <a:rPr lang="hr-HR" dirty="0" err="1" smtClean="0"/>
              <a:t>depending</a:t>
            </a:r>
            <a:r>
              <a:rPr lang="hr-HR" dirty="0" smtClean="0"/>
              <a:t> on </a:t>
            </a:r>
            <a:r>
              <a:rPr lang="hr-HR" dirty="0" err="1" smtClean="0"/>
              <a:t>it’s</a:t>
            </a:r>
            <a:r>
              <a:rPr lang="hr-HR" dirty="0" smtClean="0"/>
              <a:t> magnitude (</a:t>
            </a:r>
            <a:r>
              <a:rPr lang="hr-HR" dirty="0" err="1" smtClean="0"/>
              <a:t>intensity</a:t>
            </a:r>
            <a:r>
              <a:rPr lang="hr-HR" dirty="0" smtClean="0"/>
              <a:t> for </a:t>
            </a:r>
            <a:r>
              <a:rPr lang="hr-HR" dirty="0" err="1" smtClean="0"/>
              <a:t>simple</a:t>
            </a:r>
            <a:r>
              <a:rPr lang="hr-HR" dirty="0" smtClean="0"/>
              <a:t> </a:t>
            </a:r>
            <a:r>
              <a:rPr lang="hr-HR" dirty="0" err="1" smtClean="0"/>
              <a:t>greyscale</a:t>
            </a:r>
            <a:r>
              <a:rPr lang="hr-HR" dirty="0" smtClean="0"/>
              <a:t> </a:t>
            </a:r>
            <a:r>
              <a:rPr lang="hr-HR" dirty="0" err="1" smtClean="0"/>
              <a:t>picture</a:t>
            </a:r>
            <a:r>
              <a:rPr lang="hr-HR" dirty="0" smtClean="0"/>
              <a:t>)</a:t>
            </a:r>
          </a:p>
          <a:p>
            <a:pPr>
              <a:lnSpc>
                <a:spcPct val="100000"/>
              </a:lnSpc>
            </a:pPr>
            <a:r>
              <a:rPr lang="hr-HR" dirty="0" err="1" smtClean="0"/>
              <a:t>The</a:t>
            </a:r>
            <a:r>
              <a:rPr lang="hr-HR" dirty="0" smtClean="0"/>
              <a:t> </a:t>
            </a:r>
            <a:r>
              <a:rPr lang="hr-HR" dirty="0" err="1" smtClean="0"/>
              <a:t>value</a:t>
            </a:r>
            <a:r>
              <a:rPr lang="hr-HR" dirty="0" smtClean="0"/>
              <a:t> </a:t>
            </a:r>
            <a:r>
              <a:rPr lang="hr-HR" dirty="0" err="1" smtClean="0"/>
              <a:t>of</a:t>
            </a:r>
            <a:r>
              <a:rPr lang="hr-HR" dirty="0" smtClean="0"/>
              <a:t> a </a:t>
            </a:r>
            <a:r>
              <a:rPr lang="hr-HR" dirty="0" err="1" smtClean="0"/>
              <a:t>pixel</a:t>
            </a:r>
            <a:r>
              <a:rPr lang="hr-HR" dirty="0" smtClean="0"/>
              <a:t> </a:t>
            </a:r>
            <a:r>
              <a:rPr lang="hr-HR" dirty="0" err="1" smtClean="0"/>
              <a:t>influences</a:t>
            </a:r>
            <a:r>
              <a:rPr lang="hr-HR" dirty="0" smtClean="0"/>
              <a:t> </a:t>
            </a:r>
            <a:r>
              <a:rPr lang="hr-HR" dirty="0" err="1" smtClean="0"/>
              <a:t>of</a:t>
            </a:r>
            <a:r>
              <a:rPr lang="hr-HR" dirty="0" smtClean="0"/>
              <a:t> </a:t>
            </a:r>
            <a:r>
              <a:rPr lang="hr-HR" dirty="0" err="1" smtClean="0"/>
              <a:t>the</a:t>
            </a:r>
            <a:r>
              <a:rPr lang="hr-HR" dirty="0" smtClean="0"/>
              <a:t> 4 </a:t>
            </a:r>
            <a:r>
              <a:rPr lang="hr-HR" dirty="0" err="1" smtClean="0"/>
              <a:t>nighbouing</a:t>
            </a:r>
            <a:r>
              <a:rPr lang="hr-HR" dirty="0" smtClean="0"/>
              <a:t> </a:t>
            </a:r>
            <a:r>
              <a:rPr lang="hr-HR" dirty="0" err="1" smtClean="0"/>
              <a:t>cells</a:t>
            </a:r>
            <a:r>
              <a:rPr lang="hr-HR" dirty="0" smtClean="0"/>
              <a:t> as </a:t>
            </a:r>
            <a:r>
              <a:rPr lang="hr-HR" dirty="0" err="1" smtClean="0"/>
              <a:t>well</a:t>
            </a:r>
            <a:r>
              <a:rPr lang="hr-HR" dirty="0" smtClean="0"/>
              <a:t> </a:t>
            </a:r>
            <a:r>
              <a:rPr lang="hr-HR" dirty="0" err="1" smtClean="0"/>
              <a:t>with</a:t>
            </a:r>
            <a:r>
              <a:rPr lang="hr-HR" dirty="0" smtClean="0"/>
              <a:t> a </a:t>
            </a:r>
            <a:r>
              <a:rPr lang="hr-HR" dirty="0" err="1" smtClean="0"/>
              <a:t>reduced</a:t>
            </a:r>
            <a:r>
              <a:rPr lang="hr-HR" dirty="0" smtClean="0"/>
              <a:t> </a:t>
            </a:r>
            <a:r>
              <a:rPr lang="hr-HR" dirty="0" err="1" smtClean="0"/>
              <a:t>weight</a:t>
            </a:r>
            <a:endParaRPr lang="hr-HR" dirty="0"/>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5" name="Rectangle 4"/>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58584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046162"/>
            <a:ext cx="10515600" cy="1325563"/>
          </a:xfrm>
        </p:spPr>
        <p:txBody>
          <a:bodyPr/>
          <a:lstStyle/>
          <a:p>
            <a:r>
              <a:rPr lang="hr-HR" dirty="0" smtClean="0"/>
              <a:t>HOG </a:t>
            </a:r>
            <a:r>
              <a:rPr lang="hr-HR" dirty="0" err="1" smtClean="0"/>
              <a:t>algorithm</a:t>
            </a:r>
            <a:r>
              <a:rPr lang="hr-HR" dirty="0" smtClean="0"/>
              <a:t>	</a:t>
            </a:r>
            <a:endParaRPr lang="hr-HR" dirty="0"/>
          </a:p>
        </p:txBody>
      </p:sp>
      <p:sp>
        <p:nvSpPr>
          <p:cNvPr id="3" name="Content Placeholder 2"/>
          <p:cNvSpPr>
            <a:spLocks noGrp="1"/>
          </p:cNvSpPr>
          <p:nvPr>
            <p:ph idx="1"/>
          </p:nvPr>
        </p:nvSpPr>
        <p:spPr>
          <a:xfrm>
            <a:off x="677333" y="2506662"/>
            <a:ext cx="10515600" cy="4351338"/>
          </a:xfrm>
        </p:spPr>
        <p:txBody>
          <a:bodyPr/>
          <a:lstStyle/>
          <a:p>
            <a:r>
              <a:rPr lang="hr-HR" dirty="0" err="1" smtClean="0"/>
              <a:t>The</a:t>
            </a:r>
            <a:r>
              <a:rPr lang="hr-HR" dirty="0" smtClean="0"/>
              <a:t> </a:t>
            </a:r>
            <a:r>
              <a:rPr lang="hr-HR" dirty="0" err="1" smtClean="0"/>
              <a:t>result</a:t>
            </a:r>
            <a:r>
              <a:rPr lang="hr-HR" dirty="0" smtClean="0"/>
              <a:t> </a:t>
            </a:r>
            <a:r>
              <a:rPr lang="hr-HR" dirty="0" err="1" smtClean="0"/>
              <a:t>of</a:t>
            </a:r>
            <a:r>
              <a:rPr lang="hr-HR" dirty="0" smtClean="0"/>
              <a:t> </a:t>
            </a:r>
            <a:r>
              <a:rPr lang="hr-HR" dirty="0" err="1" smtClean="0"/>
              <a:t>this</a:t>
            </a:r>
            <a:r>
              <a:rPr lang="hr-HR" dirty="0" smtClean="0"/>
              <a:t> </a:t>
            </a:r>
            <a:r>
              <a:rPr lang="hr-HR" dirty="0" err="1" smtClean="0"/>
              <a:t>algorithm</a:t>
            </a:r>
            <a:r>
              <a:rPr lang="hr-HR" dirty="0" smtClean="0"/>
              <a:t> </a:t>
            </a:r>
            <a:r>
              <a:rPr lang="hr-HR" dirty="0" err="1" smtClean="0"/>
              <a:t>is</a:t>
            </a:r>
            <a:r>
              <a:rPr lang="hr-HR" dirty="0" smtClean="0"/>
              <a:t> a </a:t>
            </a:r>
            <a:r>
              <a:rPr lang="hr-HR" dirty="0" err="1" smtClean="0"/>
              <a:t>snowflake</a:t>
            </a:r>
            <a:r>
              <a:rPr lang="hr-HR" dirty="0" smtClean="0"/>
              <a:t> </a:t>
            </a:r>
            <a:r>
              <a:rPr lang="hr-HR" dirty="0" err="1" smtClean="0"/>
              <a:t>like</a:t>
            </a:r>
            <a:r>
              <a:rPr lang="hr-HR" dirty="0" smtClean="0"/>
              <a:t> </a:t>
            </a:r>
            <a:r>
              <a:rPr lang="hr-HR" dirty="0" err="1" smtClean="0"/>
              <a:t>shape</a:t>
            </a:r>
            <a:r>
              <a:rPr lang="hr-HR" dirty="0" smtClean="0"/>
              <a:t> </a:t>
            </a:r>
            <a:r>
              <a:rPr lang="hr-HR" dirty="0" err="1" smtClean="0"/>
              <a:t>positioned</a:t>
            </a:r>
            <a:r>
              <a:rPr lang="hr-HR" dirty="0" smtClean="0"/>
              <a:t> at </a:t>
            </a:r>
            <a:r>
              <a:rPr lang="hr-HR" dirty="0" err="1" smtClean="0"/>
              <a:t>the</a:t>
            </a:r>
            <a:r>
              <a:rPr lang="hr-HR" dirty="0" smtClean="0"/>
              <a:t> </a:t>
            </a:r>
            <a:r>
              <a:rPr lang="hr-HR" dirty="0" err="1" smtClean="0"/>
              <a:t>center</a:t>
            </a:r>
            <a:r>
              <a:rPr lang="hr-HR" dirty="0" smtClean="0"/>
              <a:t> </a:t>
            </a:r>
            <a:r>
              <a:rPr lang="hr-HR" dirty="0" err="1" smtClean="0"/>
              <a:t>of</a:t>
            </a:r>
            <a:r>
              <a:rPr lang="hr-HR" dirty="0" smtClean="0"/>
              <a:t> </a:t>
            </a:r>
            <a:r>
              <a:rPr lang="hr-HR" dirty="0" err="1" smtClean="0"/>
              <a:t>each</a:t>
            </a:r>
            <a:r>
              <a:rPr lang="hr-HR" dirty="0" smtClean="0"/>
              <a:t> </a:t>
            </a:r>
            <a:r>
              <a:rPr lang="hr-HR" dirty="0" err="1" smtClean="0"/>
              <a:t>cell</a:t>
            </a:r>
            <a:endParaRPr lang="hr-HR" dirty="0" smtClean="0"/>
          </a:p>
          <a:p>
            <a:r>
              <a:rPr lang="hr-HR" dirty="0" err="1" smtClean="0"/>
              <a:t>The</a:t>
            </a:r>
            <a:r>
              <a:rPr lang="hr-HR" dirty="0" smtClean="0"/>
              <a:t> </a:t>
            </a:r>
            <a:r>
              <a:rPr lang="hr-HR" dirty="0" err="1" smtClean="0"/>
              <a:t>snowflake</a:t>
            </a:r>
            <a:r>
              <a:rPr lang="hr-HR" dirty="0" smtClean="0"/>
              <a:t> </a:t>
            </a:r>
            <a:r>
              <a:rPr lang="hr-HR" dirty="0" err="1" smtClean="0"/>
              <a:t>consists</a:t>
            </a:r>
            <a:r>
              <a:rPr lang="hr-HR" dirty="0" smtClean="0"/>
              <a:t> </a:t>
            </a:r>
            <a:r>
              <a:rPr lang="hr-HR" dirty="0" err="1" smtClean="0"/>
              <a:t>of</a:t>
            </a:r>
            <a:r>
              <a:rPr lang="hr-HR" dirty="0" smtClean="0"/>
              <a:t> 9 </a:t>
            </a:r>
            <a:r>
              <a:rPr lang="hr-HR" dirty="0" err="1" smtClean="0"/>
              <a:t>lines</a:t>
            </a:r>
            <a:r>
              <a:rPr lang="hr-HR" dirty="0" smtClean="0"/>
              <a:t> (for as </a:t>
            </a:r>
            <a:r>
              <a:rPr lang="hr-HR" dirty="0" err="1" smtClean="0"/>
              <a:t>many</a:t>
            </a:r>
            <a:r>
              <a:rPr lang="hr-HR" dirty="0" smtClean="0"/>
              <a:t> </a:t>
            </a:r>
            <a:r>
              <a:rPr lang="hr-HR" dirty="0" err="1" smtClean="0"/>
              <a:t>bins</a:t>
            </a:r>
            <a:r>
              <a:rPr lang="hr-HR" dirty="0" smtClean="0"/>
              <a:t>) </a:t>
            </a:r>
            <a:r>
              <a:rPr lang="hr-HR" dirty="0" err="1" smtClean="0"/>
              <a:t>crossing</a:t>
            </a:r>
            <a:r>
              <a:rPr lang="hr-HR" dirty="0" smtClean="0"/>
              <a:t> at </a:t>
            </a:r>
            <a:r>
              <a:rPr lang="hr-HR" dirty="0" err="1" smtClean="0"/>
              <a:t>the</a:t>
            </a:r>
            <a:r>
              <a:rPr lang="hr-HR" dirty="0" smtClean="0"/>
              <a:t> </a:t>
            </a:r>
            <a:r>
              <a:rPr lang="hr-HR" dirty="0" err="1" smtClean="0"/>
              <a:t>cell</a:t>
            </a:r>
            <a:r>
              <a:rPr lang="hr-HR" dirty="0" smtClean="0"/>
              <a:t> </a:t>
            </a:r>
            <a:r>
              <a:rPr lang="hr-HR" dirty="0" err="1" smtClean="0"/>
              <a:t>center</a:t>
            </a:r>
            <a:endParaRPr lang="hr-HR" dirty="0" smtClean="0"/>
          </a:p>
          <a:p>
            <a:r>
              <a:rPr lang="hr-HR" dirty="0" err="1"/>
              <a:t>T</a:t>
            </a:r>
            <a:r>
              <a:rPr lang="hr-HR" dirty="0" err="1" smtClean="0"/>
              <a:t>he</a:t>
            </a:r>
            <a:r>
              <a:rPr lang="hr-HR" dirty="0" smtClean="0"/>
              <a:t> </a:t>
            </a:r>
            <a:r>
              <a:rPr lang="hr-HR" dirty="0" err="1" smtClean="0"/>
              <a:t>length</a:t>
            </a:r>
            <a:r>
              <a:rPr lang="hr-HR" dirty="0" smtClean="0"/>
              <a:t> </a:t>
            </a:r>
            <a:r>
              <a:rPr lang="hr-HR" dirty="0" err="1" smtClean="0"/>
              <a:t>of</a:t>
            </a:r>
            <a:r>
              <a:rPr lang="hr-HR" dirty="0" smtClean="0"/>
              <a:t> </a:t>
            </a:r>
            <a:r>
              <a:rPr lang="hr-HR" dirty="0" err="1" smtClean="0"/>
              <a:t>the</a:t>
            </a:r>
            <a:r>
              <a:rPr lang="hr-HR" dirty="0" smtClean="0"/>
              <a:t> </a:t>
            </a:r>
            <a:r>
              <a:rPr lang="hr-HR" dirty="0" err="1" smtClean="0"/>
              <a:t>lines</a:t>
            </a:r>
            <a:r>
              <a:rPr lang="hr-HR" dirty="0" smtClean="0"/>
              <a:t> </a:t>
            </a:r>
            <a:r>
              <a:rPr lang="hr-HR" dirty="0" err="1" smtClean="0"/>
              <a:t>determines</a:t>
            </a:r>
            <a:r>
              <a:rPr lang="hr-HR" dirty="0" smtClean="0"/>
              <a:t> </a:t>
            </a:r>
            <a:r>
              <a:rPr lang="hr-HR" dirty="0" err="1" smtClean="0"/>
              <a:t>the</a:t>
            </a:r>
            <a:r>
              <a:rPr lang="hr-HR" dirty="0" smtClean="0"/>
              <a:t> </a:t>
            </a:r>
            <a:r>
              <a:rPr lang="hr-HR" dirty="0" err="1" smtClean="0"/>
              <a:t>dominance</a:t>
            </a:r>
            <a:r>
              <a:rPr lang="hr-HR" dirty="0" smtClean="0"/>
              <a:t> </a:t>
            </a:r>
            <a:r>
              <a:rPr lang="hr-HR" dirty="0" err="1" smtClean="0"/>
              <a:t>of</a:t>
            </a:r>
            <a:r>
              <a:rPr lang="hr-HR" dirty="0" smtClean="0"/>
              <a:t> </a:t>
            </a:r>
            <a:r>
              <a:rPr lang="hr-HR" dirty="0" err="1" smtClean="0"/>
              <a:t>the</a:t>
            </a:r>
            <a:r>
              <a:rPr lang="hr-HR" dirty="0" smtClean="0"/>
              <a:t> </a:t>
            </a:r>
            <a:r>
              <a:rPr lang="hr-HR" dirty="0" err="1" smtClean="0"/>
              <a:t>shape</a:t>
            </a:r>
            <a:r>
              <a:rPr lang="hr-HR" dirty="0" smtClean="0"/>
              <a:t> </a:t>
            </a:r>
            <a:r>
              <a:rPr lang="hr-HR" dirty="0" err="1" smtClean="0"/>
              <a:t>direction</a:t>
            </a:r>
            <a:r>
              <a:rPr lang="hr-HR" dirty="0" smtClean="0"/>
              <a:t> for a </a:t>
            </a:r>
            <a:r>
              <a:rPr lang="hr-HR" dirty="0" err="1" smtClean="0"/>
              <a:t>certain</a:t>
            </a:r>
            <a:r>
              <a:rPr lang="hr-HR" dirty="0" smtClean="0"/>
              <a:t> </a:t>
            </a:r>
            <a:r>
              <a:rPr lang="hr-HR" dirty="0" err="1" smtClean="0"/>
              <a:t>cell</a:t>
            </a:r>
            <a:r>
              <a:rPr lang="hr-HR" dirty="0" smtClean="0"/>
              <a:t> (</a:t>
            </a:r>
            <a:r>
              <a:rPr lang="hr-HR" dirty="0" err="1" smtClean="0"/>
              <a:t>and</a:t>
            </a:r>
            <a:r>
              <a:rPr lang="hr-HR" dirty="0" smtClean="0"/>
              <a:t> </a:t>
            </a:r>
            <a:r>
              <a:rPr lang="hr-HR" dirty="0" err="1" smtClean="0"/>
              <a:t>the</a:t>
            </a:r>
            <a:r>
              <a:rPr lang="hr-HR" dirty="0" smtClean="0"/>
              <a:t> 4 </a:t>
            </a:r>
            <a:r>
              <a:rPr lang="hr-HR" dirty="0" err="1" smtClean="0"/>
              <a:t>neighbouring</a:t>
            </a:r>
            <a:r>
              <a:rPr lang="hr-HR" dirty="0" smtClean="0"/>
              <a:t> </a:t>
            </a:r>
            <a:r>
              <a:rPr lang="hr-HR" dirty="0" err="1" smtClean="0"/>
              <a:t>cells</a:t>
            </a:r>
            <a:r>
              <a:rPr lang="hr-HR" dirty="0" smtClean="0"/>
              <a:t> </a:t>
            </a:r>
            <a:r>
              <a:rPr lang="hr-HR" dirty="0" err="1" smtClean="0"/>
              <a:t>with</a:t>
            </a:r>
            <a:r>
              <a:rPr lang="hr-HR" dirty="0" smtClean="0"/>
              <a:t> a </a:t>
            </a:r>
            <a:r>
              <a:rPr lang="hr-HR" dirty="0" err="1" smtClean="0"/>
              <a:t>reduced</a:t>
            </a:r>
            <a:r>
              <a:rPr lang="hr-HR" dirty="0" smtClean="0"/>
              <a:t> </a:t>
            </a:r>
            <a:r>
              <a:rPr lang="hr-HR" dirty="0" err="1" smtClean="0"/>
              <a:t>weight</a:t>
            </a:r>
            <a:r>
              <a:rPr lang="hr-HR" dirty="0" smtClean="0"/>
              <a:t>)</a:t>
            </a:r>
          </a:p>
          <a:p>
            <a:r>
              <a:rPr lang="hr-HR" dirty="0" smtClean="0"/>
              <a:t> In </a:t>
            </a:r>
            <a:r>
              <a:rPr lang="hr-HR" dirty="0" err="1" smtClean="0"/>
              <a:t>variation</a:t>
            </a:r>
            <a:r>
              <a:rPr lang="hr-HR" dirty="0" smtClean="0"/>
              <a:t> to </a:t>
            </a:r>
            <a:r>
              <a:rPr lang="hr-HR" dirty="0" err="1" smtClean="0"/>
              <a:t>the</a:t>
            </a:r>
            <a:r>
              <a:rPr lang="hr-HR" dirty="0" smtClean="0"/>
              <a:t> </a:t>
            </a:r>
            <a:r>
              <a:rPr lang="hr-HR" dirty="0" err="1" smtClean="0"/>
              <a:t>basic</a:t>
            </a:r>
            <a:r>
              <a:rPr lang="hr-HR" dirty="0" smtClean="0"/>
              <a:t> </a:t>
            </a:r>
            <a:r>
              <a:rPr lang="hr-HR" dirty="0" err="1" smtClean="0"/>
              <a:t>approach</a:t>
            </a:r>
            <a:r>
              <a:rPr lang="hr-HR" dirty="0" smtClean="0"/>
              <a:t> </a:t>
            </a:r>
            <a:r>
              <a:rPr lang="hr-HR" dirty="0" err="1" smtClean="0"/>
              <a:t>the</a:t>
            </a:r>
            <a:r>
              <a:rPr lang="hr-HR" dirty="0" smtClean="0"/>
              <a:t> line </a:t>
            </a:r>
            <a:r>
              <a:rPr lang="hr-HR" dirty="0" err="1" smtClean="0"/>
              <a:t>intensity</a:t>
            </a:r>
            <a:r>
              <a:rPr lang="hr-HR" dirty="0"/>
              <a:t> </a:t>
            </a:r>
            <a:r>
              <a:rPr lang="hr-HR" dirty="0" err="1" smtClean="0"/>
              <a:t>can</a:t>
            </a:r>
            <a:r>
              <a:rPr lang="hr-HR" dirty="0" smtClean="0"/>
              <a:t> </a:t>
            </a:r>
            <a:r>
              <a:rPr lang="hr-HR" dirty="0" err="1" smtClean="0"/>
              <a:t>be</a:t>
            </a:r>
            <a:r>
              <a:rPr lang="hr-HR" dirty="0" smtClean="0"/>
              <a:t> </a:t>
            </a:r>
            <a:r>
              <a:rPr lang="hr-HR" dirty="0" err="1" smtClean="0"/>
              <a:t>proportionate</a:t>
            </a:r>
            <a:r>
              <a:rPr lang="hr-HR" dirty="0" smtClean="0"/>
              <a:t> to </a:t>
            </a:r>
            <a:r>
              <a:rPr lang="hr-HR" dirty="0" err="1" smtClean="0"/>
              <a:t>it’s</a:t>
            </a:r>
            <a:r>
              <a:rPr lang="hr-HR" dirty="0" smtClean="0"/>
              <a:t> </a:t>
            </a:r>
            <a:r>
              <a:rPr lang="hr-HR" dirty="0" err="1" smtClean="0"/>
              <a:t>length</a:t>
            </a:r>
            <a:r>
              <a:rPr lang="hr-HR" dirty="0" smtClean="0"/>
              <a:t> </a:t>
            </a:r>
            <a:r>
              <a:rPr lang="hr-HR" dirty="0" err="1" smtClean="0"/>
              <a:t>so</a:t>
            </a:r>
            <a:r>
              <a:rPr lang="hr-HR" dirty="0" smtClean="0"/>
              <a:t> </a:t>
            </a:r>
            <a:r>
              <a:rPr lang="hr-HR" dirty="0" err="1" smtClean="0"/>
              <a:t>that</a:t>
            </a:r>
            <a:r>
              <a:rPr lang="hr-HR" dirty="0" smtClean="0"/>
              <a:t> </a:t>
            </a:r>
            <a:r>
              <a:rPr lang="hr-HR" dirty="0" err="1" smtClean="0"/>
              <a:t>the</a:t>
            </a:r>
            <a:r>
              <a:rPr lang="hr-HR" dirty="0" smtClean="0"/>
              <a:t> </a:t>
            </a:r>
            <a:r>
              <a:rPr lang="hr-HR" dirty="0" err="1" smtClean="0"/>
              <a:t>dominance</a:t>
            </a:r>
            <a:r>
              <a:rPr lang="hr-HR" dirty="0" smtClean="0"/>
              <a:t> </a:t>
            </a:r>
            <a:r>
              <a:rPr lang="hr-HR" dirty="0" err="1" smtClean="0"/>
              <a:t>of</a:t>
            </a:r>
            <a:r>
              <a:rPr lang="hr-HR" dirty="0" smtClean="0"/>
              <a:t> </a:t>
            </a:r>
            <a:r>
              <a:rPr lang="hr-HR" dirty="0" err="1" smtClean="0"/>
              <a:t>diretction</a:t>
            </a:r>
            <a:r>
              <a:rPr lang="hr-HR" dirty="0" smtClean="0"/>
              <a:t> </a:t>
            </a:r>
            <a:r>
              <a:rPr lang="hr-HR" dirty="0" err="1" smtClean="0"/>
              <a:t>is</a:t>
            </a:r>
            <a:r>
              <a:rPr lang="hr-HR" dirty="0" smtClean="0"/>
              <a:t> </a:t>
            </a:r>
            <a:r>
              <a:rPr lang="hr-HR" dirty="0" err="1" smtClean="0"/>
              <a:t>doubly</a:t>
            </a:r>
            <a:r>
              <a:rPr lang="hr-HR" dirty="0" smtClean="0"/>
              <a:t> </a:t>
            </a:r>
            <a:r>
              <a:rPr lang="hr-HR" dirty="0" err="1" smtClean="0"/>
              <a:t>accentuated</a:t>
            </a:r>
            <a:endParaRPr lang="hr-HR" dirty="0"/>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5" name="Rectangle 4"/>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96638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0991"/>
            <a:ext cx="10515600" cy="1325563"/>
          </a:xfrm>
        </p:spPr>
        <p:txBody>
          <a:bodyPr/>
          <a:lstStyle/>
          <a:p>
            <a:r>
              <a:rPr lang="hr-HR" dirty="0" smtClean="0"/>
              <a:t>HOG </a:t>
            </a:r>
            <a:r>
              <a:rPr lang="hr-HR" dirty="0" err="1" smtClean="0"/>
              <a:t>algorithm</a:t>
            </a:r>
            <a:r>
              <a:rPr lang="hr-HR" dirty="0" smtClean="0"/>
              <a:t> </a:t>
            </a:r>
            <a:r>
              <a:rPr lang="hr-HR" dirty="0" err="1" smtClean="0"/>
              <a:t>cell</a:t>
            </a:r>
            <a:r>
              <a:rPr lang="hr-HR" dirty="0" smtClean="0"/>
              <a:t> </a:t>
            </a:r>
            <a:r>
              <a:rPr lang="hr-HR" dirty="0" err="1" smtClean="0"/>
              <a:t>results</a:t>
            </a:r>
            <a:endParaRPr lang="hr-H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5313" y="3185314"/>
            <a:ext cx="3002639" cy="3016539"/>
          </a:xfrm>
        </p:spPr>
      </p:pic>
      <p:sp>
        <p:nvSpPr>
          <p:cNvPr id="8" name="Content Placeholder 2"/>
          <p:cNvSpPr txBox="1">
            <a:spLocks/>
          </p:cNvSpPr>
          <p:nvPr/>
        </p:nvSpPr>
        <p:spPr>
          <a:xfrm>
            <a:off x="838200" y="1690688"/>
            <a:ext cx="6338977" cy="4856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hr-HR" dirty="0"/>
          </a:p>
        </p:txBody>
      </p:sp>
      <p:sp>
        <p:nvSpPr>
          <p:cNvPr id="9" name="Content Placeholder 2"/>
          <p:cNvSpPr txBox="1">
            <a:spLocks/>
          </p:cNvSpPr>
          <p:nvPr/>
        </p:nvSpPr>
        <p:spPr>
          <a:xfrm>
            <a:off x="838200" y="2866206"/>
            <a:ext cx="6882442" cy="4666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hr-HR" dirty="0" smtClean="0"/>
              <a:t>A single </a:t>
            </a:r>
            <a:r>
              <a:rPr lang="hr-HR" dirty="0" err="1" smtClean="0"/>
              <a:t>cell</a:t>
            </a:r>
            <a:r>
              <a:rPr lang="hr-HR" dirty="0" smtClean="0"/>
              <a:t> HOG </a:t>
            </a:r>
            <a:r>
              <a:rPr lang="hr-HR" dirty="0" err="1" smtClean="0"/>
              <a:t>result</a:t>
            </a:r>
            <a:r>
              <a:rPr lang="hr-HR" dirty="0" smtClean="0"/>
              <a:t> </a:t>
            </a:r>
            <a:r>
              <a:rPr lang="hr-HR" dirty="0" err="1" smtClean="0"/>
              <a:t>is</a:t>
            </a:r>
            <a:r>
              <a:rPr lang="hr-HR" dirty="0" smtClean="0"/>
              <a:t> </a:t>
            </a:r>
            <a:r>
              <a:rPr lang="hr-HR" dirty="0" err="1" smtClean="0"/>
              <a:t>displayed</a:t>
            </a:r>
            <a:r>
              <a:rPr lang="hr-HR" dirty="0" smtClean="0"/>
              <a:t> to </a:t>
            </a:r>
            <a:r>
              <a:rPr lang="hr-HR" dirty="0" err="1" smtClean="0"/>
              <a:t>the</a:t>
            </a:r>
            <a:r>
              <a:rPr lang="hr-HR" dirty="0" smtClean="0"/>
              <a:t> </a:t>
            </a:r>
            <a:r>
              <a:rPr lang="hr-HR" dirty="0" err="1" smtClean="0"/>
              <a:t>right</a:t>
            </a:r>
            <a:endParaRPr lang="hr-HR" dirty="0" smtClean="0"/>
          </a:p>
          <a:p>
            <a:pPr>
              <a:lnSpc>
                <a:spcPct val="100000"/>
              </a:lnSpc>
            </a:pPr>
            <a:r>
              <a:rPr lang="hr-HR" dirty="0" err="1" smtClean="0"/>
              <a:t>This</a:t>
            </a:r>
            <a:r>
              <a:rPr lang="hr-HR" dirty="0" smtClean="0"/>
              <a:t> </a:t>
            </a:r>
            <a:r>
              <a:rPr lang="hr-HR" dirty="0" err="1" smtClean="0"/>
              <a:t>variant</a:t>
            </a:r>
            <a:r>
              <a:rPr lang="hr-HR" dirty="0" smtClean="0"/>
              <a:t> </a:t>
            </a:r>
            <a:r>
              <a:rPr lang="hr-HR" dirty="0" err="1" smtClean="0"/>
              <a:t>establishes</a:t>
            </a:r>
            <a:r>
              <a:rPr lang="hr-HR" dirty="0" smtClean="0"/>
              <a:t> </a:t>
            </a:r>
            <a:r>
              <a:rPr lang="hr-HR" dirty="0" err="1" smtClean="0"/>
              <a:t>dominance</a:t>
            </a:r>
            <a:r>
              <a:rPr lang="hr-HR" dirty="0" smtClean="0"/>
              <a:t> </a:t>
            </a:r>
            <a:r>
              <a:rPr lang="hr-HR" dirty="0" err="1" smtClean="0"/>
              <a:t>through</a:t>
            </a:r>
            <a:r>
              <a:rPr lang="hr-HR" dirty="0" smtClean="0"/>
              <a:t> line </a:t>
            </a:r>
            <a:r>
              <a:rPr lang="hr-HR" dirty="0" err="1" smtClean="0"/>
              <a:t>length</a:t>
            </a:r>
            <a:r>
              <a:rPr lang="hr-HR" dirty="0" smtClean="0"/>
              <a:t>, </a:t>
            </a:r>
            <a:r>
              <a:rPr lang="hr-HR" dirty="0" err="1" smtClean="0"/>
              <a:t>not</a:t>
            </a:r>
            <a:r>
              <a:rPr lang="hr-HR" dirty="0" smtClean="0"/>
              <a:t> </a:t>
            </a:r>
            <a:r>
              <a:rPr lang="hr-HR" dirty="0" err="1" smtClean="0"/>
              <a:t>intensity</a:t>
            </a:r>
            <a:endParaRPr lang="hr-HR" dirty="0" smtClean="0"/>
          </a:p>
          <a:p>
            <a:pPr>
              <a:lnSpc>
                <a:spcPct val="100000"/>
              </a:lnSpc>
            </a:pPr>
            <a:r>
              <a:rPr lang="hr-HR" dirty="0" err="1" smtClean="0"/>
              <a:t>It</a:t>
            </a:r>
            <a:r>
              <a:rPr lang="hr-HR" dirty="0" smtClean="0"/>
              <a:t> </a:t>
            </a:r>
            <a:r>
              <a:rPr lang="hr-HR" dirty="0" err="1" smtClean="0"/>
              <a:t>follows</a:t>
            </a:r>
            <a:r>
              <a:rPr lang="hr-HR" dirty="0" smtClean="0"/>
              <a:t> </a:t>
            </a:r>
            <a:r>
              <a:rPr lang="hr-HR" dirty="0" err="1" smtClean="0"/>
              <a:t>from</a:t>
            </a:r>
            <a:r>
              <a:rPr lang="hr-HR" dirty="0" smtClean="0"/>
              <a:t> </a:t>
            </a:r>
            <a:r>
              <a:rPr lang="hr-HR" dirty="0" err="1" smtClean="0"/>
              <a:t>the</a:t>
            </a:r>
            <a:r>
              <a:rPr lang="hr-HR" dirty="0" smtClean="0"/>
              <a:t> </a:t>
            </a:r>
            <a:r>
              <a:rPr lang="hr-HR" dirty="0" err="1" smtClean="0"/>
              <a:t>picture</a:t>
            </a:r>
            <a:r>
              <a:rPr lang="hr-HR" dirty="0" smtClean="0"/>
              <a:t> </a:t>
            </a:r>
            <a:r>
              <a:rPr lang="hr-HR" dirty="0" err="1" smtClean="0"/>
              <a:t>that</a:t>
            </a:r>
            <a:r>
              <a:rPr lang="hr-HR" dirty="0" smtClean="0"/>
              <a:t> for </a:t>
            </a:r>
            <a:r>
              <a:rPr lang="hr-HR" dirty="0" err="1" smtClean="0"/>
              <a:t>this</a:t>
            </a:r>
            <a:r>
              <a:rPr lang="hr-HR" dirty="0" smtClean="0"/>
              <a:t> </a:t>
            </a:r>
            <a:r>
              <a:rPr lang="hr-HR" dirty="0" err="1" smtClean="0"/>
              <a:t>cell</a:t>
            </a:r>
            <a:r>
              <a:rPr lang="hr-HR" dirty="0" smtClean="0"/>
              <a:t> </a:t>
            </a:r>
            <a:r>
              <a:rPr lang="hr-HR" dirty="0" err="1" smtClean="0"/>
              <a:t>the</a:t>
            </a:r>
            <a:r>
              <a:rPr lang="hr-HR" dirty="0" smtClean="0"/>
              <a:t> </a:t>
            </a:r>
            <a:r>
              <a:rPr lang="hr-HR" dirty="0" err="1" smtClean="0"/>
              <a:t>dominant</a:t>
            </a:r>
            <a:r>
              <a:rPr lang="hr-HR" dirty="0" smtClean="0"/>
              <a:t> </a:t>
            </a:r>
            <a:r>
              <a:rPr lang="hr-HR" dirty="0" err="1" smtClean="0"/>
              <a:t>directions</a:t>
            </a:r>
            <a:r>
              <a:rPr lang="hr-HR" dirty="0" smtClean="0"/>
              <a:t> </a:t>
            </a:r>
            <a:r>
              <a:rPr lang="hr-HR" dirty="0" err="1" smtClean="0"/>
              <a:t>were</a:t>
            </a:r>
            <a:r>
              <a:rPr lang="hr-HR" dirty="0" smtClean="0"/>
              <a:t> </a:t>
            </a:r>
            <a:r>
              <a:rPr lang="hr-HR" dirty="0" err="1" smtClean="0"/>
              <a:t>close</a:t>
            </a:r>
            <a:r>
              <a:rPr lang="hr-HR" dirty="0" smtClean="0"/>
              <a:t> to </a:t>
            </a:r>
            <a:r>
              <a:rPr lang="hr-HR" dirty="0" err="1" smtClean="0"/>
              <a:t>the</a:t>
            </a:r>
            <a:r>
              <a:rPr lang="hr-HR" dirty="0" smtClean="0"/>
              <a:t> </a:t>
            </a:r>
            <a:r>
              <a:rPr lang="hr-HR" dirty="0" err="1" smtClean="0"/>
              <a:t>horizontal</a:t>
            </a:r>
            <a:r>
              <a:rPr lang="hr-HR" dirty="0" smtClean="0"/>
              <a:t> </a:t>
            </a:r>
            <a:r>
              <a:rPr lang="hr-HR" dirty="0" err="1" smtClean="0"/>
              <a:t>and</a:t>
            </a:r>
            <a:r>
              <a:rPr lang="hr-HR" dirty="0" smtClean="0"/>
              <a:t> </a:t>
            </a:r>
            <a:r>
              <a:rPr lang="hr-HR" dirty="0" err="1" smtClean="0"/>
              <a:t>vertical</a:t>
            </a:r>
            <a:r>
              <a:rPr lang="hr-HR" dirty="0" smtClean="0"/>
              <a:t>, </a:t>
            </a:r>
            <a:r>
              <a:rPr lang="hr-HR" dirty="0" err="1" smtClean="0"/>
              <a:t>while</a:t>
            </a:r>
            <a:r>
              <a:rPr lang="hr-HR" dirty="0" smtClean="0"/>
              <a:t> </a:t>
            </a:r>
            <a:r>
              <a:rPr lang="hr-HR" dirty="0" err="1" smtClean="0"/>
              <a:t>other</a:t>
            </a:r>
            <a:r>
              <a:rPr lang="hr-HR" dirty="0" smtClean="0"/>
              <a:t> </a:t>
            </a:r>
            <a:r>
              <a:rPr lang="hr-HR" dirty="0" err="1" smtClean="0"/>
              <a:t>directions</a:t>
            </a:r>
            <a:r>
              <a:rPr lang="hr-HR" dirty="0" smtClean="0"/>
              <a:t> are </a:t>
            </a:r>
            <a:r>
              <a:rPr lang="hr-HR" dirty="0" err="1" smtClean="0"/>
              <a:t>not</a:t>
            </a:r>
            <a:r>
              <a:rPr lang="hr-HR" dirty="0" smtClean="0"/>
              <a:t> </a:t>
            </a:r>
            <a:r>
              <a:rPr lang="hr-HR" dirty="0" err="1" smtClean="0"/>
              <a:t>significantly</a:t>
            </a:r>
            <a:r>
              <a:rPr lang="hr-HR" dirty="0" smtClean="0"/>
              <a:t> </a:t>
            </a:r>
            <a:r>
              <a:rPr lang="hr-HR" dirty="0" err="1" smtClean="0"/>
              <a:t>represented</a:t>
            </a:r>
            <a:endParaRPr lang="hr-HR" dirty="0" smtClean="0"/>
          </a:p>
        </p:txBody>
      </p:sp>
      <p:sp>
        <p:nvSpPr>
          <p:cNvPr id="10" name="TextBox 9"/>
          <p:cNvSpPr txBox="1"/>
          <p:nvPr/>
        </p:nvSpPr>
        <p:spPr>
          <a:xfrm>
            <a:off x="8924349" y="6325398"/>
            <a:ext cx="1164566" cy="369332"/>
          </a:xfrm>
          <a:prstGeom prst="rect">
            <a:avLst/>
          </a:prstGeom>
          <a:noFill/>
        </p:spPr>
        <p:txBody>
          <a:bodyPr wrap="square" rtlCol="0">
            <a:spAutoFit/>
          </a:bodyPr>
          <a:lstStyle/>
          <a:p>
            <a:r>
              <a:rPr lang="hr-HR" dirty="0" smtClean="0"/>
              <a:t>HOG flake</a:t>
            </a:r>
            <a:endParaRPr lang="hr-HR" dirty="0"/>
          </a:p>
        </p:txBody>
      </p:sp>
      <p:pic>
        <p:nvPicPr>
          <p:cNvPr id="7" name="Picture 6">
            <a:extLst>
              <a:ext uri="{FF2B5EF4-FFF2-40B4-BE49-F238E27FC236}">
                <a16:creationId xmlns:a16="http://schemas.microsoft.com/office/drawing/2014/main"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11" name="Rectangle 10"/>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406301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392"/>
            <a:ext cx="10515600" cy="1325563"/>
          </a:xfrm>
        </p:spPr>
        <p:txBody>
          <a:bodyPr/>
          <a:lstStyle/>
          <a:p>
            <a:r>
              <a:rPr lang="hr-HR" dirty="0" smtClean="0"/>
              <a:t>HOG </a:t>
            </a:r>
            <a:r>
              <a:rPr lang="hr-HR" dirty="0" err="1" smtClean="0"/>
              <a:t>algorithm</a:t>
            </a:r>
            <a:r>
              <a:rPr lang="hr-HR" dirty="0" smtClean="0"/>
              <a:t> </a:t>
            </a:r>
            <a:r>
              <a:rPr lang="hr-HR" dirty="0" err="1" smtClean="0"/>
              <a:t>cell</a:t>
            </a:r>
            <a:r>
              <a:rPr lang="hr-HR" dirty="0" smtClean="0"/>
              <a:t> </a:t>
            </a:r>
            <a:r>
              <a:rPr lang="hr-HR" dirty="0" err="1" smtClean="0"/>
              <a:t>results</a:t>
            </a:r>
            <a:endParaRPr lang="hr-HR" dirty="0"/>
          </a:p>
        </p:txBody>
      </p:sp>
      <p:sp>
        <p:nvSpPr>
          <p:cNvPr id="8" name="Content Placeholder 2"/>
          <p:cNvSpPr txBox="1">
            <a:spLocks/>
          </p:cNvSpPr>
          <p:nvPr/>
        </p:nvSpPr>
        <p:spPr>
          <a:xfrm>
            <a:off x="838200" y="1690688"/>
            <a:ext cx="6338977" cy="4856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hr-HR" dirty="0"/>
          </a:p>
        </p:txBody>
      </p:sp>
      <p:sp>
        <p:nvSpPr>
          <p:cNvPr id="9" name="Content Placeholder 2"/>
          <p:cNvSpPr txBox="1">
            <a:spLocks/>
          </p:cNvSpPr>
          <p:nvPr/>
        </p:nvSpPr>
        <p:spPr>
          <a:xfrm>
            <a:off x="838200" y="3465219"/>
            <a:ext cx="6882442" cy="2915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hr-HR" dirty="0" smtClean="0"/>
              <a:t>A single </a:t>
            </a:r>
            <a:r>
              <a:rPr lang="hr-HR" dirty="0" err="1" smtClean="0"/>
              <a:t>cell</a:t>
            </a:r>
            <a:r>
              <a:rPr lang="hr-HR" dirty="0" smtClean="0"/>
              <a:t> HOG </a:t>
            </a:r>
            <a:r>
              <a:rPr lang="hr-HR" dirty="0" err="1" smtClean="0"/>
              <a:t>result</a:t>
            </a:r>
            <a:r>
              <a:rPr lang="hr-HR" dirty="0" smtClean="0"/>
              <a:t> </a:t>
            </a:r>
            <a:r>
              <a:rPr lang="hr-HR" dirty="0" err="1" smtClean="0"/>
              <a:t>is</a:t>
            </a:r>
            <a:r>
              <a:rPr lang="hr-HR" dirty="0" smtClean="0"/>
              <a:t> </a:t>
            </a:r>
            <a:r>
              <a:rPr lang="hr-HR" dirty="0" err="1" smtClean="0"/>
              <a:t>displayed</a:t>
            </a:r>
            <a:r>
              <a:rPr lang="hr-HR" dirty="0" smtClean="0"/>
              <a:t> to </a:t>
            </a:r>
            <a:r>
              <a:rPr lang="hr-HR" dirty="0" err="1" smtClean="0"/>
              <a:t>the</a:t>
            </a:r>
            <a:r>
              <a:rPr lang="hr-HR" dirty="0" smtClean="0"/>
              <a:t> </a:t>
            </a:r>
            <a:r>
              <a:rPr lang="hr-HR" dirty="0" err="1" smtClean="0"/>
              <a:t>right</a:t>
            </a:r>
            <a:endParaRPr lang="hr-HR" dirty="0" smtClean="0"/>
          </a:p>
          <a:p>
            <a:pPr>
              <a:lnSpc>
                <a:spcPct val="100000"/>
              </a:lnSpc>
            </a:pPr>
            <a:r>
              <a:rPr lang="hr-HR" dirty="0" smtClean="0"/>
              <a:t>In </a:t>
            </a:r>
            <a:r>
              <a:rPr lang="hr-HR" dirty="0" err="1" smtClean="0"/>
              <a:t>this</a:t>
            </a:r>
            <a:r>
              <a:rPr lang="hr-HR" dirty="0" smtClean="0"/>
              <a:t> </a:t>
            </a:r>
            <a:r>
              <a:rPr lang="hr-HR" dirty="0" err="1" smtClean="0"/>
              <a:t>case</a:t>
            </a:r>
            <a:r>
              <a:rPr lang="hr-HR" dirty="0" smtClean="0"/>
              <a:t> </a:t>
            </a:r>
            <a:r>
              <a:rPr lang="hr-HR" dirty="0" err="1" smtClean="0"/>
              <a:t>the</a:t>
            </a:r>
            <a:r>
              <a:rPr lang="hr-HR" dirty="0" smtClean="0"/>
              <a:t> </a:t>
            </a:r>
            <a:r>
              <a:rPr lang="hr-HR" dirty="0" err="1" smtClean="0"/>
              <a:t>direction</a:t>
            </a:r>
            <a:r>
              <a:rPr lang="hr-HR" dirty="0" smtClean="0"/>
              <a:t> </a:t>
            </a:r>
            <a:r>
              <a:rPr lang="hr-HR" dirty="0" err="1" smtClean="0"/>
              <a:t>dominance</a:t>
            </a:r>
            <a:r>
              <a:rPr lang="hr-HR" dirty="0" smtClean="0"/>
              <a:t> </a:t>
            </a:r>
            <a:r>
              <a:rPr lang="hr-HR" dirty="0" err="1" smtClean="0"/>
              <a:t>is</a:t>
            </a:r>
            <a:r>
              <a:rPr lang="hr-HR" dirty="0" smtClean="0"/>
              <a:t> </a:t>
            </a:r>
            <a:r>
              <a:rPr lang="hr-HR" dirty="0" err="1" smtClean="0"/>
              <a:t>emphasized</a:t>
            </a:r>
            <a:r>
              <a:rPr lang="hr-HR" dirty="0" smtClean="0"/>
              <a:t> </a:t>
            </a:r>
            <a:r>
              <a:rPr lang="hr-HR" dirty="0" err="1" smtClean="0"/>
              <a:t>by</a:t>
            </a:r>
            <a:r>
              <a:rPr lang="hr-HR" dirty="0" smtClean="0"/>
              <a:t> </a:t>
            </a:r>
            <a:r>
              <a:rPr lang="hr-HR" dirty="0" err="1" smtClean="0"/>
              <a:t>the</a:t>
            </a:r>
            <a:r>
              <a:rPr lang="hr-HR" dirty="0" smtClean="0"/>
              <a:t> </a:t>
            </a:r>
            <a:r>
              <a:rPr lang="hr-HR" dirty="0" err="1" smtClean="0"/>
              <a:t>intensity</a:t>
            </a:r>
            <a:r>
              <a:rPr lang="hr-HR" dirty="0" smtClean="0"/>
              <a:t> </a:t>
            </a:r>
            <a:r>
              <a:rPr lang="hr-HR" dirty="0" err="1" smtClean="0"/>
              <a:t>of</a:t>
            </a:r>
            <a:r>
              <a:rPr lang="hr-HR" dirty="0" smtClean="0"/>
              <a:t> </a:t>
            </a:r>
            <a:r>
              <a:rPr lang="hr-HR" dirty="0" err="1" smtClean="0"/>
              <a:t>the</a:t>
            </a:r>
            <a:r>
              <a:rPr lang="hr-HR" dirty="0" smtClean="0"/>
              <a:t> line (</a:t>
            </a:r>
            <a:r>
              <a:rPr lang="hr-HR" dirty="0" err="1" smtClean="0"/>
              <a:t>longer</a:t>
            </a:r>
            <a:r>
              <a:rPr lang="hr-HR" dirty="0" smtClean="0"/>
              <a:t> </a:t>
            </a:r>
            <a:r>
              <a:rPr lang="hr-HR" dirty="0" err="1" smtClean="0"/>
              <a:t>lines</a:t>
            </a:r>
            <a:r>
              <a:rPr lang="hr-HR" dirty="0" smtClean="0"/>
              <a:t> are </a:t>
            </a:r>
            <a:r>
              <a:rPr lang="hr-HR" i="1" dirty="0" err="1" smtClean="0"/>
              <a:t>whiter</a:t>
            </a:r>
            <a:r>
              <a:rPr lang="hr-HR" dirty="0" smtClean="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0212" y="2891607"/>
            <a:ext cx="3210275" cy="3165894"/>
          </a:xfrm>
        </p:spPr>
      </p:pic>
      <p:sp>
        <p:nvSpPr>
          <p:cNvPr id="10" name="TextBox 9"/>
          <p:cNvSpPr txBox="1"/>
          <p:nvPr/>
        </p:nvSpPr>
        <p:spPr>
          <a:xfrm>
            <a:off x="8386487" y="6252487"/>
            <a:ext cx="2057723" cy="369332"/>
          </a:xfrm>
          <a:prstGeom prst="rect">
            <a:avLst/>
          </a:prstGeom>
          <a:noFill/>
        </p:spPr>
        <p:txBody>
          <a:bodyPr wrap="square" rtlCol="0">
            <a:spAutoFit/>
          </a:bodyPr>
          <a:lstStyle/>
          <a:p>
            <a:r>
              <a:rPr lang="hr-HR" dirty="0" err="1" smtClean="0"/>
              <a:t>Intensity</a:t>
            </a:r>
            <a:r>
              <a:rPr lang="hr-HR" dirty="0" smtClean="0"/>
              <a:t> HOG flake</a:t>
            </a:r>
            <a:endParaRPr lang="hr-HR" dirty="0"/>
          </a:p>
        </p:txBody>
      </p:sp>
      <p:pic>
        <p:nvPicPr>
          <p:cNvPr id="7" name="Picture 6">
            <a:extLst>
              <a:ext uri="{FF2B5EF4-FFF2-40B4-BE49-F238E27FC236}">
                <a16:creationId xmlns:a16="http://schemas.microsoft.com/office/drawing/2014/main"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11" name="Rectangle 10"/>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11214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140" y="687920"/>
            <a:ext cx="10515600" cy="1325563"/>
          </a:xfrm>
        </p:spPr>
        <p:txBody>
          <a:bodyPr/>
          <a:lstStyle/>
          <a:p>
            <a:r>
              <a:rPr lang="hr-HR" dirty="0" smtClean="0"/>
              <a:t>HOG </a:t>
            </a:r>
            <a:r>
              <a:rPr lang="hr-HR" dirty="0" err="1" smtClean="0"/>
              <a:t>algorithm</a:t>
            </a:r>
            <a:r>
              <a:rPr lang="hr-HR" dirty="0" smtClean="0"/>
              <a:t> </a:t>
            </a:r>
            <a:r>
              <a:rPr lang="hr-HR" dirty="0" err="1" smtClean="0"/>
              <a:t>full</a:t>
            </a:r>
            <a:r>
              <a:rPr lang="hr-HR" dirty="0" smtClean="0"/>
              <a:t> </a:t>
            </a:r>
            <a:r>
              <a:rPr lang="hr-HR" dirty="0" err="1" smtClean="0"/>
              <a:t>picture</a:t>
            </a:r>
            <a:r>
              <a:rPr lang="hr-HR" dirty="0" smtClean="0"/>
              <a:t> </a:t>
            </a:r>
            <a:r>
              <a:rPr lang="hr-HR" dirty="0" err="1" smtClean="0"/>
              <a:t>results</a:t>
            </a:r>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668" y="1814931"/>
            <a:ext cx="4876800" cy="4876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64" y="1814931"/>
            <a:ext cx="4876800" cy="4876800"/>
          </a:xfrm>
          <a:prstGeom prst="rect">
            <a:avLst/>
          </a:prstGeom>
        </p:spPr>
      </p:pic>
      <p:pic>
        <p:nvPicPr>
          <p:cNvPr id="5" name="Picture 4">
            <a:extLst>
              <a:ext uri="{FF2B5EF4-FFF2-40B4-BE49-F238E27FC236}">
                <a16:creationId xmlns:a16="http://schemas.microsoft.com/office/drawing/2014/main"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510" y="31013"/>
            <a:ext cx="2047813" cy="1717016"/>
          </a:xfrm>
          <a:prstGeom prst="rect">
            <a:avLst/>
          </a:prstGeom>
        </p:spPr>
      </p:pic>
      <p:sp>
        <p:nvSpPr>
          <p:cNvPr id="8" name="Rectangle 7"/>
          <p:cNvSpPr/>
          <p:nvPr/>
        </p:nvSpPr>
        <p:spPr>
          <a:xfrm>
            <a:off x="1769533" y="264519"/>
            <a:ext cx="7680920"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416497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89" y="721787"/>
            <a:ext cx="10515600" cy="1325563"/>
          </a:xfrm>
        </p:spPr>
        <p:txBody>
          <a:bodyPr/>
          <a:lstStyle/>
          <a:p>
            <a:r>
              <a:rPr lang="hr-HR" dirty="0" smtClean="0"/>
              <a:t>HOG </a:t>
            </a:r>
            <a:r>
              <a:rPr lang="hr-HR" dirty="0" err="1" smtClean="0"/>
              <a:t>algorithm</a:t>
            </a:r>
            <a:r>
              <a:rPr lang="hr-HR" dirty="0" smtClean="0"/>
              <a:t> </a:t>
            </a:r>
            <a:r>
              <a:rPr lang="hr-HR" dirty="0" err="1" smtClean="0"/>
              <a:t>full</a:t>
            </a:r>
            <a:r>
              <a:rPr lang="hr-HR" dirty="0" smtClean="0"/>
              <a:t> </a:t>
            </a:r>
            <a:r>
              <a:rPr lang="hr-HR" dirty="0" err="1" smtClean="0"/>
              <a:t>picture</a:t>
            </a:r>
            <a:r>
              <a:rPr lang="hr-HR" dirty="0" smtClean="0"/>
              <a:t> </a:t>
            </a:r>
            <a:r>
              <a:rPr lang="hr-HR" dirty="0" err="1" smtClean="0"/>
              <a:t>results</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40" y="1793350"/>
            <a:ext cx="4872981" cy="4872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189" y="1793351"/>
            <a:ext cx="4876800" cy="4876800"/>
          </a:xfrm>
          <a:prstGeom prst="rect">
            <a:avLst/>
          </a:prstGeom>
        </p:spPr>
      </p:pic>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510" y="31013"/>
            <a:ext cx="2047813" cy="1717016"/>
          </a:xfrm>
          <a:prstGeom prst="rect">
            <a:avLst/>
          </a:prstGeom>
        </p:spPr>
      </p:pic>
      <p:sp>
        <p:nvSpPr>
          <p:cNvPr id="7" name="Rectangle 6"/>
          <p:cNvSpPr/>
          <p:nvPr/>
        </p:nvSpPr>
        <p:spPr>
          <a:xfrm>
            <a:off x="1769533" y="264519"/>
            <a:ext cx="7680920"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947763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74" y="637120"/>
            <a:ext cx="10515600" cy="1325563"/>
          </a:xfrm>
        </p:spPr>
        <p:txBody>
          <a:bodyPr/>
          <a:lstStyle/>
          <a:p>
            <a:r>
              <a:rPr lang="hr-HR" dirty="0" smtClean="0"/>
              <a:t>HOG </a:t>
            </a:r>
            <a:r>
              <a:rPr lang="hr-HR" dirty="0" err="1" smtClean="0"/>
              <a:t>algorithm</a:t>
            </a:r>
            <a:r>
              <a:rPr lang="hr-HR" dirty="0" smtClean="0"/>
              <a:t> </a:t>
            </a:r>
            <a:r>
              <a:rPr lang="hr-HR" dirty="0" err="1" smtClean="0"/>
              <a:t>full</a:t>
            </a:r>
            <a:r>
              <a:rPr lang="hr-HR" dirty="0" smtClean="0"/>
              <a:t> </a:t>
            </a:r>
            <a:r>
              <a:rPr lang="hr-HR" dirty="0" err="1" smtClean="0"/>
              <a:t>picture</a:t>
            </a:r>
            <a:r>
              <a:rPr lang="hr-HR" dirty="0" smtClean="0"/>
              <a:t> </a:t>
            </a:r>
            <a:r>
              <a:rPr lang="hr-HR" dirty="0" err="1" smtClean="0"/>
              <a:t>results</a:t>
            </a:r>
            <a:endParaRPr lang="hr-H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03" y="1856529"/>
            <a:ext cx="4876800" cy="487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86" y="1856529"/>
            <a:ext cx="4876800" cy="4876800"/>
          </a:xfrm>
          <a:prstGeom prst="rect">
            <a:avLst/>
          </a:prstGeom>
        </p:spPr>
      </p:pic>
      <p:pic>
        <p:nvPicPr>
          <p:cNvPr id="5" name="Picture 4">
            <a:extLst>
              <a:ext uri="{FF2B5EF4-FFF2-40B4-BE49-F238E27FC236}">
                <a16:creationId xmlns:a16="http://schemas.microsoft.com/office/drawing/2014/main"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5510" y="31013"/>
            <a:ext cx="2047813" cy="1717016"/>
          </a:xfrm>
          <a:prstGeom prst="rect">
            <a:avLst/>
          </a:prstGeom>
        </p:spPr>
      </p:pic>
      <p:sp>
        <p:nvSpPr>
          <p:cNvPr id="7" name="Rectangle 6"/>
          <p:cNvSpPr/>
          <p:nvPr/>
        </p:nvSpPr>
        <p:spPr>
          <a:xfrm>
            <a:off x="1705741" y="112119"/>
            <a:ext cx="7680920"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47185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4139992118"/>
              </p:ext>
            </p:extLst>
          </p:nvPr>
        </p:nvGraphicFramePr>
        <p:xfrm>
          <a:off x="1862667" y="311928"/>
          <a:ext cx="4533900" cy="6416675"/>
        </p:xfrm>
        <a:graphic>
          <a:graphicData uri="http://schemas.openxmlformats.org/presentationml/2006/ole">
            <mc:AlternateContent xmlns:mc="http://schemas.openxmlformats.org/markup-compatibility/2006">
              <mc:Choice xmlns:v="urn:schemas-microsoft-com:vml" Requires="v">
                <p:oleObj spid="_x0000_s1028" name="Acrobat Document" r:id="rId3" imgW="4533890" imgH="6416017" progId="AcroExch.Document.DC">
                  <p:embed/>
                </p:oleObj>
              </mc:Choice>
              <mc:Fallback>
                <p:oleObj name="Acrobat Document" r:id="rId3" imgW="4533890" imgH="6416017" progId="AcroExch.Document.DC">
                  <p:embed/>
                  <p:pic>
                    <p:nvPicPr>
                      <p:cNvPr id="0" name=""/>
                      <p:cNvPicPr/>
                      <p:nvPr/>
                    </p:nvPicPr>
                    <p:blipFill>
                      <a:blip r:embed="rId4"/>
                      <a:stretch>
                        <a:fillRect/>
                      </a:stretch>
                    </p:blipFill>
                    <p:spPr>
                      <a:xfrm>
                        <a:off x="1862667" y="311928"/>
                        <a:ext cx="4533900" cy="641667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84" y="66419"/>
            <a:ext cx="1741083" cy="1629324"/>
          </a:xfrm>
          <a:prstGeom prst="rect">
            <a:avLst/>
          </a:prstGeom>
        </p:spPr>
      </p:pic>
      <p:sp>
        <p:nvSpPr>
          <p:cNvPr id="5" name="Rectangle 4"/>
          <p:cNvSpPr/>
          <p:nvPr/>
        </p:nvSpPr>
        <p:spPr>
          <a:xfrm rot="16200000">
            <a:off x="-1786291" y="3784515"/>
            <a:ext cx="5100875" cy="923330"/>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graphicFrame>
        <p:nvGraphicFramePr>
          <p:cNvPr id="9" name="Object 8"/>
          <p:cNvGraphicFramePr>
            <a:graphicFrameLocks noChangeAspect="1"/>
          </p:cNvGraphicFramePr>
          <p:nvPr>
            <p:extLst>
              <p:ext uri="{D42A27DB-BD31-4B8C-83A1-F6EECF244321}">
                <p14:modId xmlns:p14="http://schemas.microsoft.com/office/powerpoint/2010/main" val="1517391689"/>
              </p:ext>
            </p:extLst>
          </p:nvPr>
        </p:nvGraphicFramePr>
        <p:xfrm>
          <a:off x="6396567" y="311927"/>
          <a:ext cx="4533900" cy="6416675"/>
        </p:xfrm>
        <a:graphic>
          <a:graphicData uri="http://schemas.openxmlformats.org/presentationml/2006/ole">
            <mc:AlternateContent xmlns:mc="http://schemas.openxmlformats.org/markup-compatibility/2006">
              <mc:Choice xmlns:v="urn:schemas-microsoft-com:vml" Requires="v">
                <p:oleObj spid="_x0000_s1029" name="Acrobat Document" r:id="rId6" imgW="4533890" imgH="6416017" progId="AcroExch.Document.DC">
                  <p:embed/>
                </p:oleObj>
              </mc:Choice>
              <mc:Fallback>
                <p:oleObj name="Acrobat Document" r:id="rId6" imgW="4533890" imgH="6416017" progId="AcroExch.Document.DC">
                  <p:embed/>
                  <p:pic>
                    <p:nvPicPr>
                      <p:cNvPr id="0" name=""/>
                      <p:cNvPicPr/>
                      <p:nvPr/>
                    </p:nvPicPr>
                    <p:blipFill>
                      <a:blip r:embed="rId7"/>
                      <a:stretch>
                        <a:fillRect/>
                      </a:stretch>
                    </p:blipFill>
                    <p:spPr>
                      <a:xfrm>
                        <a:off x="6396567" y="311927"/>
                        <a:ext cx="4533900" cy="6416675"/>
                      </a:xfrm>
                      <a:prstGeom prst="rect">
                        <a:avLst/>
                      </a:prstGeom>
                    </p:spPr>
                  </p:pic>
                </p:oleObj>
              </mc:Fallback>
            </mc:AlternateContent>
          </a:graphicData>
        </a:graphic>
      </p:graphicFrame>
      <p:pic>
        <p:nvPicPr>
          <p:cNvPr id="7" name="Picture 5" descr="A picture containing bottle, photo, table, black&#10;&#10;Description generated with very high confidence">
            <a:extLst>
              <a:ext uri="{FF2B5EF4-FFF2-40B4-BE49-F238E27FC236}">
                <a16:creationId xmlns:a16="http://schemas.microsoft.com/office/drawing/2014/main" id="{F7B82782-E3C2-43CB-864C-C017101A2D7A}"/>
              </a:ext>
            </a:extLst>
          </p:cNvPr>
          <p:cNvPicPr>
            <a:picLocks noChangeAspect="1"/>
          </p:cNvPicPr>
          <p:nvPr/>
        </p:nvPicPr>
        <p:blipFill>
          <a:blip r:embed="rId8"/>
          <a:stretch>
            <a:fillRect/>
          </a:stretch>
        </p:blipFill>
        <p:spPr>
          <a:xfrm>
            <a:off x="7560901" y="4271920"/>
            <a:ext cx="4055365" cy="985558"/>
          </a:xfrm>
          <a:prstGeom prst="rect">
            <a:avLst/>
          </a:prstGeom>
        </p:spPr>
      </p:pic>
      <p:pic>
        <p:nvPicPr>
          <p:cNvPr id="6" name="Picture 2" descr="https://eacea.ec.europa.eu/sites/eacea-site/files/logosbeneficaireserasmusleft_en.jp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191120" y="5257479"/>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3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6259"/>
            <a:ext cx="10515600" cy="1325563"/>
          </a:xfrm>
        </p:spPr>
        <p:txBody>
          <a:bodyPr/>
          <a:lstStyle/>
          <a:p>
            <a:r>
              <a:rPr lang="hr-HR" dirty="0" smtClean="0"/>
              <a:t>HOG </a:t>
            </a:r>
            <a:r>
              <a:rPr lang="hr-HR" dirty="0" err="1" smtClean="0"/>
              <a:t>method</a:t>
            </a:r>
            <a:r>
              <a:rPr lang="hr-HR" dirty="0" smtClean="0"/>
              <a:t> </a:t>
            </a:r>
            <a:r>
              <a:rPr lang="hr-HR" dirty="0" err="1" smtClean="0"/>
              <a:t>in</a:t>
            </a:r>
            <a:r>
              <a:rPr lang="hr-HR" dirty="0" smtClean="0"/>
              <a:t> </a:t>
            </a:r>
            <a:r>
              <a:rPr lang="hr-HR" dirty="0" err="1" smtClean="0"/>
              <a:t>LabVIEW</a:t>
            </a:r>
            <a:endParaRPr lang="hr-HR" dirty="0"/>
          </a:p>
        </p:txBody>
      </p:sp>
      <p:sp>
        <p:nvSpPr>
          <p:cNvPr id="3" name="Content Placeholder 2"/>
          <p:cNvSpPr>
            <a:spLocks noGrp="1"/>
          </p:cNvSpPr>
          <p:nvPr>
            <p:ph idx="1"/>
          </p:nvPr>
        </p:nvSpPr>
        <p:spPr>
          <a:xfrm>
            <a:off x="838200" y="2198158"/>
            <a:ext cx="10515600" cy="4351338"/>
          </a:xfrm>
        </p:spPr>
        <p:txBody>
          <a:bodyPr/>
          <a:lstStyle/>
          <a:p>
            <a:r>
              <a:rPr lang="hr-HR" dirty="0" err="1" smtClean="0"/>
              <a:t>The</a:t>
            </a:r>
            <a:r>
              <a:rPr lang="hr-HR" dirty="0" smtClean="0"/>
              <a:t> </a:t>
            </a:r>
            <a:r>
              <a:rPr lang="hr-HR" dirty="0" err="1" smtClean="0"/>
              <a:t>algorithm</a:t>
            </a:r>
            <a:r>
              <a:rPr lang="hr-HR" dirty="0" smtClean="0"/>
              <a:t> </a:t>
            </a:r>
            <a:r>
              <a:rPr lang="hr-HR" dirty="0" err="1" smtClean="0"/>
              <a:t>is</a:t>
            </a:r>
            <a:r>
              <a:rPr lang="hr-HR" dirty="0" smtClean="0"/>
              <a:t> </a:t>
            </a:r>
            <a:r>
              <a:rPr lang="hr-HR" dirty="0" err="1" smtClean="0"/>
              <a:t>implemented</a:t>
            </a:r>
            <a:r>
              <a:rPr lang="hr-HR" dirty="0" smtClean="0"/>
              <a:t> </a:t>
            </a:r>
            <a:r>
              <a:rPr lang="hr-HR" dirty="0" err="1" smtClean="0"/>
              <a:t>in</a:t>
            </a:r>
            <a:r>
              <a:rPr lang="hr-HR" dirty="0" smtClean="0"/>
              <a:t> </a:t>
            </a:r>
            <a:r>
              <a:rPr lang="hr-HR" dirty="0" err="1" smtClean="0"/>
              <a:t>Vision</a:t>
            </a:r>
            <a:r>
              <a:rPr lang="hr-HR" dirty="0" smtClean="0"/>
              <a:t> module </a:t>
            </a:r>
            <a:r>
              <a:rPr lang="hr-HR" dirty="0" err="1" smtClean="0"/>
              <a:t>in</a:t>
            </a:r>
            <a:r>
              <a:rPr lang="hr-HR" dirty="0" smtClean="0"/>
              <a:t> </a:t>
            </a:r>
            <a:r>
              <a:rPr lang="hr-HR" dirty="0" err="1" smtClean="0"/>
              <a:t>LabVIEW</a:t>
            </a:r>
            <a:endParaRPr lang="hr-HR" dirty="0" smtClean="0"/>
          </a:p>
          <a:p>
            <a:r>
              <a:rPr lang="hr-HR" dirty="0" err="1" smtClean="0"/>
              <a:t>It</a:t>
            </a:r>
            <a:r>
              <a:rPr lang="hr-HR" dirty="0" smtClean="0"/>
              <a:t> </a:t>
            </a:r>
            <a:r>
              <a:rPr lang="hr-HR" dirty="0" err="1" smtClean="0"/>
              <a:t>is</a:t>
            </a:r>
            <a:r>
              <a:rPr lang="hr-HR" dirty="0" smtClean="0"/>
              <a:t> </a:t>
            </a:r>
            <a:r>
              <a:rPr lang="hr-HR" dirty="0" err="1" smtClean="0"/>
              <a:t>very</a:t>
            </a:r>
            <a:r>
              <a:rPr lang="hr-HR" dirty="0" smtClean="0"/>
              <a:t> </a:t>
            </a:r>
            <a:r>
              <a:rPr lang="hr-HR" dirty="0" err="1" smtClean="0"/>
              <a:t>badly</a:t>
            </a:r>
            <a:r>
              <a:rPr lang="hr-HR" dirty="0" smtClean="0"/>
              <a:t> </a:t>
            </a:r>
            <a:r>
              <a:rPr lang="hr-HR" dirty="0" err="1" smtClean="0"/>
              <a:t>documented</a:t>
            </a:r>
            <a:endParaRPr lang="hr-HR" dirty="0" smtClean="0"/>
          </a:p>
          <a:p>
            <a:r>
              <a:rPr lang="hr-HR" dirty="0" err="1" smtClean="0"/>
              <a:t>There</a:t>
            </a:r>
            <a:r>
              <a:rPr lang="hr-HR" dirty="0" smtClean="0"/>
              <a:t> </a:t>
            </a:r>
            <a:r>
              <a:rPr lang="hr-HR" dirty="0" err="1" smtClean="0"/>
              <a:t>is</a:t>
            </a:r>
            <a:r>
              <a:rPr lang="hr-HR" dirty="0" smtClean="0"/>
              <a:t> </a:t>
            </a:r>
            <a:r>
              <a:rPr lang="hr-HR" dirty="0" err="1" smtClean="0"/>
              <a:t>little</a:t>
            </a:r>
            <a:r>
              <a:rPr lang="hr-HR" dirty="0" smtClean="0"/>
              <a:t> </a:t>
            </a:r>
            <a:r>
              <a:rPr lang="hr-HR" dirty="0" err="1" smtClean="0"/>
              <a:t>instruction</a:t>
            </a:r>
            <a:r>
              <a:rPr lang="hr-HR" dirty="0" smtClean="0"/>
              <a:t> </a:t>
            </a:r>
            <a:r>
              <a:rPr lang="hr-HR" dirty="0" err="1" smtClean="0"/>
              <a:t>other</a:t>
            </a:r>
            <a:r>
              <a:rPr lang="hr-HR" dirty="0" smtClean="0"/>
              <a:t> </a:t>
            </a:r>
            <a:r>
              <a:rPr lang="hr-HR" dirty="0" err="1" smtClean="0"/>
              <a:t>than</a:t>
            </a:r>
            <a:r>
              <a:rPr lang="hr-HR" dirty="0" smtClean="0"/>
              <a:t> </a:t>
            </a:r>
            <a:r>
              <a:rPr lang="hr-HR" dirty="0" err="1" smtClean="0"/>
              <a:t>those</a:t>
            </a:r>
            <a:r>
              <a:rPr lang="hr-HR" dirty="0" smtClean="0"/>
              <a:t> </a:t>
            </a:r>
            <a:r>
              <a:rPr lang="hr-HR" dirty="0" err="1" smtClean="0"/>
              <a:t>available</a:t>
            </a:r>
            <a:r>
              <a:rPr lang="hr-HR" dirty="0" smtClean="0"/>
              <a:t> </a:t>
            </a:r>
            <a:r>
              <a:rPr lang="hr-HR" dirty="0" err="1" smtClean="0"/>
              <a:t>in</a:t>
            </a:r>
            <a:r>
              <a:rPr lang="hr-HR" dirty="0" smtClean="0"/>
              <a:t> </a:t>
            </a:r>
            <a:r>
              <a:rPr lang="hr-HR" dirty="0" err="1" smtClean="0"/>
              <a:t>Context</a:t>
            </a:r>
            <a:r>
              <a:rPr lang="hr-HR" dirty="0" smtClean="0"/>
              <a:t> </a:t>
            </a:r>
            <a:r>
              <a:rPr lang="hr-HR" dirty="0" err="1" smtClean="0"/>
              <a:t>Help</a:t>
            </a:r>
            <a:endParaRPr lang="hr-HR" dirty="0" smtClean="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884" y="3831655"/>
            <a:ext cx="5556067" cy="2852778"/>
          </a:xfrm>
          <a:prstGeom prst="rect">
            <a:avLst/>
          </a:prstGeom>
        </p:spPr>
      </p:pic>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27" y="31013"/>
            <a:ext cx="2315795" cy="2167145"/>
          </a:xfrm>
          <a:prstGeom prst="rect">
            <a:avLst/>
          </a:prstGeom>
        </p:spPr>
      </p:pic>
      <p:sp>
        <p:nvSpPr>
          <p:cNvPr id="7" name="Rectangle 6"/>
          <p:cNvSpPr/>
          <p:nvPr/>
        </p:nvSpPr>
        <p:spPr>
          <a:xfrm>
            <a:off x="980706" y="165262"/>
            <a:ext cx="8469747"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70891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258"/>
            <a:ext cx="10515600" cy="1325563"/>
          </a:xfrm>
        </p:spPr>
        <p:txBody>
          <a:bodyPr/>
          <a:lstStyle/>
          <a:p>
            <a:r>
              <a:rPr lang="hr-HR" dirty="0" smtClean="0"/>
              <a:t>HOG </a:t>
            </a:r>
            <a:r>
              <a:rPr lang="hr-HR" dirty="0" err="1" smtClean="0"/>
              <a:t>method</a:t>
            </a:r>
            <a:r>
              <a:rPr lang="hr-HR" dirty="0" smtClean="0"/>
              <a:t> </a:t>
            </a:r>
            <a:r>
              <a:rPr lang="hr-HR" dirty="0" err="1" smtClean="0"/>
              <a:t>in</a:t>
            </a:r>
            <a:r>
              <a:rPr lang="hr-HR" dirty="0" smtClean="0"/>
              <a:t> </a:t>
            </a:r>
            <a:r>
              <a:rPr lang="hr-HR" dirty="0" err="1" smtClean="0"/>
              <a:t>LabVIEW</a:t>
            </a:r>
            <a:r>
              <a:rPr lang="hr-HR" dirty="0" smtClean="0"/>
              <a:t> </a:t>
            </a:r>
            <a:r>
              <a:rPr lang="hr-HR" dirty="0" err="1" smtClean="0"/>
              <a:t>inputs</a:t>
            </a:r>
            <a:endParaRPr lang="hr-HR" dirty="0"/>
          </a:p>
        </p:txBody>
      </p:sp>
      <p:sp>
        <p:nvSpPr>
          <p:cNvPr id="3" name="Content Placeholder 2"/>
          <p:cNvSpPr>
            <a:spLocks noGrp="1"/>
          </p:cNvSpPr>
          <p:nvPr>
            <p:ph idx="1"/>
          </p:nvPr>
        </p:nvSpPr>
        <p:spPr>
          <a:xfrm>
            <a:off x="838200" y="2247190"/>
            <a:ext cx="10515600" cy="4351338"/>
          </a:xfrm>
        </p:spPr>
        <p:txBody>
          <a:bodyPr/>
          <a:lstStyle/>
          <a:p>
            <a:r>
              <a:rPr lang="hr-HR" dirty="0" err="1" smtClean="0"/>
              <a:t>The</a:t>
            </a:r>
            <a:r>
              <a:rPr lang="hr-HR" dirty="0" smtClean="0"/>
              <a:t> </a:t>
            </a:r>
            <a:r>
              <a:rPr lang="hr-HR" dirty="0" err="1" smtClean="0"/>
              <a:t>algorithm</a:t>
            </a:r>
            <a:r>
              <a:rPr lang="hr-HR" dirty="0" smtClean="0"/>
              <a:t> </a:t>
            </a:r>
            <a:r>
              <a:rPr lang="hr-HR" dirty="0" err="1" smtClean="0"/>
              <a:t>can</a:t>
            </a:r>
            <a:r>
              <a:rPr lang="hr-HR" dirty="0" smtClean="0"/>
              <a:t> </a:t>
            </a:r>
            <a:r>
              <a:rPr lang="hr-HR" dirty="0" err="1" smtClean="0"/>
              <a:t>be</a:t>
            </a:r>
            <a:r>
              <a:rPr lang="hr-HR" dirty="0" smtClean="0"/>
              <a:t> </a:t>
            </a:r>
            <a:r>
              <a:rPr lang="hr-HR" dirty="0" err="1" smtClean="0"/>
              <a:t>applied</a:t>
            </a:r>
            <a:r>
              <a:rPr lang="hr-HR" dirty="0" smtClean="0"/>
              <a:t> on </a:t>
            </a:r>
            <a:r>
              <a:rPr lang="hr-HR" dirty="0" err="1" smtClean="0"/>
              <a:t>the</a:t>
            </a:r>
            <a:r>
              <a:rPr lang="hr-HR" dirty="0" smtClean="0"/>
              <a:t> </a:t>
            </a:r>
            <a:r>
              <a:rPr lang="hr-HR" dirty="0" err="1" smtClean="0"/>
              <a:t>whole</a:t>
            </a:r>
            <a:r>
              <a:rPr lang="hr-HR" dirty="0" smtClean="0"/>
              <a:t> </a:t>
            </a:r>
            <a:r>
              <a:rPr lang="hr-HR" dirty="0" err="1" smtClean="0"/>
              <a:t>picture</a:t>
            </a:r>
            <a:r>
              <a:rPr lang="hr-HR" dirty="0" smtClean="0"/>
              <a:t> (</a:t>
            </a:r>
            <a:r>
              <a:rPr lang="hr-HR" i="1" dirty="0" err="1" smtClean="0"/>
              <a:t>Default</a:t>
            </a:r>
            <a:r>
              <a:rPr lang="hr-HR" dirty="0" smtClean="0"/>
              <a:t>) </a:t>
            </a:r>
            <a:r>
              <a:rPr lang="hr-HR" dirty="0" err="1" smtClean="0"/>
              <a:t>or</a:t>
            </a:r>
            <a:r>
              <a:rPr lang="hr-HR" dirty="0" smtClean="0"/>
              <a:t> a </a:t>
            </a:r>
            <a:r>
              <a:rPr lang="hr-HR" dirty="0" err="1" smtClean="0"/>
              <a:t>Region</a:t>
            </a:r>
            <a:r>
              <a:rPr lang="hr-HR" dirty="0" smtClean="0"/>
              <a:t> </a:t>
            </a:r>
            <a:r>
              <a:rPr lang="hr-HR" dirty="0" err="1" smtClean="0"/>
              <a:t>Of</a:t>
            </a:r>
            <a:r>
              <a:rPr lang="hr-HR" dirty="0" smtClean="0"/>
              <a:t> </a:t>
            </a:r>
            <a:r>
              <a:rPr lang="hr-HR" dirty="0" err="1"/>
              <a:t>I</a:t>
            </a:r>
            <a:r>
              <a:rPr lang="hr-HR" dirty="0" err="1" smtClean="0"/>
              <a:t>nterest</a:t>
            </a:r>
            <a:r>
              <a:rPr lang="hr-HR" dirty="0" smtClean="0"/>
              <a:t> </a:t>
            </a:r>
            <a:r>
              <a:rPr lang="hr-HR" dirty="0" err="1" smtClean="0"/>
              <a:t>can</a:t>
            </a:r>
            <a:r>
              <a:rPr lang="hr-HR" dirty="0" smtClean="0"/>
              <a:t> </a:t>
            </a:r>
            <a:r>
              <a:rPr lang="hr-HR" dirty="0" err="1" smtClean="0"/>
              <a:t>be</a:t>
            </a:r>
            <a:r>
              <a:rPr lang="hr-HR" dirty="0" smtClean="0"/>
              <a:t> </a:t>
            </a:r>
            <a:r>
              <a:rPr lang="hr-HR" dirty="0" err="1" smtClean="0"/>
              <a:t>defined</a:t>
            </a:r>
            <a:r>
              <a:rPr lang="hr-HR" dirty="0" smtClean="0"/>
              <a:t> </a:t>
            </a:r>
            <a:r>
              <a:rPr lang="hr-HR" dirty="0" err="1" smtClean="0"/>
              <a:t>through</a:t>
            </a:r>
            <a:r>
              <a:rPr lang="hr-HR" dirty="0" smtClean="0"/>
              <a:t> input </a:t>
            </a:r>
            <a:r>
              <a:rPr lang="hr-HR" dirty="0" err="1" smtClean="0"/>
              <a:t>cluster</a:t>
            </a:r>
            <a:r>
              <a:rPr lang="hr-HR" dirty="0" smtClean="0"/>
              <a:t> </a:t>
            </a:r>
            <a:r>
              <a:rPr lang="hr-HR" i="1" dirty="0" smtClean="0"/>
              <a:t>ROI </a:t>
            </a:r>
            <a:r>
              <a:rPr lang="hr-HR" i="1" dirty="0" err="1" smtClean="0"/>
              <a:t>Descriptor</a:t>
            </a:r>
            <a:endParaRPr lang="hr-HR" dirty="0" smtClean="0"/>
          </a:p>
          <a:p>
            <a:r>
              <a:rPr lang="hr-HR" i="1" dirty="0" err="1" smtClean="0"/>
              <a:t>Feature</a:t>
            </a:r>
            <a:r>
              <a:rPr lang="hr-HR" i="1" dirty="0" smtClean="0"/>
              <a:t> </a:t>
            </a:r>
            <a:r>
              <a:rPr lang="hr-HR" i="1" dirty="0" err="1" smtClean="0"/>
              <a:t>Extraction</a:t>
            </a:r>
            <a:r>
              <a:rPr lang="hr-HR" i="1" dirty="0" smtClean="0"/>
              <a:t> </a:t>
            </a:r>
            <a:r>
              <a:rPr lang="hr-HR" i="1" dirty="0" err="1" smtClean="0"/>
              <a:t>Options</a:t>
            </a:r>
            <a:r>
              <a:rPr lang="hr-HR" i="1" dirty="0" smtClean="0"/>
              <a:t> </a:t>
            </a:r>
            <a:r>
              <a:rPr lang="hr-HR" dirty="0" smtClean="0"/>
              <a:t>input</a:t>
            </a:r>
            <a:r>
              <a:rPr lang="hr-HR" i="1" dirty="0" smtClean="0"/>
              <a:t> </a:t>
            </a:r>
            <a:r>
              <a:rPr lang="hr-HR" dirty="0" err="1" smtClean="0"/>
              <a:t>cluster</a:t>
            </a:r>
            <a:r>
              <a:rPr lang="hr-HR" dirty="0" smtClean="0"/>
              <a:t> </a:t>
            </a:r>
            <a:r>
              <a:rPr lang="hr-HR" dirty="0" err="1" smtClean="0"/>
              <a:t>defines</a:t>
            </a:r>
            <a:r>
              <a:rPr lang="hr-HR" dirty="0" smtClean="0"/>
              <a:t> </a:t>
            </a:r>
            <a:r>
              <a:rPr lang="hr-HR" dirty="0" err="1" smtClean="0"/>
              <a:t>cell</a:t>
            </a:r>
            <a:r>
              <a:rPr lang="hr-HR" dirty="0" smtClean="0"/>
              <a:t> </a:t>
            </a:r>
            <a:r>
              <a:rPr lang="hr-HR" dirty="0" err="1" smtClean="0"/>
              <a:t>size</a:t>
            </a:r>
            <a:r>
              <a:rPr lang="hr-HR" dirty="0" smtClean="0"/>
              <a:t> (X×Y) </a:t>
            </a:r>
            <a:r>
              <a:rPr lang="hr-HR" dirty="0" err="1" smtClean="0"/>
              <a:t>and</a:t>
            </a:r>
            <a:r>
              <a:rPr lang="hr-HR" dirty="0" smtClean="0"/>
              <a:t> </a:t>
            </a:r>
            <a:r>
              <a:rPr lang="hr-HR" dirty="0" err="1" smtClean="0"/>
              <a:t>the</a:t>
            </a:r>
            <a:r>
              <a:rPr lang="hr-HR" dirty="0" smtClean="0"/>
              <a:t> </a:t>
            </a:r>
            <a:r>
              <a:rPr lang="hr-HR" dirty="0" err="1" smtClean="0"/>
              <a:t>number</a:t>
            </a:r>
            <a:r>
              <a:rPr lang="hr-HR" dirty="0" smtClean="0"/>
              <a:t> </a:t>
            </a:r>
            <a:r>
              <a:rPr lang="hr-HR" dirty="0" err="1" smtClean="0"/>
              <a:t>of</a:t>
            </a:r>
            <a:r>
              <a:rPr lang="hr-HR" dirty="0" smtClean="0"/>
              <a:t> </a:t>
            </a:r>
            <a:r>
              <a:rPr lang="hr-HR" dirty="0" err="1" smtClean="0"/>
              <a:t>direction</a:t>
            </a:r>
            <a:r>
              <a:rPr lang="hr-HR" dirty="0" smtClean="0"/>
              <a:t> </a:t>
            </a:r>
            <a:r>
              <a:rPr lang="hr-HR" dirty="0" err="1" smtClean="0"/>
              <a:t>bins</a:t>
            </a:r>
            <a:endParaRPr lang="hr-HR" i="1" dirty="0" smtClean="0"/>
          </a:p>
          <a:p>
            <a:endParaRPr lang="hr-HR" dirty="0" smtClean="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752" y="3903261"/>
            <a:ext cx="5556067" cy="2852778"/>
          </a:xfrm>
          <a:prstGeom prst="rect">
            <a:avLst/>
          </a:prstGeom>
        </p:spPr>
      </p:pic>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133" y="31013"/>
            <a:ext cx="2368190" cy="2216177"/>
          </a:xfrm>
          <a:prstGeom prst="rect">
            <a:avLst/>
          </a:prstGeom>
        </p:spPr>
      </p:pic>
      <p:sp>
        <p:nvSpPr>
          <p:cNvPr id="7" name="Rectangle 6"/>
          <p:cNvSpPr/>
          <p:nvPr/>
        </p:nvSpPr>
        <p:spPr>
          <a:xfrm>
            <a:off x="567867" y="165262"/>
            <a:ext cx="8882586" cy="646331"/>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54453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4" y="830792"/>
            <a:ext cx="10515600" cy="1325563"/>
          </a:xfrm>
        </p:spPr>
        <p:txBody>
          <a:bodyPr/>
          <a:lstStyle/>
          <a:p>
            <a:r>
              <a:rPr lang="hr-HR" dirty="0" smtClean="0"/>
              <a:t>HOG </a:t>
            </a:r>
            <a:r>
              <a:rPr lang="hr-HR" dirty="0" err="1" smtClean="0"/>
              <a:t>method</a:t>
            </a:r>
            <a:r>
              <a:rPr lang="hr-HR" dirty="0" smtClean="0"/>
              <a:t> </a:t>
            </a:r>
            <a:r>
              <a:rPr lang="hr-HR" dirty="0" err="1" smtClean="0"/>
              <a:t>in</a:t>
            </a:r>
            <a:r>
              <a:rPr lang="hr-HR" dirty="0" smtClean="0"/>
              <a:t> </a:t>
            </a:r>
            <a:r>
              <a:rPr lang="hr-HR" dirty="0" err="1" smtClean="0"/>
              <a:t>LabVIEW</a:t>
            </a:r>
            <a:r>
              <a:rPr lang="hr-HR" dirty="0" smtClean="0"/>
              <a:t> output</a:t>
            </a:r>
            <a:endParaRPr lang="hr-HR" dirty="0"/>
          </a:p>
        </p:txBody>
      </p:sp>
      <p:sp>
        <p:nvSpPr>
          <p:cNvPr id="3" name="Content Placeholder 2"/>
          <p:cNvSpPr>
            <a:spLocks noGrp="1"/>
          </p:cNvSpPr>
          <p:nvPr>
            <p:ph idx="1"/>
          </p:nvPr>
        </p:nvSpPr>
        <p:spPr>
          <a:xfrm>
            <a:off x="880534" y="2291292"/>
            <a:ext cx="10515600" cy="4351338"/>
          </a:xfrm>
        </p:spPr>
        <p:txBody>
          <a:bodyPr/>
          <a:lstStyle/>
          <a:p>
            <a:r>
              <a:rPr lang="hr-HR" i="1" dirty="0" err="1" smtClean="0"/>
              <a:t>Feature</a:t>
            </a:r>
            <a:r>
              <a:rPr lang="hr-HR" i="1" dirty="0" smtClean="0"/>
              <a:t> </a:t>
            </a:r>
            <a:r>
              <a:rPr lang="hr-HR" i="1" dirty="0" err="1" smtClean="0"/>
              <a:t>Vector</a:t>
            </a:r>
            <a:r>
              <a:rPr lang="hr-HR" dirty="0" smtClean="0"/>
              <a:t> </a:t>
            </a:r>
            <a:r>
              <a:rPr lang="hr-HR" dirty="0" err="1" smtClean="0"/>
              <a:t>is</a:t>
            </a:r>
            <a:r>
              <a:rPr lang="hr-HR" dirty="0" smtClean="0"/>
              <a:t> a 1D </a:t>
            </a:r>
            <a:r>
              <a:rPr lang="hr-HR" dirty="0" err="1" smtClean="0"/>
              <a:t>array</a:t>
            </a:r>
            <a:r>
              <a:rPr lang="hr-HR" dirty="0" smtClean="0"/>
              <a:t> </a:t>
            </a:r>
            <a:r>
              <a:rPr lang="hr-HR" dirty="0" err="1" smtClean="0"/>
              <a:t>of</a:t>
            </a:r>
            <a:r>
              <a:rPr lang="hr-HR" dirty="0" smtClean="0"/>
              <a:t> </a:t>
            </a:r>
            <a:r>
              <a:rPr lang="hr-HR" dirty="0" err="1" smtClean="0"/>
              <a:t>doubles</a:t>
            </a:r>
            <a:r>
              <a:rPr lang="hr-HR" dirty="0" smtClean="0"/>
              <a:t> </a:t>
            </a:r>
            <a:r>
              <a:rPr lang="hr-HR" dirty="0" err="1" smtClean="0"/>
              <a:t>that</a:t>
            </a:r>
            <a:r>
              <a:rPr lang="hr-HR" dirty="0"/>
              <a:t> </a:t>
            </a:r>
            <a:r>
              <a:rPr lang="hr-HR" dirty="0" err="1" smtClean="0"/>
              <a:t>includes</a:t>
            </a:r>
            <a:r>
              <a:rPr lang="hr-HR" dirty="0" smtClean="0"/>
              <a:t> line </a:t>
            </a:r>
            <a:r>
              <a:rPr lang="hr-HR" dirty="0" err="1" smtClean="0"/>
              <a:t>lengths</a:t>
            </a:r>
            <a:r>
              <a:rPr lang="hr-HR" dirty="0" smtClean="0"/>
              <a:t> for </a:t>
            </a:r>
            <a:r>
              <a:rPr lang="hr-HR" dirty="0" err="1" smtClean="0"/>
              <a:t>different</a:t>
            </a:r>
            <a:r>
              <a:rPr lang="hr-HR" dirty="0" smtClean="0"/>
              <a:t> </a:t>
            </a:r>
            <a:r>
              <a:rPr lang="hr-HR" dirty="0" err="1" smtClean="0"/>
              <a:t>bins</a:t>
            </a:r>
            <a:r>
              <a:rPr lang="hr-HR" dirty="0" smtClean="0"/>
              <a:t> </a:t>
            </a:r>
            <a:r>
              <a:rPr lang="hr-HR" dirty="0" err="1" smtClean="0"/>
              <a:t>consecutively</a:t>
            </a:r>
            <a:r>
              <a:rPr lang="hr-HR" dirty="0" smtClean="0"/>
              <a:t> for </a:t>
            </a:r>
            <a:r>
              <a:rPr lang="hr-HR" dirty="0" err="1" smtClean="0"/>
              <a:t>all</a:t>
            </a:r>
            <a:r>
              <a:rPr lang="hr-HR" dirty="0" smtClean="0"/>
              <a:t> </a:t>
            </a:r>
            <a:r>
              <a:rPr lang="hr-HR" dirty="0" err="1" smtClean="0"/>
              <a:t>the</a:t>
            </a:r>
            <a:r>
              <a:rPr lang="hr-HR" dirty="0" smtClean="0"/>
              <a:t> </a:t>
            </a:r>
            <a:r>
              <a:rPr lang="hr-HR" dirty="0" err="1" smtClean="0"/>
              <a:t>cells</a:t>
            </a:r>
            <a:r>
              <a:rPr lang="hr-HR" dirty="0" smtClean="0"/>
              <a:t> </a:t>
            </a:r>
            <a:r>
              <a:rPr lang="hr-HR" dirty="0" err="1" smtClean="0"/>
              <a:t>consecutively</a:t>
            </a:r>
            <a:endParaRPr lang="hr-HR" dirty="0" smtClean="0"/>
          </a:p>
          <a:p>
            <a:pPr lvl="1"/>
            <a:r>
              <a:rPr lang="hr-HR" dirty="0" err="1" smtClean="0"/>
              <a:t>If</a:t>
            </a:r>
            <a:r>
              <a:rPr lang="hr-HR" dirty="0" smtClean="0"/>
              <a:t> </a:t>
            </a:r>
            <a:r>
              <a:rPr lang="hr-HR" dirty="0" err="1" smtClean="0"/>
              <a:t>you</a:t>
            </a:r>
            <a:r>
              <a:rPr lang="hr-HR" dirty="0" smtClean="0"/>
              <a:t> </a:t>
            </a:r>
            <a:r>
              <a:rPr lang="hr-HR" dirty="0" err="1" smtClean="0"/>
              <a:t>have</a:t>
            </a:r>
            <a:r>
              <a:rPr lang="hr-HR" dirty="0" smtClean="0"/>
              <a:t> 20 × 30 </a:t>
            </a:r>
            <a:r>
              <a:rPr lang="hr-HR" dirty="0" err="1" smtClean="0"/>
              <a:t>cells</a:t>
            </a:r>
            <a:r>
              <a:rPr lang="hr-HR" dirty="0" smtClean="0"/>
              <a:t> </a:t>
            </a:r>
            <a:r>
              <a:rPr lang="hr-HR" dirty="0" err="1" smtClean="0"/>
              <a:t>image</a:t>
            </a:r>
            <a:r>
              <a:rPr lang="hr-HR" dirty="0" smtClean="0"/>
              <a:t> </a:t>
            </a:r>
            <a:r>
              <a:rPr lang="hr-HR" dirty="0" err="1" smtClean="0"/>
              <a:t>and</a:t>
            </a:r>
            <a:r>
              <a:rPr lang="hr-HR" dirty="0" smtClean="0"/>
              <a:t> 9 </a:t>
            </a:r>
            <a:r>
              <a:rPr lang="hr-HR" dirty="0" err="1" smtClean="0"/>
              <a:t>bines</a:t>
            </a:r>
            <a:r>
              <a:rPr lang="hr-HR" dirty="0" smtClean="0"/>
              <a:t> </a:t>
            </a:r>
            <a:r>
              <a:rPr lang="hr-HR" dirty="0" err="1" smtClean="0"/>
              <a:t>the</a:t>
            </a:r>
            <a:r>
              <a:rPr lang="hr-HR" dirty="0" smtClean="0"/>
              <a:t> </a:t>
            </a:r>
            <a:r>
              <a:rPr lang="hr-HR" dirty="0" err="1" smtClean="0"/>
              <a:t>array</a:t>
            </a:r>
            <a:r>
              <a:rPr lang="hr-HR" dirty="0" smtClean="0"/>
              <a:t> </a:t>
            </a:r>
            <a:r>
              <a:rPr lang="hr-HR" dirty="0" err="1" smtClean="0"/>
              <a:t>will</a:t>
            </a:r>
            <a:r>
              <a:rPr lang="hr-HR" dirty="0" smtClean="0"/>
              <a:t> </a:t>
            </a:r>
            <a:r>
              <a:rPr lang="hr-HR" dirty="0" err="1" smtClean="0"/>
              <a:t>contain</a:t>
            </a:r>
            <a:r>
              <a:rPr lang="hr-HR" dirty="0" smtClean="0"/>
              <a:t> 5400 </a:t>
            </a:r>
            <a:r>
              <a:rPr lang="hr-HR" dirty="0" err="1" smtClean="0"/>
              <a:t>elements</a:t>
            </a:r>
            <a:endParaRPr lang="hr-HR" dirty="0" smtClean="0"/>
          </a:p>
          <a:p>
            <a:endParaRPr lang="hr-HR" dirty="0" smtClean="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460" y="3858862"/>
            <a:ext cx="5556067" cy="2852778"/>
          </a:xfrm>
          <a:prstGeom prst="rect">
            <a:avLst/>
          </a:prstGeom>
        </p:spPr>
      </p:pic>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7" name="Rectangle 6"/>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060729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856192"/>
            <a:ext cx="10515600" cy="1325563"/>
          </a:xfrm>
        </p:spPr>
        <p:txBody>
          <a:bodyPr/>
          <a:lstStyle/>
          <a:p>
            <a:r>
              <a:rPr lang="hr-HR" dirty="0" smtClean="0"/>
              <a:t>HOG </a:t>
            </a:r>
            <a:r>
              <a:rPr lang="hr-HR" dirty="0" err="1" smtClean="0"/>
              <a:t>method</a:t>
            </a:r>
            <a:r>
              <a:rPr lang="hr-HR" dirty="0" smtClean="0"/>
              <a:t> </a:t>
            </a:r>
            <a:r>
              <a:rPr lang="hr-HR" dirty="0" err="1" smtClean="0"/>
              <a:t>in</a:t>
            </a:r>
            <a:r>
              <a:rPr lang="hr-HR" dirty="0" smtClean="0"/>
              <a:t> </a:t>
            </a:r>
            <a:r>
              <a:rPr lang="hr-HR" dirty="0" err="1" smtClean="0"/>
              <a:t>LabVIEW</a:t>
            </a:r>
            <a:r>
              <a:rPr lang="hr-HR" dirty="0" smtClean="0"/>
              <a:t> bin </a:t>
            </a:r>
            <a:r>
              <a:rPr lang="hr-HR" dirty="0" err="1" smtClean="0"/>
              <a:t>order</a:t>
            </a:r>
            <a:endParaRPr lang="hr-HR" dirty="0"/>
          </a:p>
        </p:txBody>
      </p:sp>
      <p:sp>
        <p:nvSpPr>
          <p:cNvPr id="3" name="Content Placeholder 2"/>
          <p:cNvSpPr>
            <a:spLocks noGrp="1"/>
          </p:cNvSpPr>
          <p:nvPr>
            <p:ph idx="1"/>
          </p:nvPr>
        </p:nvSpPr>
        <p:spPr>
          <a:xfrm>
            <a:off x="846667" y="2316692"/>
            <a:ext cx="10515600" cy="4351338"/>
          </a:xfrm>
        </p:spPr>
        <p:txBody>
          <a:bodyPr/>
          <a:lstStyle/>
          <a:p>
            <a:r>
              <a:rPr lang="hr-HR" dirty="0" err="1" smtClean="0"/>
              <a:t>Taking</a:t>
            </a:r>
            <a:r>
              <a:rPr lang="hr-HR" dirty="0" smtClean="0"/>
              <a:t> </a:t>
            </a:r>
            <a:r>
              <a:rPr lang="hr-HR" dirty="0" err="1" smtClean="0"/>
              <a:t>the</a:t>
            </a:r>
            <a:r>
              <a:rPr lang="hr-HR" dirty="0" smtClean="0"/>
              <a:t> standard </a:t>
            </a:r>
            <a:r>
              <a:rPr lang="hr-HR" dirty="0" err="1" smtClean="0"/>
              <a:t>compass</a:t>
            </a:r>
            <a:r>
              <a:rPr lang="hr-HR" dirty="0" smtClean="0"/>
              <a:t> </a:t>
            </a:r>
            <a:r>
              <a:rPr lang="hr-HR" dirty="0" err="1" smtClean="0"/>
              <a:t>orientation</a:t>
            </a:r>
            <a:r>
              <a:rPr lang="hr-HR" dirty="0" smtClean="0"/>
              <a:t> (North as </a:t>
            </a:r>
            <a:r>
              <a:rPr lang="hr-HR" i="1" dirty="0" err="1" smtClean="0"/>
              <a:t>up</a:t>
            </a:r>
            <a:r>
              <a:rPr lang="hr-HR" dirty="0" smtClean="0"/>
              <a:t>) </a:t>
            </a:r>
            <a:r>
              <a:rPr lang="hr-HR" dirty="0" err="1" smtClean="0"/>
              <a:t>the</a:t>
            </a:r>
            <a:r>
              <a:rPr lang="hr-HR" dirty="0" smtClean="0"/>
              <a:t> </a:t>
            </a:r>
            <a:r>
              <a:rPr lang="hr-HR" dirty="0" err="1" smtClean="0"/>
              <a:t>first</a:t>
            </a:r>
            <a:r>
              <a:rPr lang="hr-HR" dirty="0" smtClean="0"/>
              <a:t> </a:t>
            </a:r>
            <a:r>
              <a:rPr lang="hr-HR" dirty="0" err="1" smtClean="0"/>
              <a:t>position</a:t>
            </a:r>
            <a:r>
              <a:rPr lang="hr-HR" dirty="0" smtClean="0"/>
              <a:t> bin </a:t>
            </a:r>
            <a:r>
              <a:rPr lang="hr-HR" dirty="0" err="1" smtClean="0"/>
              <a:t>value</a:t>
            </a:r>
            <a:r>
              <a:rPr lang="hr-HR" dirty="0" smtClean="0"/>
              <a:t> for </a:t>
            </a:r>
            <a:r>
              <a:rPr lang="hr-HR" dirty="0" err="1" smtClean="0"/>
              <a:t>each</a:t>
            </a:r>
            <a:r>
              <a:rPr lang="hr-HR" dirty="0" smtClean="0"/>
              <a:t> </a:t>
            </a:r>
            <a:r>
              <a:rPr lang="hr-HR" dirty="0" err="1" smtClean="0"/>
              <a:t>cell</a:t>
            </a:r>
            <a:r>
              <a:rPr lang="hr-HR" dirty="0" smtClean="0"/>
              <a:t> </a:t>
            </a:r>
            <a:r>
              <a:rPr lang="hr-HR" dirty="0" err="1" smtClean="0"/>
              <a:t>is</a:t>
            </a:r>
            <a:r>
              <a:rPr lang="hr-HR" dirty="0" smtClean="0"/>
              <a:t> North </a:t>
            </a:r>
            <a:r>
              <a:rPr lang="hr-HR" dirty="0" err="1" smtClean="0"/>
              <a:t>following</a:t>
            </a:r>
            <a:r>
              <a:rPr lang="hr-HR" dirty="0" smtClean="0"/>
              <a:t> </a:t>
            </a:r>
            <a:r>
              <a:rPr lang="hr-HR" dirty="0" err="1" smtClean="0"/>
              <a:t>by</a:t>
            </a:r>
            <a:r>
              <a:rPr lang="hr-HR" dirty="0" smtClean="0"/>
              <a:t> bin (</a:t>
            </a:r>
            <a:r>
              <a:rPr lang="hr-HR" dirty="0" err="1" smtClean="0"/>
              <a:t>direction</a:t>
            </a:r>
            <a:r>
              <a:rPr lang="hr-HR" dirty="0" smtClean="0"/>
              <a:t>) </a:t>
            </a:r>
            <a:r>
              <a:rPr lang="hr-HR" dirty="0" err="1" smtClean="0"/>
              <a:t>values</a:t>
            </a:r>
            <a:r>
              <a:rPr lang="hr-HR" dirty="0" smtClean="0"/>
              <a:t> </a:t>
            </a:r>
            <a:r>
              <a:rPr lang="hr-HR" dirty="0" err="1" smtClean="0"/>
              <a:t>over</a:t>
            </a:r>
            <a:r>
              <a:rPr lang="hr-HR" dirty="0" smtClean="0"/>
              <a:t> West </a:t>
            </a:r>
            <a:r>
              <a:rPr lang="hr-HR" dirty="0" err="1" smtClean="0"/>
              <a:t>toward</a:t>
            </a:r>
            <a:r>
              <a:rPr lang="hr-HR" dirty="0" smtClean="0"/>
              <a:t> </a:t>
            </a:r>
            <a:r>
              <a:rPr lang="hr-HR" dirty="0" err="1" smtClean="0"/>
              <a:t>South</a:t>
            </a:r>
            <a:endParaRPr lang="hr-HR" dirty="0"/>
          </a:p>
          <a:p>
            <a:r>
              <a:rPr lang="hr-HR" dirty="0" err="1" smtClean="0"/>
              <a:t>This</a:t>
            </a:r>
            <a:r>
              <a:rPr lang="hr-HR" dirty="0" smtClean="0"/>
              <a:t> </a:t>
            </a:r>
            <a:r>
              <a:rPr lang="hr-HR" dirty="0" err="1" smtClean="0"/>
              <a:t>is</a:t>
            </a:r>
            <a:r>
              <a:rPr lang="hr-HR" dirty="0" smtClean="0"/>
              <a:t> </a:t>
            </a:r>
            <a:r>
              <a:rPr lang="hr-HR" dirty="0" err="1" smtClean="0"/>
              <a:t>very</a:t>
            </a:r>
            <a:r>
              <a:rPr lang="hr-HR" dirty="0" smtClean="0"/>
              <a:t> </a:t>
            </a:r>
            <a:r>
              <a:rPr lang="hr-HR" dirty="0" err="1" smtClean="0"/>
              <a:t>important</a:t>
            </a:r>
            <a:r>
              <a:rPr lang="hr-HR" dirty="0" smtClean="0"/>
              <a:t> </a:t>
            </a:r>
            <a:r>
              <a:rPr lang="hr-HR" dirty="0" err="1" smtClean="0"/>
              <a:t>when</a:t>
            </a:r>
            <a:r>
              <a:rPr lang="hr-HR" dirty="0" smtClean="0"/>
              <a:t> </a:t>
            </a:r>
            <a:r>
              <a:rPr lang="hr-HR" dirty="0" err="1" smtClean="0"/>
              <a:t>trying</a:t>
            </a:r>
            <a:r>
              <a:rPr lang="hr-HR" dirty="0" smtClean="0"/>
              <a:t> to </a:t>
            </a:r>
            <a:r>
              <a:rPr lang="hr-HR" dirty="0" err="1" smtClean="0"/>
              <a:t>visualize</a:t>
            </a:r>
            <a:r>
              <a:rPr lang="hr-HR" dirty="0" smtClean="0"/>
              <a:t> HOG </a:t>
            </a:r>
            <a:r>
              <a:rPr lang="hr-HR" dirty="0" err="1" smtClean="0"/>
              <a:t>method</a:t>
            </a:r>
            <a:r>
              <a:rPr lang="hr-HR" dirty="0" smtClean="0"/>
              <a:t> </a:t>
            </a:r>
            <a:r>
              <a:rPr lang="hr-HR" dirty="0" err="1" smtClean="0"/>
              <a:t>results</a:t>
            </a:r>
            <a:r>
              <a:rPr lang="hr-HR" dirty="0" smtClean="0"/>
              <a:t> </a:t>
            </a:r>
            <a:r>
              <a:rPr lang="hr-HR" dirty="0" err="1" smtClean="0"/>
              <a:t>properly</a:t>
            </a:r>
            <a:endParaRPr lang="hr-HR" dirty="0" smtClean="0"/>
          </a:p>
          <a:p>
            <a:r>
              <a:rPr lang="hr-HR" dirty="0" err="1" smtClean="0"/>
              <a:t>This</a:t>
            </a:r>
            <a:r>
              <a:rPr lang="hr-HR" dirty="0" smtClean="0"/>
              <a:t> </a:t>
            </a:r>
            <a:r>
              <a:rPr lang="hr-HR" dirty="0" err="1" smtClean="0"/>
              <a:t>presentation</a:t>
            </a:r>
            <a:r>
              <a:rPr lang="hr-HR" dirty="0" smtClean="0"/>
              <a:t> </a:t>
            </a:r>
            <a:r>
              <a:rPr lang="hr-HR" dirty="0" err="1" smtClean="0"/>
              <a:t>is</a:t>
            </a:r>
            <a:r>
              <a:rPr lang="hr-HR" dirty="0" smtClean="0"/>
              <a:t> </a:t>
            </a:r>
            <a:r>
              <a:rPr lang="hr-HR" dirty="0" err="1" smtClean="0"/>
              <a:t>accompanied</a:t>
            </a:r>
            <a:r>
              <a:rPr lang="hr-HR" dirty="0" smtClean="0"/>
              <a:t> </a:t>
            </a:r>
            <a:r>
              <a:rPr lang="hr-HR" dirty="0" err="1" smtClean="0"/>
              <a:t>with</a:t>
            </a:r>
            <a:r>
              <a:rPr lang="hr-HR" dirty="0" smtClean="0"/>
              <a:t> a </a:t>
            </a:r>
            <a:r>
              <a:rPr lang="hr-HR" dirty="0" err="1" smtClean="0"/>
              <a:t>LabVIEW</a:t>
            </a:r>
            <a:r>
              <a:rPr lang="hr-HR" dirty="0" smtClean="0"/>
              <a:t> </a:t>
            </a:r>
            <a:r>
              <a:rPr lang="hr-HR" dirty="0" err="1" smtClean="0"/>
              <a:t>example</a:t>
            </a:r>
            <a:r>
              <a:rPr lang="hr-HR" dirty="0" smtClean="0"/>
              <a:t> program for </a:t>
            </a:r>
            <a:r>
              <a:rPr lang="hr-HR" dirty="0" err="1" smtClean="0"/>
              <a:t>testing</a:t>
            </a:r>
            <a:r>
              <a:rPr lang="hr-HR" dirty="0" smtClean="0"/>
              <a:t> </a:t>
            </a:r>
            <a:r>
              <a:rPr lang="hr-HR" dirty="0" err="1" smtClean="0"/>
              <a:t>the</a:t>
            </a:r>
            <a:r>
              <a:rPr lang="hr-HR" dirty="0" smtClean="0"/>
              <a:t> HOG </a:t>
            </a:r>
            <a:r>
              <a:rPr lang="hr-HR" dirty="0" err="1" smtClean="0"/>
              <a:t>method</a:t>
            </a:r>
            <a:r>
              <a:rPr lang="hr-HR" dirty="0"/>
              <a:t> </a:t>
            </a:r>
            <a:r>
              <a:rPr lang="hr-HR" dirty="0" err="1" smtClean="0"/>
              <a:t>and</a:t>
            </a:r>
            <a:r>
              <a:rPr lang="hr-HR" dirty="0" smtClean="0"/>
              <a:t> </a:t>
            </a:r>
            <a:r>
              <a:rPr lang="hr-HR" dirty="0" err="1" smtClean="0"/>
              <a:t>experimenting</a:t>
            </a:r>
            <a:r>
              <a:rPr lang="hr-HR" dirty="0" smtClean="0"/>
              <a:t> </a:t>
            </a:r>
            <a:r>
              <a:rPr lang="hr-HR" dirty="0" err="1" smtClean="0"/>
              <a:t>with</a:t>
            </a:r>
            <a:r>
              <a:rPr lang="hr-HR" dirty="0" smtClean="0"/>
              <a:t> </a:t>
            </a:r>
            <a:r>
              <a:rPr lang="hr-HR" dirty="0" err="1" smtClean="0"/>
              <a:t>different</a:t>
            </a:r>
            <a:r>
              <a:rPr lang="hr-HR" dirty="0" smtClean="0"/>
              <a:t> </a:t>
            </a:r>
            <a:r>
              <a:rPr lang="hr-HR" dirty="0" err="1" smtClean="0"/>
              <a:t>method</a:t>
            </a:r>
            <a:r>
              <a:rPr lang="hr-HR" dirty="0" smtClean="0"/>
              <a:t> </a:t>
            </a:r>
            <a:r>
              <a:rPr lang="hr-HR" dirty="0" err="1" smtClean="0"/>
              <a:t>parametrization</a:t>
            </a:r>
            <a:endParaRPr lang="hr-HR" dirty="0" smtClean="0"/>
          </a:p>
          <a:p>
            <a:endParaRPr lang="hr-HR" dirty="0" smtClean="0"/>
          </a:p>
          <a:p>
            <a:endParaRPr lang="hr-HR" dirty="0"/>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211" y="31013"/>
            <a:ext cx="2464112" cy="2305942"/>
          </a:xfrm>
          <a:prstGeom prst="rect">
            <a:avLst/>
          </a:prstGeom>
        </p:spPr>
      </p:pic>
      <p:sp>
        <p:nvSpPr>
          <p:cNvPr id="5" name="Rectangle 4"/>
          <p:cNvSpPr/>
          <p:nvPr/>
        </p:nvSpPr>
        <p:spPr>
          <a:xfrm>
            <a:off x="208084" y="165262"/>
            <a:ext cx="9242369" cy="652708"/>
          </a:xfrm>
          <a:prstGeom prst="rect">
            <a:avLst/>
          </a:prstGeom>
        </p:spPr>
        <p:txBody>
          <a:bodyPr wrap="square">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292133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838200" y="2958859"/>
            <a:ext cx="10515600" cy="897149"/>
          </a:xfrm>
        </p:spPr>
        <p:txBody>
          <a:bodyPr>
            <a:normAutofit/>
          </a:bodyPr>
          <a:lstStyle/>
          <a:p>
            <a:pPr marL="0" indent="0" algn="ctr">
              <a:buNone/>
            </a:pPr>
            <a:r>
              <a:rPr lang="en-US" sz="4800" dirty="0">
                <a:latin typeface="Garamond" panose="02020404030301010803" pitchFamily="18" charset="0"/>
              </a:rPr>
              <a:t>Thanks!</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8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FE96-4A51-48CC-821E-C8B4072303D2}"/>
              </a:ext>
            </a:extLst>
          </p:cNvPr>
          <p:cNvSpPr>
            <a:spLocks noGrp="1"/>
          </p:cNvSpPr>
          <p:nvPr>
            <p:ph type="ctrTitle"/>
          </p:nvPr>
        </p:nvSpPr>
        <p:spPr>
          <a:xfrm>
            <a:off x="1524000" y="1546427"/>
            <a:ext cx="9144000" cy="2387600"/>
          </a:xfrm>
        </p:spPr>
        <p:txBody>
          <a:bodyPr>
            <a:noAutofit/>
          </a:bodyPr>
          <a:lstStyle/>
          <a:p>
            <a:r>
              <a:rPr lang="hr-HR" sz="4700" b="1" dirty="0" err="1">
                <a:latin typeface="Garamond" panose="02020404030301010803" pitchFamily="18" charset="0"/>
                <a:ea typeface="Times New Roman" panose="02020603050405020304" pitchFamily="18" charset="0"/>
                <a:cs typeface="Times New Roman" panose="02020603050405020304" pitchFamily="18" charset="0"/>
              </a:rPr>
              <a:t>Virtual</a:t>
            </a:r>
            <a:r>
              <a:rPr lang="hr-HR" sz="4700" b="1" dirty="0">
                <a:latin typeface="Garamond" panose="02020404030301010803" pitchFamily="18" charset="0"/>
                <a:ea typeface="Times New Roman" panose="02020603050405020304" pitchFamily="18" charset="0"/>
                <a:cs typeface="Times New Roman" panose="02020603050405020304" pitchFamily="18" charset="0"/>
              </a:rPr>
              <a:t> </a:t>
            </a:r>
            <a:r>
              <a:rPr lang="hr-HR" sz="4700" b="1" dirty="0" err="1">
                <a:latin typeface="Garamond" panose="02020404030301010803" pitchFamily="18" charset="0"/>
                <a:ea typeface="Times New Roman" panose="02020603050405020304" pitchFamily="18" charset="0"/>
                <a:cs typeface="Times New Roman" panose="02020603050405020304" pitchFamily="18" charset="0"/>
              </a:rPr>
              <a:t>Instrumentation</a:t>
            </a:r>
            <a:endParaRPr lang="en-US" sz="4700" dirty="0">
              <a:latin typeface="Garamond" panose="02020404030301010803" pitchFamily="18" charset="0"/>
            </a:endParaRPr>
          </a:p>
        </p:txBody>
      </p:sp>
      <p:sp>
        <p:nvSpPr>
          <p:cNvPr id="3" name="Subtitle 2">
            <a:extLst>
              <a:ext uri="{FF2B5EF4-FFF2-40B4-BE49-F238E27FC236}">
                <a16:creationId xmlns:a16="http://schemas.microsoft.com/office/drawing/2014/main" id="{0E29ACAD-C11B-4620-BB13-1944A047114F}"/>
              </a:ext>
            </a:extLst>
          </p:cNvPr>
          <p:cNvSpPr>
            <a:spLocks noGrp="1"/>
          </p:cNvSpPr>
          <p:nvPr>
            <p:ph type="subTitle" idx="1"/>
          </p:nvPr>
        </p:nvSpPr>
        <p:spPr>
          <a:xfrm>
            <a:off x="1524000" y="4052605"/>
            <a:ext cx="9144000" cy="2387599"/>
          </a:xfrm>
        </p:spPr>
        <p:txBody>
          <a:bodyPr>
            <a:normAutofit/>
          </a:bodyPr>
          <a:lstStyle/>
          <a:p>
            <a:r>
              <a:rPr lang="en-US" sz="3000" b="1" dirty="0">
                <a:latin typeface="Garamond" panose="02020404030301010803" pitchFamily="18" charset="0"/>
              </a:rPr>
              <a:t>Using </a:t>
            </a:r>
            <a:r>
              <a:rPr lang="hr-HR" sz="3000" b="1" dirty="0" err="1">
                <a:latin typeface="Garamond" panose="02020404030301010803" pitchFamily="18" charset="0"/>
              </a:rPr>
              <a:t>non</a:t>
            </a:r>
            <a:r>
              <a:rPr lang="hr-HR" sz="3000" b="1" dirty="0">
                <a:latin typeface="Garamond" panose="02020404030301010803" pitchFamily="18" charset="0"/>
              </a:rPr>
              <a:t>-NI hardware</a:t>
            </a:r>
            <a:r>
              <a:rPr lang="en-US" sz="3000" b="1" dirty="0">
                <a:latin typeface="Garamond" panose="02020404030301010803" pitchFamily="18" charset="0"/>
              </a:rPr>
              <a:t> with </a:t>
            </a:r>
            <a:r>
              <a:rPr lang="en-US" sz="3000" b="1" dirty="0" err="1">
                <a:latin typeface="Garamond" panose="02020404030301010803" pitchFamily="18" charset="0"/>
              </a:rPr>
              <a:t>Labview</a:t>
            </a:r>
            <a:r>
              <a:rPr lang="en-US" sz="3000" b="1" dirty="0">
                <a:latin typeface="Garamond" panose="02020404030301010803" pitchFamily="18" charset="0"/>
              </a:rPr>
              <a:t> - LECTURE</a:t>
            </a:r>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10" name="Rectangle 9"/>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icture containing bottle, photo, table, black&#10;&#10;Description generated with very high confidence">
            <a:extLst>
              <a:ext uri="{FF2B5EF4-FFF2-40B4-BE49-F238E27FC236}">
                <a16:creationId xmlns:a16="http://schemas.microsoft.com/office/drawing/2014/main" id="{B82ABB22-75C4-4D81-B449-190393F42C47}"/>
              </a:ext>
            </a:extLst>
          </p:cNvPr>
          <p:cNvPicPr>
            <a:picLocks noChangeAspect="1"/>
          </p:cNvPicPr>
          <p:nvPr/>
        </p:nvPicPr>
        <p:blipFill>
          <a:blip r:embed="rId4"/>
          <a:stretch>
            <a:fillRect/>
          </a:stretch>
        </p:blipFill>
        <p:spPr>
          <a:xfrm>
            <a:off x="926306" y="5388909"/>
            <a:ext cx="3933824" cy="1068902"/>
          </a:xfrm>
          <a:prstGeom prst="rect">
            <a:avLst/>
          </a:prstGeom>
        </p:spPr>
      </p:pic>
    </p:spTree>
    <p:extLst>
      <p:ext uri="{BB962C8B-B14F-4D97-AF65-F5344CB8AC3E}">
        <p14:creationId xmlns:p14="http://schemas.microsoft.com/office/powerpoint/2010/main" val="3281857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2D8BF9-3DCE-496F-847F-32784C7346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6" name="Picture 15">
            <a:extLst>
              <a:ext uri="{FF2B5EF4-FFF2-40B4-BE49-F238E27FC236}">
                <a16:creationId xmlns:a16="http://schemas.microsoft.com/office/drawing/2014/main" id="{3A88EF19-99CB-4DBC-8B7B-725C8553E4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7" name="Picture 16">
            <a:extLst>
              <a:ext uri="{FF2B5EF4-FFF2-40B4-BE49-F238E27FC236}">
                <a16:creationId xmlns:a16="http://schemas.microsoft.com/office/drawing/2014/main" id="{02AC23E7-A671-4730-B2AD-AC52DA72271B}"/>
              </a:ext>
            </a:extLst>
          </p:cNvPr>
          <p:cNvPicPr>
            <a:picLocks/>
          </p:cNvPicPr>
          <p:nvPr/>
        </p:nvPicPr>
        <p:blipFill rotWithShape="1">
          <a:blip r:embed="rId4">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8" name="Picture 17">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7" name="Rectangle 6"/>
          <p:cNvSpPr/>
          <p:nvPr/>
        </p:nvSpPr>
        <p:spPr>
          <a:xfrm>
            <a:off x="9329678" y="2696214"/>
            <a:ext cx="2862322" cy="523220"/>
          </a:xfrm>
          <a:prstGeom prst="rect">
            <a:avLst/>
          </a:prstGeom>
        </p:spPr>
        <p:txBody>
          <a:bodyPr wrap="none">
            <a:spAutoFit/>
          </a:bodyPr>
          <a:lstStyle/>
          <a:p>
            <a:r>
              <a:rPr lang="en-US" sz="1400" dirty="0">
                <a:solidFill>
                  <a:srgbClr val="000000"/>
                </a:solidFill>
                <a:latin typeface="adagio_slab"/>
              </a:rPr>
              <a:t>Faculty of Physics</a:t>
            </a:r>
          </a:p>
          <a:p>
            <a:r>
              <a:rPr lang="en-US" sz="1400" b="0" i="0" dirty="0">
                <a:solidFill>
                  <a:srgbClr val="000000"/>
                </a:solidFill>
                <a:effectLst/>
                <a:latin typeface="adagio_slab"/>
              </a:rPr>
              <a:t>Warsaw University of Technology</a:t>
            </a:r>
          </a:p>
        </p:txBody>
      </p:sp>
      <p:sp>
        <p:nvSpPr>
          <p:cNvPr id="20" name="Rectangle 19"/>
          <p:cNvSpPr/>
          <p:nvPr/>
        </p:nvSpPr>
        <p:spPr>
          <a:xfrm>
            <a:off x="5233622" y="2757049"/>
            <a:ext cx="1835759" cy="523220"/>
          </a:xfrm>
          <a:prstGeom prst="rect">
            <a:avLst/>
          </a:prstGeom>
        </p:spPr>
        <p:txBody>
          <a:bodyPr wrap="none">
            <a:spAutoFit/>
          </a:bodyPr>
          <a:lstStyle/>
          <a:p>
            <a:r>
              <a:rPr lang="en-US" sz="1400" dirty="0">
                <a:solidFill>
                  <a:srgbClr val="000000"/>
                </a:solidFill>
                <a:latin typeface="adagio_slab"/>
              </a:rPr>
              <a:t>Zagreb University of </a:t>
            </a:r>
          </a:p>
          <a:p>
            <a:r>
              <a:rPr lang="en-US" sz="1400" dirty="0">
                <a:solidFill>
                  <a:srgbClr val="000000"/>
                </a:solidFill>
                <a:latin typeface="adagio_slab"/>
              </a:rPr>
              <a:t>Applied Sciences</a:t>
            </a:r>
            <a:endParaRPr lang="en-US" sz="1400" b="0" i="0" dirty="0">
              <a:solidFill>
                <a:srgbClr val="000000"/>
              </a:solidFill>
              <a:effectLst/>
              <a:latin typeface="adagio_slab"/>
            </a:endParaRPr>
          </a:p>
        </p:txBody>
      </p:sp>
      <p:sp>
        <p:nvSpPr>
          <p:cNvPr id="21" name="Rectangle 20"/>
          <p:cNvSpPr/>
          <p:nvPr/>
        </p:nvSpPr>
        <p:spPr>
          <a:xfrm>
            <a:off x="425834" y="2722218"/>
            <a:ext cx="1802994" cy="523220"/>
          </a:xfrm>
          <a:prstGeom prst="rect">
            <a:avLst/>
          </a:prstGeom>
        </p:spPr>
        <p:txBody>
          <a:bodyPr wrap="none">
            <a:spAutoFit/>
          </a:bodyPr>
          <a:lstStyle/>
          <a:p>
            <a:r>
              <a:rPr lang="en-US" sz="1400" dirty="0">
                <a:solidFill>
                  <a:srgbClr val="000000"/>
                </a:solidFill>
                <a:latin typeface="adagio_slab"/>
              </a:rPr>
              <a:t>Faculty of Technical </a:t>
            </a:r>
          </a:p>
          <a:p>
            <a:r>
              <a:rPr lang="en-US" sz="1400" dirty="0">
                <a:solidFill>
                  <a:srgbClr val="000000"/>
                </a:solidFill>
                <a:latin typeface="adagio_slab"/>
              </a:rPr>
              <a:t>Sciences</a:t>
            </a:r>
            <a:endParaRPr lang="en-US" sz="1400" b="0" i="0" dirty="0">
              <a:solidFill>
                <a:srgbClr val="000000"/>
              </a:solidFill>
              <a:effectLst/>
              <a:latin typeface="adagio_slab"/>
            </a:endParaRPr>
          </a:p>
        </p:txBody>
      </p:sp>
      <p:sp>
        <p:nvSpPr>
          <p:cNvPr id="9" name="Rectangle 8"/>
          <p:cNvSpPr/>
          <p:nvPr/>
        </p:nvSpPr>
        <p:spPr>
          <a:xfrm>
            <a:off x="2519463" y="2530827"/>
            <a:ext cx="2743059" cy="954107"/>
          </a:xfrm>
          <a:prstGeom prst="rect">
            <a:avLst/>
          </a:prstGeom>
        </p:spPr>
        <p:txBody>
          <a:bodyPr wrap="none">
            <a:spAutoFit/>
          </a:bodyPr>
          <a:lstStyle/>
          <a:p>
            <a:r>
              <a:rPr lang="en-US" sz="1400" dirty="0">
                <a:latin typeface="adagio_slab"/>
              </a:rPr>
              <a:t>Ss. Cyril and Methodius</a:t>
            </a:r>
          </a:p>
          <a:p>
            <a:r>
              <a:rPr lang="en-US" sz="1400" dirty="0">
                <a:latin typeface="adagio_slab"/>
              </a:rPr>
              <a:t>University</a:t>
            </a:r>
          </a:p>
          <a:p>
            <a:r>
              <a:rPr lang="en-US" sz="1400" dirty="0">
                <a:latin typeface="adagio_slab"/>
              </a:rPr>
              <a:t>Faculty of Electrical Engineering</a:t>
            </a:r>
          </a:p>
          <a:p>
            <a:r>
              <a:rPr lang="en-US" sz="1400" dirty="0">
                <a:latin typeface="adagio_slab"/>
              </a:rPr>
              <a:t>and Information Technologies</a:t>
            </a:r>
          </a:p>
        </p:txBody>
      </p:sp>
      <p:sp>
        <p:nvSpPr>
          <p:cNvPr id="12" name="Rectangle 11"/>
          <p:cNvSpPr/>
          <p:nvPr/>
        </p:nvSpPr>
        <p:spPr>
          <a:xfrm>
            <a:off x="7166912" y="2480770"/>
            <a:ext cx="1971102" cy="738664"/>
          </a:xfrm>
          <a:prstGeom prst="rect">
            <a:avLst/>
          </a:prstGeom>
        </p:spPr>
        <p:txBody>
          <a:bodyPr wrap="square">
            <a:spAutoFit/>
          </a:bodyPr>
          <a:lstStyle/>
          <a:p>
            <a:r>
              <a:rPr lang="en-US" sz="1400" dirty="0">
                <a:solidFill>
                  <a:srgbClr val="000000"/>
                </a:solidFill>
                <a:latin typeface="adagio_slab"/>
              </a:rPr>
              <a:t>School of Electrical</a:t>
            </a:r>
          </a:p>
          <a:p>
            <a:r>
              <a:rPr lang="en-US" sz="1400" dirty="0">
                <a:solidFill>
                  <a:srgbClr val="000000"/>
                </a:solidFill>
                <a:latin typeface="adagio_slab"/>
              </a:rPr>
              <a:t>Engineering</a:t>
            </a:r>
          </a:p>
          <a:p>
            <a:r>
              <a:rPr lang="en-US" sz="1400" dirty="0">
                <a:solidFill>
                  <a:srgbClr val="000000"/>
                </a:solidFill>
                <a:latin typeface="adagio_slab"/>
              </a:rPr>
              <a:t>University of Belgrade</a:t>
            </a:r>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4" name="Picture 23">
            <a:extLst>
              <a:ext uri="{FF2B5EF4-FFF2-40B4-BE49-F238E27FC236}">
                <a16:creationId xmlns:a16="http://schemas.microsoft.com/office/drawing/2014/main" id="{97326556-F4F3-45A7-A261-C1B358F8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25" name="Rectangle 2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6" name="Picture 2" descr="https://eacea.ec.europa.eu/sites/eacea-site/files/logosbeneficaireserasmusleft_en.jp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66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a:t>
            </a:r>
          </a:p>
        </p:txBody>
      </p:sp>
      <p:sp>
        <p:nvSpPr>
          <p:cNvPr id="3" name="Content Placeholder 2"/>
          <p:cNvSpPr>
            <a:spLocks noGrp="1"/>
          </p:cNvSpPr>
          <p:nvPr>
            <p:ph idx="1"/>
          </p:nvPr>
        </p:nvSpPr>
        <p:spPr/>
        <p:txBody>
          <a:bodyPr>
            <a:normAutofit fontScale="92500" lnSpcReduction="10000"/>
          </a:bodyPr>
          <a:lstStyle/>
          <a:p>
            <a:r>
              <a:rPr lang="hr-HR" dirty="0"/>
              <a:t>o</a:t>
            </a:r>
            <a:r>
              <a:rPr lang="en-US" dirty="0"/>
              <a:t>pen</a:t>
            </a:r>
            <a:r>
              <a:rPr lang="hr-HR" dirty="0"/>
              <a:t>-</a:t>
            </a:r>
            <a:r>
              <a:rPr lang="en-US" dirty="0"/>
              <a:t>source platform</a:t>
            </a:r>
          </a:p>
          <a:p>
            <a:r>
              <a:rPr lang="en-US" dirty="0"/>
              <a:t>widely used</a:t>
            </a:r>
          </a:p>
          <a:p>
            <a:r>
              <a:rPr lang="en-US" dirty="0"/>
              <a:t>can be programmed using specialized IDE</a:t>
            </a:r>
          </a:p>
          <a:p>
            <a:r>
              <a:rPr lang="en-US" dirty="0"/>
              <a:t>low cost</a:t>
            </a:r>
          </a:p>
          <a:p>
            <a:r>
              <a:rPr lang="en-US" dirty="0"/>
              <a:t>different models </a:t>
            </a:r>
            <a:endParaRPr lang="hr-HR" dirty="0"/>
          </a:p>
          <a:p>
            <a:pPr lvl="1"/>
            <a:r>
              <a:rPr lang="en-US" dirty="0" err="1"/>
              <a:t>uno</a:t>
            </a:r>
            <a:r>
              <a:rPr lang="en-US" dirty="0"/>
              <a:t>, mega, </a:t>
            </a:r>
            <a:r>
              <a:rPr lang="en-US" dirty="0" err="1"/>
              <a:t>nano</a:t>
            </a:r>
            <a:endParaRPr lang="en-US" dirty="0"/>
          </a:p>
          <a:p>
            <a:r>
              <a:rPr lang="en-US" dirty="0"/>
              <a:t>Inputs &amp; outputs</a:t>
            </a:r>
          </a:p>
          <a:p>
            <a:pPr lvl="1"/>
            <a:r>
              <a:rPr lang="en-US" dirty="0"/>
              <a:t>depend o</a:t>
            </a:r>
            <a:r>
              <a:rPr lang="hr-HR" dirty="0"/>
              <a:t>n</a:t>
            </a:r>
            <a:r>
              <a:rPr lang="en-US" dirty="0"/>
              <a:t> the model</a:t>
            </a:r>
          </a:p>
          <a:p>
            <a:pPr lvl="1"/>
            <a:r>
              <a:rPr lang="en-US" dirty="0"/>
              <a:t>digital IO</a:t>
            </a:r>
          </a:p>
          <a:p>
            <a:pPr lvl="2"/>
            <a:r>
              <a:rPr lang="en-US" dirty="0"/>
              <a:t>PWM, interrupt, I2C, SPI, </a:t>
            </a:r>
            <a:r>
              <a:rPr lang="en-US" dirty="0" err="1"/>
              <a:t>etc</a:t>
            </a:r>
            <a:r>
              <a:rPr lang="hr-HR" dirty="0"/>
              <a:t>.</a:t>
            </a:r>
            <a:endParaRPr lang="en-US" dirty="0"/>
          </a:p>
          <a:p>
            <a:pPr lvl="1"/>
            <a:r>
              <a:rPr lang="en-US" dirty="0"/>
              <a:t>analog IO</a:t>
            </a:r>
          </a:p>
          <a:p>
            <a:endParaRPr lang="en-US" dirty="0"/>
          </a:p>
          <a:p>
            <a:endParaRPr lang="en-US" dirty="0"/>
          </a:p>
          <a:p>
            <a:endParaRPr lang="en-US" dirty="0"/>
          </a:p>
        </p:txBody>
      </p:sp>
    </p:spTree>
    <p:extLst>
      <p:ext uri="{BB962C8B-B14F-4D97-AF65-F5344CB8AC3E}">
        <p14:creationId xmlns:p14="http://schemas.microsoft.com/office/powerpoint/2010/main" val="408618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Raspberry</a:t>
            </a:r>
            <a:r>
              <a:rPr lang="hr-HR" dirty="0"/>
              <a:t> PI</a:t>
            </a:r>
            <a:endParaRPr lang="en-US" dirty="0"/>
          </a:p>
        </p:txBody>
      </p:sp>
      <p:sp>
        <p:nvSpPr>
          <p:cNvPr id="3" name="Content Placeholder 2"/>
          <p:cNvSpPr>
            <a:spLocks noGrp="1"/>
          </p:cNvSpPr>
          <p:nvPr>
            <p:ph idx="1"/>
          </p:nvPr>
        </p:nvSpPr>
        <p:spPr/>
        <p:txBody>
          <a:bodyPr/>
          <a:lstStyle/>
          <a:p>
            <a:r>
              <a:rPr lang="hr-HR" dirty="0" err="1"/>
              <a:t>small</a:t>
            </a:r>
            <a:r>
              <a:rPr lang="hr-HR" dirty="0"/>
              <a:t> single-</a:t>
            </a:r>
            <a:r>
              <a:rPr lang="hr-HR" dirty="0" err="1"/>
              <a:t>board</a:t>
            </a:r>
            <a:r>
              <a:rPr lang="hr-HR" dirty="0"/>
              <a:t> </a:t>
            </a:r>
            <a:r>
              <a:rPr lang="hr-HR" dirty="0" err="1"/>
              <a:t>computer</a:t>
            </a:r>
            <a:endParaRPr lang="hr-HR" dirty="0"/>
          </a:p>
          <a:p>
            <a:r>
              <a:rPr lang="hr-HR" dirty="0" err="1"/>
              <a:t>different</a:t>
            </a:r>
            <a:r>
              <a:rPr lang="hr-HR" dirty="0"/>
              <a:t> </a:t>
            </a:r>
            <a:r>
              <a:rPr lang="hr-HR" dirty="0" err="1"/>
              <a:t>generations</a:t>
            </a:r>
            <a:endParaRPr lang="hr-HR" dirty="0"/>
          </a:p>
          <a:p>
            <a:pPr lvl="1"/>
            <a:r>
              <a:rPr lang="hr-HR" dirty="0"/>
              <a:t>1, 2, 2B, 3, 3B, 4 (</a:t>
            </a:r>
            <a:r>
              <a:rPr lang="hr-HR" dirty="0" err="1"/>
              <a:t>latest</a:t>
            </a:r>
            <a:r>
              <a:rPr lang="hr-HR" dirty="0"/>
              <a:t> </a:t>
            </a:r>
            <a:r>
              <a:rPr lang="hr-HR" dirty="0" err="1"/>
              <a:t>version</a:t>
            </a:r>
            <a:r>
              <a:rPr lang="hr-HR" dirty="0"/>
              <a:t>)</a:t>
            </a:r>
          </a:p>
          <a:p>
            <a:r>
              <a:rPr lang="hr-HR" dirty="0" err="1"/>
              <a:t>runs</a:t>
            </a:r>
            <a:r>
              <a:rPr lang="hr-HR" dirty="0"/>
              <a:t> </a:t>
            </a:r>
            <a:r>
              <a:rPr lang="hr-HR" dirty="0" err="1"/>
              <a:t>real</a:t>
            </a:r>
            <a:r>
              <a:rPr lang="hr-HR" dirty="0"/>
              <a:t>-time </a:t>
            </a:r>
            <a:r>
              <a:rPr lang="hr-HR" dirty="0" err="1"/>
              <a:t>operating</a:t>
            </a:r>
            <a:r>
              <a:rPr lang="hr-HR" dirty="0"/>
              <a:t> system</a:t>
            </a:r>
          </a:p>
          <a:p>
            <a:pPr lvl="1"/>
            <a:r>
              <a:rPr lang="hr-HR" dirty="0" err="1"/>
              <a:t>Rasbian</a:t>
            </a:r>
            <a:r>
              <a:rPr lang="hr-HR" dirty="0"/>
              <a:t> (</a:t>
            </a:r>
            <a:r>
              <a:rPr lang="hr-HR" dirty="0" err="1"/>
              <a:t>linux</a:t>
            </a:r>
            <a:r>
              <a:rPr lang="hr-HR" dirty="0"/>
              <a:t> </a:t>
            </a:r>
            <a:r>
              <a:rPr lang="hr-HR" dirty="0" err="1"/>
              <a:t>debian</a:t>
            </a:r>
            <a:r>
              <a:rPr lang="hr-HR" dirty="0"/>
              <a:t> </a:t>
            </a:r>
            <a:r>
              <a:rPr lang="hr-HR" dirty="0" err="1"/>
              <a:t>distribution</a:t>
            </a:r>
            <a:r>
              <a:rPr lang="hr-HR" dirty="0"/>
              <a:t>)</a:t>
            </a:r>
          </a:p>
          <a:p>
            <a:r>
              <a:rPr lang="hr-HR" dirty="0" err="1"/>
              <a:t>low</a:t>
            </a:r>
            <a:r>
              <a:rPr lang="hr-HR" dirty="0"/>
              <a:t> </a:t>
            </a:r>
            <a:r>
              <a:rPr lang="hr-HR" dirty="0" err="1"/>
              <a:t>cost</a:t>
            </a:r>
            <a:endParaRPr lang="hr-HR" dirty="0"/>
          </a:p>
          <a:p>
            <a:r>
              <a:rPr lang="hr-HR" dirty="0" err="1"/>
              <a:t>multiple</a:t>
            </a:r>
            <a:r>
              <a:rPr lang="hr-HR" dirty="0"/>
              <a:t> general-</a:t>
            </a:r>
            <a:r>
              <a:rPr lang="hr-HR" dirty="0" err="1"/>
              <a:t>purpose</a:t>
            </a:r>
            <a:r>
              <a:rPr lang="hr-HR" dirty="0"/>
              <a:t> input/output </a:t>
            </a:r>
            <a:r>
              <a:rPr lang="hr-HR" dirty="0" err="1"/>
              <a:t>pins</a:t>
            </a:r>
            <a:r>
              <a:rPr lang="hr-HR" dirty="0"/>
              <a:t> (GPIO)</a:t>
            </a:r>
          </a:p>
          <a:p>
            <a:pPr lvl="1"/>
            <a:r>
              <a:rPr lang="hr-HR" dirty="0" err="1"/>
              <a:t>number</a:t>
            </a:r>
            <a:r>
              <a:rPr lang="hr-HR" dirty="0"/>
              <a:t> </a:t>
            </a:r>
            <a:r>
              <a:rPr lang="hr-HR" dirty="0" err="1"/>
              <a:t>depends</a:t>
            </a:r>
            <a:r>
              <a:rPr lang="hr-HR" dirty="0"/>
              <a:t> on </a:t>
            </a:r>
            <a:r>
              <a:rPr lang="hr-HR" dirty="0" err="1"/>
              <a:t>the</a:t>
            </a:r>
            <a:r>
              <a:rPr lang="hr-HR" dirty="0"/>
              <a:t> model</a:t>
            </a:r>
          </a:p>
          <a:p>
            <a:pPr lvl="1"/>
            <a:endParaRPr lang="hr-HR" dirty="0"/>
          </a:p>
          <a:p>
            <a:endParaRPr lang="hr-HR" dirty="0"/>
          </a:p>
          <a:p>
            <a:endParaRPr lang="en-US" dirty="0"/>
          </a:p>
        </p:txBody>
      </p:sp>
    </p:spTree>
    <p:extLst>
      <p:ext uri="{BB962C8B-B14F-4D97-AF65-F5344CB8AC3E}">
        <p14:creationId xmlns:p14="http://schemas.microsoft.com/office/powerpoint/2010/main" val="371354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Communication</a:t>
            </a:r>
            <a:r>
              <a:rPr lang="hr-HR" dirty="0"/>
              <a:t> </a:t>
            </a:r>
            <a:r>
              <a:rPr lang="hr-HR" dirty="0" err="1"/>
              <a:t>with</a:t>
            </a:r>
            <a:r>
              <a:rPr lang="hr-HR" dirty="0"/>
              <a:t> </a:t>
            </a:r>
            <a:r>
              <a:rPr lang="hr-HR" dirty="0" err="1"/>
              <a:t>the</a:t>
            </a:r>
            <a:r>
              <a:rPr lang="hr-HR" dirty="0"/>
              <a:t> </a:t>
            </a:r>
            <a:r>
              <a:rPr lang="hr-HR" dirty="0" err="1"/>
              <a:t>third</a:t>
            </a:r>
            <a:r>
              <a:rPr lang="hr-HR" dirty="0"/>
              <a:t>-party </a:t>
            </a:r>
            <a:r>
              <a:rPr lang="hr-HR" dirty="0" err="1"/>
              <a:t>harware</a:t>
            </a:r>
            <a:endParaRPr lang="en-US" dirty="0"/>
          </a:p>
        </p:txBody>
      </p:sp>
      <p:sp>
        <p:nvSpPr>
          <p:cNvPr id="3" name="Content Placeholder 2"/>
          <p:cNvSpPr>
            <a:spLocks noGrp="1"/>
          </p:cNvSpPr>
          <p:nvPr>
            <p:ph idx="1"/>
          </p:nvPr>
        </p:nvSpPr>
        <p:spPr/>
        <p:txBody>
          <a:bodyPr>
            <a:normAutofit/>
          </a:bodyPr>
          <a:lstStyle/>
          <a:p>
            <a:r>
              <a:rPr lang="en-US" dirty="0"/>
              <a:t>communication</a:t>
            </a:r>
            <a:r>
              <a:rPr lang="hr-HR" dirty="0"/>
              <a:t> </a:t>
            </a:r>
            <a:r>
              <a:rPr lang="hr-HR" dirty="0" err="1"/>
              <a:t>protocol</a:t>
            </a:r>
            <a:r>
              <a:rPr lang="hr-HR" dirty="0"/>
              <a:t> </a:t>
            </a:r>
          </a:p>
          <a:p>
            <a:pPr lvl="1"/>
            <a:r>
              <a:rPr lang="hr-HR" dirty="0" err="1"/>
              <a:t>between</a:t>
            </a:r>
            <a:r>
              <a:rPr lang="hr-HR" dirty="0"/>
              <a:t> </a:t>
            </a:r>
            <a:r>
              <a:rPr lang="hr-HR" dirty="0" err="1"/>
              <a:t>Labview</a:t>
            </a:r>
            <a:r>
              <a:rPr lang="hr-HR" dirty="0"/>
              <a:t> </a:t>
            </a:r>
            <a:r>
              <a:rPr lang="hr-HR" dirty="0" err="1"/>
              <a:t>environment</a:t>
            </a:r>
            <a:r>
              <a:rPr lang="hr-HR" dirty="0"/>
              <a:t> </a:t>
            </a:r>
            <a:r>
              <a:rPr lang="hr-HR" dirty="0" err="1"/>
              <a:t>and</a:t>
            </a:r>
            <a:r>
              <a:rPr lang="hr-HR" dirty="0"/>
              <a:t> </a:t>
            </a:r>
            <a:r>
              <a:rPr lang="hr-HR" dirty="0" err="1"/>
              <a:t>third</a:t>
            </a:r>
            <a:r>
              <a:rPr lang="hr-HR" dirty="0"/>
              <a:t>-party software</a:t>
            </a:r>
          </a:p>
          <a:p>
            <a:pPr marL="228600" lvl="1">
              <a:spcBef>
                <a:spcPts val="1000"/>
              </a:spcBef>
            </a:pPr>
            <a:r>
              <a:rPr lang="en-US" dirty="0"/>
              <a:t>LINX</a:t>
            </a:r>
            <a:r>
              <a:rPr lang="hr-HR" dirty="0"/>
              <a:t> </a:t>
            </a:r>
            <a:r>
              <a:rPr lang="hr-HR" dirty="0" err="1"/>
              <a:t>framework</a:t>
            </a:r>
            <a:endParaRPr lang="hr-HR" dirty="0"/>
          </a:p>
          <a:p>
            <a:pPr marL="685800" lvl="2">
              <a:spcBef>
                <a:spcPts val="1000"/>
              </a:spcBef>
            </a:pPr>
            <a:r>
              <a:rPr lang="hr-HR" dirty="0" err="1"/>
              <a:t>add</a:t>
            </a:r>
            <a:r>
              <a:rPr lang="hr-HR" dirty="0"/>
              <a:t>-on for </a:t>
            </a:r>
            <a:r>
              <a:rPr lang="hr-HR" dirty="0" err="1"/>
              <a:t>Labview</a:t>
            </a:r>
            <a:endParaRPr lang="en-US" dirty="0"/>
          </a:p>
          <a:p>
            <a:r>
              <a:rPr lang="en-US" dirty="0"/>
              <a:t>real-time deployment</a:t>
            </a:r>
            <a:r>
              <a:rPr lang="hr-HR" dirty="0"/>
              <a:t> (LINX </a:t>
            </a:r>
            <a:r>
              <a:rPr lang="hr-HR" dirty="0" err="1"/>
              <a:t>Application</a:t>
            </a:r>
            <a:r>
              <a:rPr lang="hr-HR" dirty="0"/>
              <a:t> </a:t>
            </a:r>
            <a:r>
              <a:rPr lang="hr-HR" dirty="0" err="1"/>
              <a:t>builder</a:t>
            </a:r>
            <a:r>
              <a:rPr lang="hr-HR" dirty="0"/>
              <a:t>)</a:t>
            </a:r>
          </a:p>
          <a:p>
            <a:pPr lvl="1"/>
            <a:r>
              <a:rPr lang="hr-HR" dirty="0" err="1"/>
              <a:t>Labview</a:t>
            </a:r>
            <a:r>
              <a:rPr lang="hr-HR" dirty="0"/>
              <a:t> </a:t>
            </a:r>
            <a:r>
              <a:rPr lang="hr-HR" dirty="0" err="1"/>
              <a:t>runtime</a:t>
            </a:r>
            <a:r>
              <a:rPr lang="hr-HR" dirty="0"/>
              <a:t> on </a:t>
            </a:r>
            <a:r>
              <a:rPr lang="hr-HR" dirty="0" err="1"/>
              <a:t>the</a:t>
            </a:r>
            <a:r>
              <a:rPr lang="hr-HR" dirty="0"/>
              <a:t> </a:t>
            </a:r>
            <a:r>
              <a:rPr lang="hr-HR" dirty="0" err="1"/>
              <a:t>target</a:t>
            </a:r>
            <a:r>
              <a:rPr lang="hr-HR" dirty="0"/>
              <a:t> </a:t>
            </a:r>
            <a:r>
              <a:rPr lang="hr-HR" dirty="0" err="1"/>
              <a:t>device</a:t>
            </a:r>
            <a:r>
              <a:rPr lang="hr-HR" dirty="0"/>
              <a:t> (</a:t>
            </a:r>
            <a:r>
              <a:rPr lang="hr-HR" dirty="0" err="1"/>
              <a:t>third</a:t>
            </a:r>
            <a:r>
              <a:rPr lang="hr-HR" dirty="0"/>
              <a:t>-party software)</a:t>
            </a:r>
            <a:endParaRPr lang="en-US" dirty="0"/>
          </a:p>
          <a:p>
            <a:endParaRPr lang="en-US" dirty="0"/>
          </a:p>
        </p:txBody>
      </p:sp>
    </p:spTree>
    <p:extLst>
      <p:ext uri="{BB962C8B-B14F-4D97-AF65-F5344CB8AC3E}">
        <p14:creationId xmlns:p14="http://schemas.microsoft.com/office/powerpoint/2010/main" val="51361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FE96-4A51-48CC-821E-C8B4072303D2}"/>
              </a:ext>
            </a:extLst>
          </p:cNvPr>
          <p:cNvSpPr>
            <a:spLocks noGrp="1"/>
          </p:cNvSpPr>
          <p:nvPr>
            <p:ph type="ctrTitle"/>
          </p:nvPr>
        </p:nvSpPr>
        <p:spPr>
          <a:xfrm>
            <a:off x="1524000" y="1546427"/>
            <a:ext cx="9144000" cy="2387600"/>
          </a:xfrm>
        </p:spPr>
        <p:txBody>
          <a:bodyPr>
            <a:noAutofit/>
          </a:bodyPr>
          <a:lstStyle/>
          <a:p>
            <a:r>
              <a:rPr lang="hr-HR" sz="4700" b="1" dirty="0" err="1">
                <a:latin typeface="Garamond" panose="02020404030301010803" pitchFamily="18" charset="0"/>
                <a:ea typeface="Times New Roman" panose="02020603050405020304" pitchFamily="18" charset="0"/>
                <a:cs typeface="Times New Roman" panose="02020603050405020304" pitchFamily="18" charset="0"/>
              </a:rPr>
              <a:t>Virtual</a:t>
            </a:r>
            <a:r>
              <a:rPr lang="hr-HR" sz="4700" b="1" dirty="0">
                <a:latin typeface="Garamond" panose="02020404030301010803" pitchFamily="18" charset="0"/>
                <a:ea typeface="Times New Roman" panose="02020603050405020304" pitchFamily="18" charset="0"/>
                <a:cs typeface="Times New Roman" panose="02020603050405020304" pitchFamily="18" charset="0"/>
              </a:rPr>
              <a:t> </a:t>
            </a:r>
            <a:r>
              <a:rPr lang="hr-HR" sz="4700" b="1" dirty="0" err="1">
                <a:latin typeface="Garamond" panose="02020404030301010803" pitchFamily="18" charset="0"/>
                <a:ea typeface="Times New Roman" panose="02020603050405020304" pitchFamily="18" charset="0"/>
                <a:cs typeface="Times New Roman" panose="02020603050405020304" pitchFamily="18" charset="0"/>
              </a:rPr>
              <a:t>Instrumentation</a:t>
            </a:r>
            <a:endParaRPr lang="en-US" sz="4700" dirty="0">
              <a:latin typeface="Garamond" panose="02020404030301010803" pitchFamily="18" charset="0"/>
            </a:endParaRPr>
          </a:p>
        </p:txBody>
      </p:sp>
      <p:sp>
        <p:nvSpPr>
          <p:cNvPr id="3" name="Subtitle 2">
            <a:extLst>
              <a:ext uri="{FF2B5EF4-FFF2-40B4-BE49-F238E27FC236}">
                <a16:creationId xmlns:a16="http://schemas.microsoft.com/office/drawing/2014/main" id="{0E29ACAD-C11B-4620-BB13-1944A047114F}"/>
              </a:ext>
            </a:extLst>
          </p:cNvPr>
          <p:cNvSpPr>
            <a:spLocks noGrp="1"/>
          </p:cNvSpPr>
          <p:nvPr>
            <p:ph type="subTitle" idx="1"/>
          </p:nvPr>
        </p:nvSpPr>
        <p:spPr>
          <a:xfrm>
            <a:off x="1524000" y="4052605"/>
            <a:ext cx="9144000" cy="2387599"/>
          </a:xfrm>
        </p:spPr>
        <p:txBody>
          <a:bodyPr>
            <a:normAutofit/>
          </a:bodyPr>
          <a:lstStyle/>
          <a:p>
            <a:r>
              <a:rPr lang="hr-HR" sz="3000" b="1" dirty="0" err="1">
                <a:latin typeface="Garamond" panose="02020404030301010803" pitchFamily="18" charset="0"/>
              </a:rPr>
              <a:t>Databases</a:t>
            </a:r>
            <a:r>
              <a:rPr lang="hr-HR" sz="3000" b="1" dirty="0">
                <a:latin typeface="Garamond" panose="02020404030301010803" pitchFamily="18" charset="0"/>
              </a:rPr>
              <a:t> </a:t>
            </a:r>
            <a:r>
              <a:rPr lang="hr-HR" sz="3000" b="1" dirty="0" err="1">
                <a:latin typeface="Garamond" panose="02020404030301010803" pitchFamily="18" charset="0"/>
              </a:rPr>
              <a:t>in</a:t>
            </a:r>
            <a:r>
              <a:rPr lang="hr-HR" sz="3000" b="1" dirty="0">
                <a:latin typeface="Garamond" panose="02020404030301010803" pitchFamily="18" charset="0"/>
              </a:rPr>
              <a:t> </a:t>
            </a:r>
            <a:r>
              <a:rPr lang="hr-HR" sz="3000" b="1" dirty="0" err="1">
                <a:latin typeface="Garamond" panose="02020404030301010803" pitchFamily="18" charset="0"/>
              </a:rPr>
              <a:t>virtual</a:t>
            </a:r>
            <a:r>
              <a:rPr lang="hr-HR" sz="3000" b="1" dirty="0">
                <a:latin typeface="Garamond" panose="02020404030301010803" pitchFamily="18" charset="0"/>
              </a:rPr>
              <a:t> </a:t>
            </a:r>
            <a:r>
              <a:rPr lang="hr-HR" sz="3000" b="1" dirty="0" err="1">
                <a:latin typeface="Garamond" panose="02020404030301010803" pitchFamily="18" charset="0"/>
              </a:rPr>
              <a:t>instrumentation</a:t>
            </a:r>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10" name="Rectangle 9"/>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bottle, photo, table, black&#10;&#10;Description generated with very high confidence">
            <a:extLst>
              <a:ext uri="{FF2B5EF4-FFF2-40B4-BE49-F238E27FC236}">
                <a16:creationId xmlns:a16="http://schemas.microsoft.com/office/drawing/2014/main" id="{F7B82782-E3C2-43CB-864C-C017101A2D7A}"/>
              </a:ext>
            </a:extLst>
          </p:cNvPr>
          <p:cNvPicPr>
            <a:picLocks noChangeAspect="1"/>
          </p:cNvPicPr>
          <p:nvPr/>
        </p:nvPicPr>
        <p:blipFill>
          <a:blip r:embed="rId4"/>
          <a:stretch>
            <a:fillRect/>
          </a:stretch>
        </p:blipFill>
        <p:spPr>
          <a:xfrm>
            <a:off x="533400" y="5472252"/>
            <a:ext cx="3600449" cy="985558"/>
          </a:xfrm>
          <a:prstGeom prst="rect">
            <a:avLst/>
          </a:prstGeom>
        </p:spPr>
      </p:pic>
    </p:spTree>
    <p:extLst>
      <p:ext uri="{BB962C8B-B14F-4D97-AF65-F5344CB8AC3E}">
        <p14:creationId xmlns:p14="http://schemas.microsoft.com/office/powerpoint/2010/main" val="988200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C</a:t>
            </a:r>
            <a:r>
              <a:rPr lang="en-US" dirty="0" err="1"/>
              <a:t>ommunication</a:t>
            </a:r>
            <a:r>
              <a:rPr lang="hr-HR" dirty="0"/>
              <a:t> </a:t>
            </a:r>
            <a:r>
              <a:rPr lang="hr-HR" dirty="0" err="1"/>
              <a:t>protocol</a:t>
            </a:r>
            <a:endParaRPr lang="en-US" dirty="0"/>
          </a:p>
        </p:txBody>
      </p:sp>
      <p:sp>
        <p:nvSpPr>
          <p:cNvPr id="3" name="Content Placeholder 2"/>
          <p:cNvSpPr>
            <a:spLocks noGrp="1"/>
          </p:cNvSpPr>
          <p:nvPr>
            <p:ph idx="1"/>
          </p:nvPr>
        </p:nvSpPr>
        <p:spPr/>
        <p:txBody>
          <a:bodyPr/>
          <a:lstStyle/>
          <a:p>
            <a:r>
              <a:rPr lang="en-US" dirty="0"/>
              <a:t>serial</a:t>
            </a:r>
            <a:endParaRPr lang="hr-HR" dirty="0"/>
          </a:p>
          <a:p>
            <a:r>
              <a:rPr lang="en-US" dirty="0"/>
              <a:t>network</a:t>
            </a:r>
            <a:r>
              <a:rPr lang="hr-HR" dirty="0"/>
              <a:t> </a:t>
            </a:r>
          </a:p>
          <a:p>
            <a:pPr lvl="1"/>
            <a:r>
              <a:rPr lang="hr-HR" dirty="0"/>
              <a:t>(TCP/IP)</a:t>
            </a:r>
          </a:p>
          <a:p>
            <a:pPr lvl="1"/>
            <a:r>
              <a:rPr lang="hr-HR" dirty="0"/>
              <a:t>Bluetooth</a:t>
            </a:r>
          </a:p>
          <a:p>
            <a:pPr lvl="1"/>
            <a:r>
              <a:rPr lang="hr-HR" dirty="0" err="1"/>
              <a:t>etc</a:t>
            </a:r>
            <a:r>
              <a:rPr lang="hr-HR" dirty="0"/>
              <a:t>..</a:t>
            </a:r>
          </a:p>
          <a:p>
            <a:r>
              <a:rPr lang="hr-HR" dirty="0"/>
              <a:t>a </a:t>
            </a:r>
            <a:r>
              <a:rPr lang="hr-HR" dirty="0" err="1"/>
              <a:t>lot</a:t>
            </a:r>
            <a:r>
              <a:rPr lang="hr-HR" dirty="0"/>
              <a:t> </a:t>
            </a:r>
            <a:r>
              <a:rPr lang="hr-HR" dirty="0" err="1"/>
              <a:t>of</a:t>
            </a:r>
            <a:r>
              <a:rPr lang="hr-HR" dirty="0"/>
              <a:t> </a:t>
            </a:r>
            <a:r>
              <a:rPr lang="hr-HR" dirty="0" err="1"/>
              <a:t>programming</a:t>
            </a:r>
            <a:r>
              <a:rPr lang="hr-HR" dirty="0"/>
              <a:t> on </a:t>
            </a:r>
            <a:r>
              <a:rPr lang="hr-HR" dirty="0" err="1"/>
              <a:t>the</a:t>
            </a:r>
            <a:r>
              <a:rPr lang="hr-HR" dirty="0"/>
              <a:t> </a:t>
            </a:r>
            <a:r>
              <a:rPr lang="hr-HR" dirty="0" err="1"/>
              <a:t>both</a:t>
            </a:r>
            <a:r>
              <a:rPr lang="hr-HR" dirty="0"/>
              <a:t> </a:t>
            </a:r>
            <a:r>
              <a:rPr lang="hr-HR" dirty="0" err="1"/>
              <a:t>sides</a:t>
            </a:r>
            <a:r>
              <a:rPr lang="hr-HR" dirty="0"/>
              <a:t> </a:t>
            </a:r>
            <a:r>
              <a:rPr lang="hr-HR" dirty="0" err="1"/>
              <a:t>of</a:t>
            </a:r>
            <a:r>
              <a:rPr lang="hr-HR" dirty="0"/>
              <a:t> </a:t>
            </a:r>
            <a:r>
              <a:rPr lang="hr-HR" dirty="0" err="1"/>
              <a:t>the</a:t>
            </a:r>
            <a:r>
              <a:rPr lang="hr-HR" dirty="0"/>
              <a:t> </a:t>
            </a:r>
            <a:r>
              <a:rPr lang="hr-HR" dirty="0" err="1"/>
              <a:t>communication</a:t>
            </a:r>
            <a:r>
              <a:rPr lang="hr-HR" dirty="0"/>
              <a:t> </a:t>
            </a:r>
            <a:r>
              <a:rPr lang="hr-HR" dirty="0" err="1"/>
              <a:t>channel</a:t>
            </a:r>
            <a:endParaRPr lang="hr-HR" dirty="0"/>
          </a:p>
          <a:p>
            <a:r>
              <a:rPr lang="hr-HR" dirty="0" err="1"/>
              <a:t>new</a:t>
            </a:r>
            <a:r>
              <a:rPr lang="hr-HR" dirty="0"/>
              <a:t> </a:t>
            </a:r>
            <a:r>
              <a:rPr lang="hr-HR" dirty="0" err="1"/>
              <a:t>application</a:t>
            </a:r>
            <a:r>
              <a:rPr lang="hr-HR" dirty="0"/>
              <a:t> </a:t>
            </a:r>
            <a:r>
              <a:rPr lang="hr-HR" dirty="0" err="1"/>
              <a:t>protocol</a:t>
            </a:r>
            <a:r>
              <a:rPr lang="hr-HR" dirty="0"/>
              <a:t> </a:t>
            </a:r>
            <a:r>
              <a:rPr lang="hr-HR" dirty="0" err="1"/>
              <a:t>needs</a:t>
            </a:r>
            <a:r>
              <a:rPr lang="hr-HR" dirty="0"/>
              <a:t> to </a:t>
            </a:r>
            <a:r>
              <a:rPr lang="hr-HR" dirty="0" err="1"/>
              <a:t>be</a:t>
            </a:r>
            <a:r>
              <a:rPr lang="hr-HR" dirty="0"/>
              <a:t> </a:t>
            </a:r>
            <a:r>
              <a:rPr lang="hr-HR" dirty="0" err="1"/>
              <a:t>defined</a:t>
            </a:r>
            <a:endParaRPr lang="hr-HR" dirty="0"/>
          </a:p>
          <a:p>
            <a:endParaRPr lang="en-US" dirty="0"/>
          </a:p>
        </p:txBody>
      </p:sp>
    </p:spTree>
    <p:extLst>
      <p:ext uri="{BB962C8B-B14F-4D97-AF65-F5344CB8AC3E}">
        <p14:creationId xmlns:p14="http://schemas.microsoft.com/office/powerpoint/2010/main" val="257046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Linx</a:t>
            </a:r>
            <a:r>
              <a:rPr lang="hr-HR" dirty="0"/>
              <a:t> Framework</a:t>
            </a:r>
            <a:endParaRPr lang="en-US" dirty="0"/>
          </a:p>
        </p:txBody>
      </p:sp>
      <p:sp>
        <p:nvSpPr>
          <p:cNvPr id="3" name="Content Placeholder 2"/>
          <p:cNvSpPr>
            <a:spLocks noGrp="1"/>
          </p:cNvSpPr>
          <p:nvPr>
            <p:ph idx="1"/>
          </p:nvPr>
        </p:nvSpPr>
        <p:spPr/>
        <p:txBody>
          <a:bodyPr>
            <a:normAutofit fontScale="92500" lnSpcReduction="20000"/>
          </a:bodyPr>
          <a:lstStyle/>
          <a:p>
            <a:r>
              <a:rPr lang="hr-HR" dirty="0"/>
              <a:t>free </a:t>
            </a:r>
            <a:r>
              <a:rPr lang="hr-HR" dirty="0" err="1"/>
              <a:t>framework</a:t>
            </a:r>
            <a:endParaRPr lang="hr-HR" dirty="0"/>
          </a:p>
          <a:p>
            <a:r>
              <a:rPr lang="hr-HR" dirty="0" err="1"/>
              <a:t>installation</a:t>
            </a:r>
            <a:r>
              <a:rPr lang="hr-HR" dirty="0"/>
              <a:t> </a:t>
            </a:r>
            <a:r>
              <a:rPr lang="hr-HR" dirty="0" err="1"/>
              <a:t>via</a:t>
            </a:r>
            <a:r>
              <a:rPr lang="hr-HR" dirty="0"/>
              <a:t> </a:t>
            </a:r>
            <a:r>
              <a:rPr lang="hr-HR" dirty="0" err="1"/>
              <a:t>Package</a:t>
            </a:r>
            <a:r>
              <a:rPr lang="hr-HR" dirty="0"/>
              <a:t> Manager</a:t>
            </a:r>
          </a:p>
          <a:p>
            <a:r>
              <a:rPr lang="en-US" dirty="0"/>
              <a:t>good set of libraries</a:t>
            </a:r>
          </a:p>
          <a:p>
            <a:r>
              <a:rPr lang="en-US" dirty="0"/>
              <a:t>ideal for:</a:t>
            </a:r>
          </a:p>
          <a:p>
            <a:pPr lvl="2"/>
            <a:r>
              <a:rPr lang="en-US" dirty="0"/>
              <a:t>students home projects and learning </a:t>
            </a:r>
            <a:r>
              <a:rPr lang="en-US" dirty="0" err="1"/>
              <a:t>Labview</a:t>
            </a:r>
            <a:endParaRPr lang="en-US" dirty="0"/>
          </a:p>
          <a:p>
            <a:pPr lvl="2"/>
            <a:r>
              <a:rPr lang="en-US" dirty="0"/>
              <a:t>prototyping</a:t>
            </a:r>
          </a:p>
          <a:p>
            <a:r>
              <a:rPr lang="hr-HR" dirty="0" err="1"/>
              <a:t>Arduino</a:t>
            </a:r>
            <a:r>
              <a:rPr lang="hr-HR" dirty="0"/>
              <a:t> </a:t>
            </a:r>
            <a:r>
              <a:rPr lang="hr-HR" dirty="0" err="1"/>
              <a:t>can</a:t>
            </a:r>
            <a:r>
              <a:rPr lang="hr-HR" dirty="0"/>
              <a:t> </a:t>
            </a:r>
            <a:r>
              <a:rPr lang="hr-HR" dirty="0" err="1"/>
              <a:t>be</a:t>
            </a:r>
            <a:r>
              <a:rPr lang="hr-HR" dirty="0"/>
              <a:t> </a:t>
            </a:r>
            <a:r>
              <a:rPr lang="hr-HR" dirty="0" err="1"/>
              <a:t>used</a:t>
            </a:r>
            <a:r>
              <a:rPr lang="hr-HR" dirty="0"/>
              <a:t> as </a:t>
            </a:r>
            <a:r>
              <a:rPr lang="en-US" dirty="0"/>
              <a:t>acquisition device </a:t>
            </a:r>
            <a:endParaRPr lang="hr-HR" dirty="0"/>
          </a:p>
          <a:p>
            <a:pPr lvl="1"/>
            <a:r>
              <a:rPr lang="en-US" dirty="0"/>
              <a:t>not a real-time system</a:t>
            </a:r>
          </a:p>
          <a:p>
            <a:pPr lvl="2"/>
            <a:r>
              <a:rPr lang="en-US" dirty="0"/>
              <a:t>requires constant connection to the computer running </a:t>
            </a:r>
            <a:r>
              <a:rPr lang="en-US" dirty="0" err="1"/>
              <a:t>Labview</a:t>
            </a:r>
            <a:endParaRPr lang="en-US" dirty="0"/>
          </a:p>
          <a:p>
            <a:pPr lvl="1"/>
            <a:r>
              <a:rPr lang="en-US" dirty="0"/>
              <a:t>limitations when using libraries</a:t>
            </a:r>
            <a:r>
              <a:rPr lang="hr-HR" dirty="0"/>
              <a:t> </a:t>
            </a:r>
          </a:p>
          <a:p>
            <a:pPr lvl="2"/>
            <a:r>
              <a:rPr lang="hr-HR" dirty="0" err="1"/>
              <a:t>if</a:t>
            </a:r>
            <a:r>
              <a:rPr lang="hr-HR" dirty="0"/>
              <a:t> </a:t>
            </a:r>
            <a:r>
              <a:rPr lang="hr-HR" dirty="0" err="1"/>
              <a:t>the</a:t>
            </a:r>
            <a:r>
              <a:rPr lang="hr-HR" dirty="0"/>
              <a:t> </a:t>
            </a:r>
            <a:r>
              <a:rPr lang="hr-HR" dirty="0" err="1"/>
              <a:t>library</a:t>
            </a:r>
            <a:r>
              <a:rPr lang="hr-HR" dirty="0"/>
              <a:t> </a:t>
            </a:r>
            <a:r>
              <a:rPr lang="hr-HR" dirty="0" err="1"/>
              <a:t>is</a:t>
            </a:r>
            <a:r>
              <a:rPr lang="hr-HR" dirty="0"/>
              <a:t> </a:t>
            </a:r>
            <a:r>
              <a:rPr lang="hr-HR" dirty="0" err="1"/>
              <a:t>not</a:t>
            </a:r>
            <a:r>
              <a:rPr lang="hr-HR" dirty="0"/>
              <a:t> </a:t>
            </a:r>
            <a:r>
              <a:rPr lang="hr-HR" dirty="0" err="1"/>
              <a:t>working</a:t>
            </a:r>
            <a:r>
              <a:rPr lang="hr-HR" dirty="0"/>
              <a:t> </a:t>
            </a:r>
            <a:r>
              <a:rPr lang="hr-HR" dirty="0" err="1"/>
              <a:t>not</a:t>
            </a:r>
            <a:r>
              <a:rPr lang="hr-HR" dirty="0"/>
              <a:t> </a:t>
            </a:r>
            <a:r>
              <a:rPr lang="hr-HR" dirty="0" err="1"/>
              <a:t>much</a:t>
            </a:r>
            <a:r>
              <a:rPr lang="hr-HR" dirty="0"/>
              <a:t> to do</a:t>
            </a:r>
            <a:endParaRPr lang="en-US" dirty="0"/>
          </a:p>
          <a:p>
            <a:pPr lvl="1"/>
            <a:r>
              <a:rPr lang="hr-HR" dirty="0"/>
              <a:t>development</a:t>
            </a:r>
            <a:r>
              <a:rPr lang="en-US" dirty="0"/>
              <a:t> stopped</a:t>
            </a:r>
            <a:r>
              <a:rPr lang="hr-HR" dirty="0"/>
              <a:t> </a:t>
            </a:r>
            <a:r>
              <a:rPr lang="hr-HR" dirty="0" err="1"/>
              <a:t>in</a:t>
            </a:r>
            <a:r>
              <a:rPr lang="hr-HR" dirty="0"/>
              <a:t> 2016</a:t>
            </a:r>
            <a:endParaRPr lang="en-US" dirty="0"/>
          </a:p>
          <a:p>
            <a:endParaRPr lang="en-US" dirty="0"/>
          </a:p>
        </p:txBody>
      </p:sp>
    </p:spTree>
    <p:extLst>
      <p:ext uri="{BB962C8B-B14F-4D97-AF65-F5344CB8AC3E}">
        <p14:creationId xmlns:p14="http://schemas.microsoft.com/office/powerpoint/2010/main" val="246623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R</a:t>
            </a:r>
            <a:r>
              <a:rPr lang="en-US" dirty="0" err="1"/>
              <a:t>eal</a:t>
            </a:r>
            <a:r>
              <a:rPr lang="en-US" dirty="0"/>
              <a:t>-time deployment</a:t>
            </a:r>
            <a:r>
              <a:rPr lang="hr-HR" dirty="0"/>
              <a:t> (LINX </a:t>
            </a:r>
            <a:r>
              <a:rPr lang="hr-HR" dirty="0" err="1"/>
              <a:t>Application</a:t>
            </a:r>
            <a:r>
              <a:rPr lang="hr-HR" dirty="0"/>
              <a:t> </a:t>
            </a:r>
            <a:r>
              <a:rPr lang="hr-HR" dirty="0" err="1"/>
              <a:t>builder</a:t>
            </a:r>
            <a:r>
              <a:rPr lang="hr-HR" dirty="0"/>
              <a:t>)</a:t>
            </a:r>
            <a:br>
              <a:rPr lang="hr-HR" dirty="0"/>
            </a:br>
            <a:endParaRPr lang="en-US" dirty="0"/>
          </a:p>
        </p:txBody>
      </p:sp>
      <p:sp>
        <p:nvSpPr>
          <p:cNvPr id="3" name="Content Placeholder 2"/>
          <p:cNvSpPr>
            <a:spLocks noGrp="1"/>
          </p:cNvSpPr>
          <p:nvPr>
            <p:ph idx="1"/>
          </p:nvPr>
        </p:nvSpPr>
        <p:spPr/>
        <p:txBody>
          <a:bodyPr/>
          <a:lstStyle/>
          <a:p>
            <a:r>
              <a:rPr lang="hr-HR" dirty="0" err="1"/>
              <a:t>Programming</a:t>
            </a:r>
            <a:r>
              <a:rPr lang="hr-HR" dirty="0"/>
              <a:t> </a:t>
            </a:r>
            <a:r>
              <a:rPr lang="hr-HR" dirty="0" err="1"/>
              <a:t>in</a:t>
            </a:r>
            <a:r>
              <a:rPr lang="hr-HR" dirty="0"/>
              <a:t> </a:t>
            </a:r>
            <a:r>
              <a:rPr lang="hr-HR" dirty="0" err="1"/>
              <a:t>Labview</a:t>
            </a:r>
            <a:r>
              <a:rPr lang="hr-HR" dirty="0"/>
              <a:t> </a:t>
            </a:r>
            <a:r>
              <a:rPr lang="hr-HR" dirty="0" err="1"/>
              <a:t>using</a:t>
            </a:r>
            <a:r>
              <a:rPr lang="hr-HR" dirty="0"/>
              <a:t> LINX </a:t>
            </a:r>
            <a:r>
              <a:rPr lang="hr-HR" dirty="0" err="1"/>
              <a:t>framework</a:t>
            </a:r>
            <a:endParaRPr lang="hr-HR" dirty="0"/>
          </a:p>
          <a:p>
            <a:r>
              <a:rPr lang="hr-HR" dirty="0" err="1"/>
              <a:t>running</a:t>
            </a:r>
            <a:r>
              <a:rPr lang="hr-HR" dirty="0"/>
              <a:t> </a:t>
            </a:r>
            <a:r>
              <a:rPr lang="hr-HR" dirty="0" err="1"/>
              <a:t>the</a:t>
            </a:r>
            <a:r>
              <a:rPr lang="hr-HR" dirty="0"/>
              <a:t> </a:t>
            </a:r>
            <a:r>
              <a:rPr lang="hr-HR" dirty="0" err="1"/>
              <a:t>code</a:t>
            </a:r>
            <a:r>
              <a:rPr lang="hr-HR" dirty="0"/>
              <a:t> on </a:t>
            </a:r>
            <a:r>
              <a:rPr lang="hr-HR" dirty="0" err="1"/>
              <a:t>the</a:t>
            </a:r>
            <a:r>
              <a:rPr lang="hr-HR" dirty="0"/>
              <a:t> </a:t>
            </a:r>
            <a:r>
              <a:rPr lang="hr-HR" dirty="0" err="1"/>
              <a:t>Raspberry</a:t>
            </a:r>
            <a:r>
              <a:rPr lang="hr-HR" dirty="0"/>
              <a:t> PI </a:t>
            </a:r>
            <a:r>
              <a:rPr lang="hr-HR" dirty="0" err="1"/>
              <a:t>without</a:t>
            </a:r>
            <a:r>
              <a:rPr lang="hr-HR" dirty="0"/>
              <a:t> </a:t>
            </a:r>
            <a:r>
              <a:rPr lang="hr-HR" dirty="0" err="1"/>
              <a:t>the</a:t>
            </a:r>
            <a:r>
              <a:rPr lang="hr-HR" dirty="0"/>
              <a:t> </a:t>
            </a:r>
            <a:r>
              <a:rPr lang="hr-HR" dirty="0" err="1"/>
              <a:t>connection</a:t>
            </a:r>
            <a:r>
              <a:rPr lang="hr-HR" dirty="0"/>
              <a:t> to </a:t>
            </a:r>
            <a:r>
              <a:rPr lang="hr-HR" dirty="0" err="1"/>
              <a:t>the</a:t>
            </a:r>
            <a:r>
              <a:rPr lang="hr-HR" dirty="0"/>
              <a:t> </a:t>
            </a:r>
            <a:r>
              <a:rPr lang="hr-HR" dirty="0" err="1"/>
              <a:t>computer</a:t>
            </a:r>
            <a:r>
              <a:rPr lang="hr-HR" dirty="0"/>
              <a:t> </a:t>
            </a:r>
            <a:r>
              <a:rPr lang="hr-HR" dirty="0" err="1"/>
              <a:t>with</a:t>
            </a:r>
            <a:r>
              <a:rPr lang="hr-HR" dirty="0"/>
              <a:t> </a:t>
            </a:r>
            <a:r>
              <a:rPr lang="hr-HR" dirty="0" err="1"/>
              <a:t>the</a:t>
            </a:r>
            <a:r>
              <a:rPr lang="hr-HR" dirty="0"/>
              <a:t> </a:t>
            </a:r>
            <a:r>
              <a:rPr lang="hr-HR" dirty="0" err="1"/>
              <a:t>Labview</a:t>
            </a:r>
            <a:r>
              <a:rPr lang="hr-HR" dirty="0"/>
              <a:t> </a:t>
            </a:r>
            <a:r>
              <a:rPr lang="hr-HR" dirty="0" err="1"/>
              <a:t>environment</a:t>
            </a:r>
            <a:endParaRPr lang="hr-HR" dirty="0"/>
          </a:p>
          <a:p>
            <a:r>
              <a:rPr lang="hr-HR" dirty="0" err="1"/>
              <a:t>Labview</a:t>
            </a:r>
            <a:r>
              <a:rPr lang="hr-HR" dirty="0"/>
              <a:t> </a:t>
            </a:r>
            <a:r>
              <a:rPr lang="hr-HR" dirty="0" err="1"/>
              <a:t>runtime</a:t>
            </a:r>
            <a:r>
              <a:rPr lang="hr-HR" dirty="0"/>
              <a:t> </a:t>
            </a:r>
            <a:r>
              <a:rPr lang="hr-HR" dirty="0" err="1"/>
              <a:t>engine</a:t>
            </a:r>
            <a:r>
              <a:rPr lang="hr-HR" dirty="0"/>
              <a:t> </a:t>
            </a:r>
            <a:r>
              <a:rPr lang="hr-HR" dirty="0" err="1"/>
              <a:t>is</a:t>
            </a:r>
            <a:r>
              <a:rPr lang="hr-HR" dirty="0"/>
              <a:t> </a:t>
            </a:r>
            <a:r>
              <a:rPr lang="hr-HR" dirty="0" err="1"/>
              <a:t>installed</a:t>
            </a:r>
            <a:r>
              <a:rPr lang="hr-HR" dirty="0"/>
              <a:t> on </a:t>
            </a:r>
            <a:r>
              <a:rPr lang="hr-HR" dirty="0" err="1"/>
              <a:t>the</a:t>
            </a:r>
            <a:r>
              <a:rPr lang="hr-HR" dirty="0"/>
              <a:t> </a:t>
            </a:r>
            <a:r>
              <a:rPr lang="hr-HR" dirty="0" err="1"/>
              <a:t>target</a:t>
            </a:r>
            <a:r>
              <a:rPr lang="hr-HR" dirty="0"/>
              <a:t> </a:t>
            </a:r>
            <a:r>
              <a:rPr lang="hr-HR" dirty="0" err="1"/>
              <a:t>device</a:t>
            </a:r>
            <a:endParaRPr lang="hr-HR" dirty="0"/>
          </a:p>
          <a:p>
            <a:r>
              <a:rPr lang="hr-HR" dirty="0"/>
              <a:t>VI </a:t>
            </a:r>
            <a:r>
              <a:rPr lang="hr-HR" dirty="0" err="1"/>
              <a:t>is</a:t>
            </a:r>
            <a:r>
              <a:rPr lang="hr-HR" dirty="0"/>
              <a:t> </a:t>
            </a:r>
            <a:r>
              <a:rPr lang="hr-HR" dirty="0" err="1"/>
              <a:t>started</a:t>
            </a:r>
            <a:r>
              <a:rPr lang="hr-HR" dirty="0"/>
              <a:t> on </a:t>
            </a:r>
            <a:r>
              <a:rPr lang="hr-HR" dirty="0" err="1"/>
              <a:t>the</a:t>
            </a:r>
            <a:r>
              <a:rPr lang="hr-HR" dirty="0"/>
              <a:t> </a:t>
            </a:r>
            <a:r>
              <a:rPr lang="hr-HR" dirty="0" err="1"/>
              <a:t>startup</a:t>
            </a:r>
            <a:r>
              <a:rPr lang="hr-HR" dirty="0"/>
              <a:t> </a:t>
            </a:r>
            <a:r>
              <a:rPr lang="hr-HR" dirty="0" err="1"/>
              <a:t>of</a:t>
            </a:r>
            <a:r>
              <a:rPr lang="hr-HR" dirty="0"/>
              <a:t> </a:t>
            </a:r>
            <a:r>
              <a:rPr lang="hr-HR" dirty="0" err="1"/>
              <a:t>the</a:t>
            </a:r>
            <a:r>
              <a:rPr lang="hr-HR" dirty="0"/>
              <a:t> </a:t>
            </a:r>
            <a:r>
              <a:rPr lang="hr-HR" dirty="0" err="1"/>
              <a:t>target</a:t>
            </a:r>
            <a:r>
              <a:rPr lang="hr-HR" dirty="0"/>
              <a:t> </a:t>
            </a:r>
            <a:r>
              <a:rPr lang="hr-HR" dirty="0" err="1"/>
              <a:t>device</a:t>
            </a:r>
            <a:endParaRPr lang="en-US" dirty="0"/>
          </a:p>
        </p:txBody>
      </p:sp>
    </p:spTree>
    <p:extLst>
      <p:ext uri="{BB962C8B-B14F-4D97-AF65-F5344CB8AC3E}">
        <p14:creationId xmlns:p14="http://schemas.microsoft.com/office/powerpoint/2010/main" val="1243821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Digital I/O </a:t>
            </a:r>
            <a:r>
              <a:rPr lang="hr-HR" dirty="0" err="1"/>
              <a:t>example</a:t>
            </a:r>
            <a:endParaRPr lang="en-US" dirty="0"/>
          </a:p>
        </p:txBody>
      </p:sp>
      <p:sp>
        <p:nvSpPr>
          <p:cNvPr id="3" name="Content Placeholder 2"/>
          <p:cNvSpPr>
            <a:spLocks noGrp="1"/>
          </p:cNvSpPr>
          <p:nvPr>
            <p:ph idx="1"/>
          </p:nvPr>
        </p:nvSpPr>
        <p:spPr/>
        <p:txBody>
          <a:bodyPr/>
          <a:lstStyle/>
          <a:p>
            <a:r>
              <a:rPr lang="hr-HR" dirty="0"/>
              <a:t>VI </a:t>
            </a:r>
            <a:r>
              <a:rPr lang="hr-HR" dirty="0" err="1"/>
              <a:t>that</a:t>
            </a:r>
            <a:r>
              <a:rPr lang="hr-HR" dirty="0"/>
              <a:t> </a:t>
            </a:r>
            <a:r>
              <a:rPr lang="hr-HR" dirty="0" err="1"/>
              <a:t>reads</a:t>
            </a:r>
            <a:r>
              <a:rPr lang="hr-HR" dirty="0"/>
              <a:t> a </a:t>
            </a:r>
            <a:r>
              <a:rPr lang="hr-HR" dirty="0" err="1"/>
              <a:t>digtal</a:t>
            </a:r>
            <a:r>
              <a:rPr lang="hr-HR" dirty="0"/>
              <a:t> input signal (for </a:t>
            </a:r>
            <a:r>
              <a:rPr lang="hr-HR" dirty="0" err="1"/>
              <a:t>example</a:t>
            </a:r>
            <a:r>
              <a:rPr lang="hr-HR" dirty="0"/>
              <a:t> a </a:t>
            </a:r>
            <a:r>
              <a:rPr lang="hr-HR" dirty="0" err="1"/>
              <a:t>button</a:t>
            </a:r>
            <a:r>
              <a:rPr lang="hr-HR" dirty="0"/>
              <a:t>)</a:t>
            </a:r>
          </a:p>
          <a:p>
            <a:r>
              <a:rPr lang="hr-HR" dirty="0" err="1"/>
              <a:t>based</a:t>
            </a:r>
            <a:r>
              <a:rPr lang="hr-HR" dirty="0"/>
              <a:t> on </a:t>
            </a:r>
            <a:r>
              <a:rPr lang="hr-HR" dirty="0" err="1"/>
              <a:t>the</a:t>
            </a:r>
            <a:r>
              <a:rPr lang="hr-HR" dirty="0"/>
              <a:t> input signal </a:t>
            </a:r>
            <a:r>
              <a:rPr lang="hr-HR" dirty="0" err="1"/>
              <a:t>toggle</a:t>
            </a:r>
            <a:r>
              <a:rPr lang="hr-HR" dirty="0"/>
              <a:t> </a:t>
            </a:r>
            <a:r>
              <a:rPr lang="hr-HR" dirty="0" err="1"/>
              <a:t>two</a:t>
            </a:r>
            <a:r>
              <a:rPr lang="hr-HR" dirty="0"/>
              <a:t> </a:t>
            </a:r>
            <a:r>
              <a:rPr lang="hr-HR" dirty="0" err="1"/>
              <a:t>digital</a:t>
            </a:r>
            <a:r>
              <a:rPr lang="hr-HR" dirty="0"/>
              <a:t> </a:t>
            </a:r>
            <a:r>
              <a:rPr lang="hr-HR" dirty="0" err="1"/>
              <a:t>outputs</a:t>
            </a:r>
            <a:r>
              <a:rPr lang="hr-HR" dirty="0"/>
              <a:t> </a:t>
            </a:r>
            <a:r>
              <a:rPr lang="hr-HR" dirty="0" err="1"/>
              <a:t>with</a:t>
            </a:r>
            <a:r>
              <a:rPr lang="hr-HR" dirty="0"/>
              <a:t> </a:t>
            </a:r>
            <a:r>
              <a:rPr lang="hr-HR" dirty="0" err="1"/>
              <a:t>opposite</a:t>
            </a:r>
            <a:r>
              <a:rPr lang="hr-HR" dirty="0"/>
              <a:t> </a:t>
            </a:r>
            <a:r>
              <a:rPr lang="hr-HR" dirty="0" err="1"/>
              <a:t>values</a:t>
            </a:r>
            <a:r>
              <a:rPr lang="hr-HR" dirty="0"/>
              <a:t> (for </a:t>
            </a:r>
            <a:r>
              <a:rPr lang="hr-HR" dirty="0" err="1"/>
              <a:t>example</a:t>
            </a:r>
            <a:r>
              <a:rPr lang="hr-HR" dirty="0"/>
              <a:t> a DC motor driver)</a:t>
            </a:r>
            <a:endParaRPr lang="en-US" dirty="0"/>
          </a:p>
        </p:txBody>
      </p:sp>
      <p:pic>
        <p:nvPicPr>
          <p:cNvPr id="4" name="Picture 3"/>
          <p:cNvPicPr>
            <a:picLocks noChangeAspect="1"/>
          </p:cNvPicPr>
          <p:nvPr/>
        </p:nvPicPr>
        <p:blipFill>
          <a:blip r:embed="rId2"/>
          <a:stretch>
            <a:fillRect/>
          </a:stretch>
        </p:blipFill>
        <p:spPr>
          <a:xfrm>
            <a:off x="1635702" y="3096318"/>
            <a:ext cx="9086850" cy="2876550"/>
          </a:xfrm>
          <a:prstGeom prst="rect">
            <a:avLst/>
          </a:prstGeom>
        </p:spPr>
      </p:pic>
    </p:spTree>
    <p:extLst>
      <p:ext uri="{BB962C8B-B14F-4D97-AF65-F5344CB8AC3E}">
        <p14:creationId xmlns:p14="http://schemas.microsoft.com/office/powerpoint/2010/main" val="4227840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PWM </a:t>
            </a:r>
            <a:r>
              <a:rPr lang="hr-HR" dirty="0" err="1"/>
              <a:t>control</a:t>
            </a:r>
            <a:r>
              <a:rPr lang="hr-HR" dirty="0"/>
              <a:t> </a:t>
            </a:r>
            <a:r>
              <a:rPr lang="hr-HR" dirty="0" err="1"/>
              <a:t>example</a:t>
            </a:r>
            <a:endParaRPr lang="en-US" dirty="0"/>
          </a:p>
        </p:txBody>
      </p:sp>
      <p:sp>
        <p:nvSpPr>
          <p:cNvPr id="3" name="Content Placeholder 2"/>
          <p:cNvSpPr>
            <a:spLocks noGrp="1"/>
          </p:cNvSpPr>
          <p:nvPr>
            <p:ph idx="1"/>
          </p:nvPr>
        </p:nvSpPr>
        <p:spPr/>
        <p:txBody>
          <a:bodyPr/>
          <a:lstStyle/>
          <a:p>
            <a:r>
              <a:rPr lang="hr-HR" dirty="0"/>
              <a:t>Vi </a:t>
            </a:r>
            <a:r>
              <a:rPr lang="hr-HR" dirty="0" err="1"/>
              <a:t>that</a:t>
            </a:r>
            <a:r>
              <a:rPr lang="hr-HR" dirty="0"/>
              <a:t> </a:t>
            </a:r>
            <a:r>
              <a:rPr lang="hr-HR" dirty="0" err="1"/>
              <a:t>controls</a:t>
            </a:r>
            <a:r>
              <a:rPr lang="hr-HR" dirty="0"/>
              <a:t> </a:t>
            </a:r>
            <a:r>
              <a:rPr lang="hr-HR" dirty="0" err="1"/>
              <a:t>the</a:t>
            </a:r>
            <a:r>
              <a:rPr lang="hr-HR" dirty="0"/>
              <a:t> </a:t>
            </a:r>
            <a:r>
              <a:rPr lang="hr-HR" dirty="0" err="1"/>
              <a:t>intensity</a:t>
            </a:r>
            <a:r>
              <a:rPr lang="hr-HR" dirty="0"/>
              <a:t> </a:t>
            </a:r>
            <a:r>
              <a:rPr lang="hr-HR" dirty="0" err="1"/>
              <a:t>of</a:t>
            </a:r>
            <a:r>
              <a:rPr lang="hr-HR" dirty="0"/>
              <a:t> </a:t>
            </a:r>
            <a:r>
              <a:rPr lang="hr-HR" dirty="0" err="1"/>
              <a:t>the</a:t>
            </a:r>
            <a:r>
              <a:rPr lang="hr-HR" dirty="0"/>
              <a:t> LED </a:t>
            </a:r>
            <a:r>
              <a:rPr lang="hr-HR" dirty="0" err="1"/>
              <a:t>connected</a:t>
            </a:r>
            <a:r>
              <a:rPr lang="hr-HR" dirty="0"/>
              <a:t> to </a:t>
            </a:r>
            <a:r>
              <a:rPr lang="hr-HR" dirty="0" err="1"/>
              <a:t>the</a:t>
            </a:r>
            <a:r>
              <a:rPr lang="hr-HR" dirty="0"/>
              <a:t> </a:t>
            </a:r>
            <a:r>
              <a:rPr lang="hr-HR" dirty="0" err="1"/>
              <a:t>digital</a:t>
            </a:r>
            <a:r>
              <a:rPr lang="hr-HR" dirty="0"/>
              <a:t> pin 3 </a:t>
            </a:r>
            <a:r>
              <a:rPr lang="hr-HR" dirty="0" err="1"/>
              <a:t>of</a:t>
            </a:r>
            <a:r>
              <a:rPr lang="hr-HR" dirty="0"/>
              <a:t> </a:t>
            </a:r>
            <a:r>
              <a:rPr lang="hr-HR" dirty="0" err="1"/>
              <a:t>the</a:t>
            </a:r>
            <a:r>
              <a:rPr lang="hr-HR" dirty="0"/>
              <a:t> </a:t>
            </a:r>
            <a:r>
              <a:rPr lang="hr-HR" dirty="0" err="1"/>
              <a:t>target</a:t>
            </a:r>
            <a:r>
              <a:rPr lang="hr-HR" dirty="0"/>
              <a:t> </a:t>
            </a:r>
            <a:r>
              <a:rPr lang="hr-HR" dirty="0" err="1"/>
              <a:t>device</a:t>
            </a:r>
            <a:r>
              <a:rPr lang="hr-HR" dirty="0"/>
              <a:t>.</a:t>
            </a:r>
            <a:endParaRPr lang="en-US" dirty="0"/>
          </a:p>
        </p:txBody>
      </p:sp>
      <p:pic>
        <p:nvPicPr>
          <p:cNvPr id="4" name="Picture 3"/>
          <p:cNvPicPr>
            <a:picLocks noChangeAspect="1"/>
          </p:cNvPicPr>
          <p:nvPr/>
        </p:nvPicPr>
        <p:blipFill>
          <a:blip r:embed="rId2"/>
          <a:stretch>
            <a:fillRect/>
          </a:stretch>
        </p:blipFill>
        <p:spPr>
          <a:xfrm>
            <a:off x="2228850" y="3222913"/>
            <a:ext cx="7734300" cy="2324100"/>
          </a:xfrm>
          <a:prstGeom prst="rect">
            <a:avLst/>
          </a:prstGeom>
        </p:spPr>
      </p:pic>
    </p:spTree>
    <p:extLst>
      <p:ext uri="{BB962C8B-B14F-4D97-AF65-F5344CB8AC3E}">
        <p14:creationId xmlns:p14="http://schemas.microsoft.com/office/powerpoint/2010/main" val="4288528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Servo</a:t>
            </a:r>
            <a:r>
              <a:rPr lang="hr-HR" dirty="0"/>
              <a:t> motor </a:t>
            </a:r>
            <a:r>
              <a:rPr lang="hr-HR" dirty="0" err="1"/>
              <a:t>control</a:t>
            </a:r>
            <a:r>
              <a:rPr lang="hr-HR" dirty="0"/>
              <a:t> </a:t>
            </a:r>
            <a:r>
              <a:rPr lang="hr-HR" dirty="0" err="1"/>
              <a:t>example</a:t>
            </a:r>
            <a:endParaRPr lang="en-US" dirty="0"/>
          </a:p>
        </p:txBody>
      </p:sp>
      <p:sp>
        <p:nvSpPr>
          <p:cNvPr id="3" name="Content Placeholder 2"/>
          <p:cNvSpPr>
            <a:spLocks noGrp="1"/>
          </p:cNvSpPr>
          <p:nvPr>
            <p:ph idx="1"/>
          </p:nvPr>
        </p:nvSpPr>
        <p:spPr/>
        <p:txBody>
          <a:bodyPr/>
          <a:lstStyle/>
          <a:p>
            <a:r>
              <a:rPr lang="hr-HR" dirty="0" err="1"/>
              <a:t>Control</a:t>
            </a:r>
            <a:r>
              <a:rPr lang="hr-HR" dirty="0"/>
              <a:t> </a:t>
            </a:r>
            <a:r>
              <a:rPr lang="hr-HR" dirty="0" err="1"/>
              <a:t>the</a:t>
            </a:r>
            <a:r>
              <a:rPr lang="hr-HR" dirty="0"/>
              <a:t> </a:t>
            </a:r>
            <a:r>
              <a:rPr lang="hr-HR" dirty="0" err="1"/>
              <a:t>servo</a:t>
            </a:r>
            <a:r>
              <a:rPr lang="hr-HR" dirty="0"/>
              <a:t> motor </a:t>
            </a:r>
            <a:r>
              <a:rPr lang="hr-HR" dirty="0" err="1"/>
              <a:t>connected</a:t>
            </a:r>
            <a:r>
              <a:rPr lang="hr-HR" dirty="0"/>
              <a:t> to </a:t>
            </a:r>
            <a:r>
              <a:rPr lang="hr-HR" dirty="0" err="1"/>
              <a:t>the</a:t>
            </a:r>
            <a:r>
              <a:rPr lang="hr-HR" dirty="0"/>
              <a:t> </a:t>
            </a:r>
            <a:r>
              <a:rPr lang="hr-HR" dirty="0" err="1"/>
              <a:t>digital</a:t>
            </a:r>
            <a:r>
              <a:rPr lang="hr-HR" dirty="0"/>
              <a:t> pin 9 </a:t>
            </a:r>
            <a:r>
              <a:rPr lang="hr-HR" dirty="0" err="1"/>
              <a:t>of</a:t>
            </a:r>
            <a:r>
              <a:rPr lang="hr-HR" dirty="0"/>
              <a:t> </a:t>
            </a:r>
            <a:r>
              <a:rPr lang="hr-HR" dirty="0" err="1"/>
              <a:t>the</a:t>
            </a:r>
            <a:r>
              <a:rPr lang="hr-HR" dirty="0"/>
              <a:t> </a:t>
            </a:r>
            <a:r>
              <a:rPr lang="hr-HR" dirty="0" err="1"/>
              <a:t>target</a:t>
            </a:r>
            <a:r>
              <a:rPr lang="hr-HR" dirty="0"/>
              <a:t> </a:t>
            </a:r>
            <a:r>
              <a:rPr lang="hr-HR" dirty="0" err="1"/>
              <a:t>device</a:t>
            </a:r>
            <a:endParaRPr lang="en-US" dirty="0"/>
          </a:p>
        </p:txBody>
      </p:sp>
      <p:pic>
        <p:nvPicPr>
          <p:cNvPr id="4" name="Picture 3"/>
          <p:cNvPicPr>
            <a:picLocks noChangeAspect="1"/>
          </p:cNvPicPr>
          <p:nvPr/>
        </p:nvPicPr>
        <p:blipFill>
          <a:blip r:embed="rId2"/>
          <a:stretch>
            <a:fillRect/>
          </a:stretch>
        </p:blipFill>
        <p:spPr>
          <a:xfrm>
            <a:off x="1387706" y="2624931"/>
            <a:ext cx="9848850" cy="2752725"/>
          </a:xfrm>
          <a:prstGeom prst="rect">
            <a:avLst/>
          </a:prstGeom>
        </p:spPr>
      </p:pic>
    </p:spTree>
    <p:extLst>
      <p:ext uri="{BB962C8B-B14F-4D97-AF65-F5344CB8AC3E}">
        <p14:creationId xmlns:p14="http://schemas.microsoft.com/office/powerpoint/2010/main" val="614447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Analog</a:t>
            </a:r>
            <a:r>
              <a:rPr lang="hr-HR" dirty="0"/>
              <a:t> I/O </a:t>
            </a:r>
            <a:r>
              <a:rPr lang="hr-HR" dirty="0" err="1"/>
              <a:t>example</a:t>
            </a:r>
            <a:endParaRPr lang="en-US" dirty="0"/>
          </a:p>
        </p:txBody>
      </p:sp>
      <p:sp>
        <p:nvSpPr>
          <p:cNvPr id="3" name="Content Placeholder 2"/>
          <p:cNvSpPr>
            <a:spLocks noGrp="1"/>
          </p:cNvSpPr>
          <p:nvPr>
            <p:ph idx="1"/>
          </p:nvPr>
        </p:nvSpPr>
        <p:spPr/>
        <p:txBody>
          <a:bodyPr/>
          <a:lstStyle/>
          <a:p>
            <a:r>
              <a:rPr lang="hr-HR" dirty="0"/>
              <a:t>VI </a:t>
            </a:r>
            <a:r>
              <a:rPr lang="hr-HR" dirty="0" err="1"/>
              <a:t>that</a:t>
            </a:r>
            <a:r>
              <a:rPr lang="hr-HR" dirty="0"/>
              <a:t> </a:t>
            </a:r>
            <a:r>
              <a:rPr lang="hr-HR" dirty="0" err="1"/>
              <a:t>reads</a:t>
            </a:r>
            <a:r>
              <a:rPr lang="hr-HR" dirty="0"/>
              <a:t> </a:t>
            </a:r>
            <a:r>
              <a:rPr lang="hr-HR" dirty="0" err="1"/>
              <a:t>analog</a:t>
            </a:r>
            <a:r>
              <a:rPr lang="hr-HR" dirty="0"/>
              <a:t> </a:t>
            </a:r>
            <a:r>
              <a:rPr lang="hr-HR" dirty="0" err="1"/>
              <a:t>value</a:t>
            </a:r>
            <a:r>
              <a:rPr lang="hr-HR" dirty="0"/>
              <a:t> </a:t>
            </a:r>
            <a:r>
              <a:rPr lang="hr-HR" dirty="0" err="1"/>
              <a:t>from</a:t>
            </a:r>
            <a:r>
              <a:rPr lang="hr-HR" dirty="0"/>
              <a:t> </a:t>
            </a:r>
            <a:r>
              <a:rPr lang="hr-HR" dirty="0" err="1"/>
              <a:t>the</a:t>
            </a:r>
            <a:r>
              <a:rPr lang="hr-HR" dirty="0"/>
              <a:t> </a:t>
            </a:r>
            <a:r>
              <a:rPr lang="hr-HR" dirty="0" err="1"/>
              <a:t>analog</a:t>
            </a:r>
            <a:r>
              <a:rPr lang="hr-HR" dirty="0"/>
              <a:t> input pin </a:t>
            </a:r>
            <a:r>
              <a:rPr lang="hr-HR" i="1" dirty="0"/>
              <a:t>0</a:t>
            </a:r>
            <a:r>
              <a:rPr lang="hr-HR" dirty="0"/>
              <a:t> </a:t>
            </a:r>
            <a:r>
              <a:rPr lang="hr-HR" dirty="0" err="1"/>
              <a:t>and</a:t>
            </a:r>
            <a:r>
              <a:rPr lang="hr-HR" dirty="0"/>
              <a:t> </a:t>
            </a:r>
            <a:r>
              <a:rPr lang="hr-HR" dirty="0" err="1"/>
              <a:t>stores</a:t>
            </a:r>
            <a:r>
              <a:rPr lang="hr-HR" dirty="0"/>
              <a:t> </a:t>
            </a:r>
            <a:r>
              <a:rPr lang="hr-HR" dirty="0" err="1"/>
              <a:t>it</a:t>
            </a:r>
            <a:r>
              <a:rPr lang="hr-HR" dirty="0"/>
              <a:t> </a:t>
            </a:r>
            <a:r>
              <a:rPr lang="hr-HR" dirty="0" err="1"/>
              <a:t>in</a:t>
            </a:r>
            <a:r>
              <a:rPr lang="hr-HR" dirty="0"/>
              <a:t> </a:t>
            </a:r>
            <a:r>
              <a:rPr lang="hr-HR" dirty="0" err="1"/>
              <a:t>an</a:t>
            </a:r>
            <a:r>
              <a:rPr lang="hr-HR" dirty="0"/>
              <a:t> </a:t>
            </a:r>
            <a:r>
              <a:rPr lang="hr-HR" dirty="0" err="1"/>
              <a:t>array</a:t>
            </a:r>
            <a:r>
              <a:rPr lang="hr-HR" dirty="0"/>
              <a:t>. VI </a:t>
            </a:r>
            <a:r>
              <a:rPr lang="hr-HR" dirty="0" err="1"/>
              <a:t>displays</a:t>
            </a:r>
            <a:r>
              <a:rPr lang="hr-HR" dirty="0"/>
              <a:t> </a:t>
            </a:r>
            <a:r>
              <a:rPr lang="hr-HR" dirty="0" err="1"/>
              <a:t>the</a:t>
            </a:r>
            <a:r>
              <a:rPr lang="hr-HR" dirty="0"/>
              <a:t> </a:t>
            </a:r>
            <a:r>
              <a:rPr lang="hr-HR" dirty="0" err="1"/>
              <a:t>arithmetic</a:t>
            </a:r>
            <a:r>
              <a:rPr lang="hr-HR" dirty="0"/>
              <a:t> </a:t>
            </a:r>
            <a:r>
              <a:rPr lang="hr-HR" dirty="0" err="1"/>
              <a:t>mean</a:t>
            </a:r>
            <a:r>
              <a:rPr lang="hr-HR" dirty="0"/>
              <a:t> </a:t>
            </a:r>
            <a:r>
              <a:rPr lang="hr-HR" dirty="0" err="1"/>
              <a:t>of</a:t>
            </a:r>
            <a:r>
              <a:rPr lang="hr-HR" dirty="0"/>
              <a:t> </a:t>
            </a:r>
            <a:r>
              <a:rPr lang="hr-HR" dirty="0" err="1"/>
              <a:t>the</a:t>
            </a:r>
            <a:r>
              <a:rPr lang="hr-HR" dirty="0"/>
              <a:t> </a:t>
            </a:r>
            <a:r>
              <a:rPr lang="hr-HR" dirty="0" err="1"/>
              <a:t>read</a:t>
            </a:r>
            <a:r>
              <a:rPr lang="hr-HR" dirty="0"/>
              <a:t> </a:t>
            </a:r>
            <a:r>
              <a:rPr lang="hr-HR" dirty="0" err="1"/>
              <a:t>values</a:t>
            </a:r>
            <a:r>
              <a:rPr lang="hr-HR" dirty="0"/>
              <a:t> to </a:t>
            </a:r>
            <a:r>
              <a:rPr lang="hr-HR" dirty="0" err="1"/>
              <a:t>the</a:t>
            </a:r>
            <a:r>
              <a:rPr lang="hr-HR" dirty="0"/>
              <a:t> </a:t>
            </a:r>
            <a:r>
              <a:rPr lang="hr-HR" dirty="0" err="1"/>
              <a:t>user</a:t>
            </a:r>
            <a:r>
              <a:rPr lang="hr-HR" dirty="0"/>
              <a:t>.</a:t>
            </a:r>
            <a:endParaRPr lang="en-US" dirty="0"/>
          </a:p>
        </p:txBody>
      </p:sp>
      <p:pic>
        <p:nvPicPr>
          <p:cNvPr id="4" name="Picture 3"/>
          <p:cNvPicPr>
            <a:picLocks noChangeAspect="1"/>
          </p:cNvPicPr>
          <p:nvPr/>
        </p:nvPicPr>
        <p:blipFill>
          <a:blip r:embed="rId2"/>
          <a:stretch>
            <a:fillRect/>
          </a:stretch>
        </p:blipFill>
        <p:spPr>
          <a:xfrm>
            <a:off x="4632180" y="3158317"/>
            <a:ext cx="6086475" cy="2686050"/>
          </a:xfrm>
          <a:prstGeom prst="rect">
            <a:avLst/>
          </a:prstGeom>
        </p:spPr>
      </p:pic>
    </p:spTree>
    <p:extLst>
      <p:ext uri="{BB962C8B-B14F-4D97-AF65-F5344CB8AC3E}">
        <p14:creationId xmlns:p14="http://schemas.microsoft.com/office/powerpoint/2010/main" val="2261666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RealTime</a:t>
            </a:r>
            <a:r>
              <a:rPr lang="hr-HR" dirty="0"/>
              <a:t> </a:t>
            </a:r>
            <a:r>
              <a:rPr lang="hr-HR" dirty="0" err="1"/>
              <a:t>application</a:t>
            </a:r>
            <a:r>
              <a:rPr lang="hr-HR" dirty="0"/>
              <a:t> on </a:t>
            </a:r>
            <a:r>
              <a:rPr lang="hr-HR" dirty="0" err="1"/>
              <a:t>Raspberry</a:t>
            </a:r>
            <a:r>
              <a:rPr lang="hr-HR" dirty="0"/>
              <a:t> PI (1)</a:t>
            </a:r>
            <a:endParaRPr lang="en-US" dirty="0"/>
          </a:p>
        </p:txBody>
      </p:sp>
      <p:sp>
        <p:nvSpPr>
          <p:cNvPr id="3" name="Content Placeholder 2"/>
          <p:cNvSpPr>
            <a:spLocks noGrp="1"/>
          </p:cNvSpPr>
          <p:nvPr>
            <p:ph idx="1"/>
          </p:nvPr>
        </p:nvSpPr>
        <p:spPr/>
        <p:txBody>
          <a:bodyPr>
            <a:normAutofit/>
          </a:bodyPr>
          <a:lstStyle/>
          <a:p>
            <a:r>
              <a:rPr lang="hr-HR" dirty="0" err="1"/>
              <a:t>requirements</a:t>
            </a:r>
            <a:r>
              <a:rPr lang="hr-HR" dirty="0"/>
              <a:t> are:</a:t>
            </a:r>
          </a:p>
          <a:p>
            <a:pPr lvl="1"/>
            <a:r>
              <a:rPr lang="en-US" dirty="0" err="1"/>
              <a:t>Labview</a:t>
            </a:r>
            <a:r>
              <a:rPr lang="en-US" dirty="0"/>
              <a:t> 2014 sp1, 32 bit</a:t>
            </a:r>
          </a:p>
          <a:p>
            <a:pPr lvl="1"/>
            <a:r>
              <a:rPr lang="en-US" dirty="0" err="1"/>
              <a:t>MakerHub</a:t>
            </a:r>
            <a:r>
              <a:rPr lang="en-US" dirty="0"/>
              <a:t> add-on for </a:t>
            </a:r>
            <a:r>
              <a:rPr lang="hr-HR" dirty="0"/>
              <a:t>L</a:t>
            </a:r>
            <a:r>
              <a:rPr lang="en-US" dirty="0" err="1"/>
              <a:t>abview</a:t>
            </a:r>
            <a:endParaRPr lang="en-US" dirty="0"/>
          </a:p>
          <a:p>
            <a:pPr lvl="1"/>
            <a:r>
              <a:rPr lang="en-US" dirty="0" err="1"/>
              <a:t>Rasbian</a:t>
            </a:r>
            <a:r>
              <a:rPr lang="en-US" dirty="0"/>
              <a:t> OS on Raspberry PI </a:t>
            </a:r>
          </a:p>
          <a:p>
            <a:pPr lvl="2"/>
            <a:r>
              <a:rPr lang="en-US" dirty="0" err="1"/>
              <a:t>Ras</a:t>
            </a:r>
            <a:r>
              <a:rPr lang="hr-HR" dirty="0"/>
              <a:t>p</a:t>
            </a:r>
            <a:r>
              <a:rPr lang="en-US" dirty="0" err="1"/>
              <a:t>bian</a:t>
            </a:r>
            <a:r>
              <a:rPr lang="en-US" dirty="0"/>
              <a:t> Jessie</a:t>
            </a:r>
            <a:endParaRPr lang="hr-HR" dirty="0"/>
          </a:p>
          <a:p>
            <a:r>
              <a:rPr lang="hr-HR" dirty="0" err="1"/>
              <a:t>Connection</a:t>
            </a:r>
            <a:r>
              <a:rPr lang="hr-HR" dirty="0"/>
              <a:t> </a:t>
            </a:r>
            <a:r>
              <a:rPr lang="hr-HR" dirty="0" err="1"/>
              <a:t>tto</a:t>
            </a:r>
            <a:r>
              <a:rPr lang="hr-HR" dirty="0"/>
              <a:t> </a:t>
            </a:r>
            <a:r>
              <a:rPr lang="hr-HR" dirty="0" err="1"/>
              <a:t>Raspberry</a:t>
            </a:r>
            <a:r>
              <a:rPr lang="hr-HR" dirty="0"/>
              <a:t> PI</a:t>
            </a:r>
          </a:p>
          <a:p>
            <a:pPr lvl="1"/>
            <a:r>
              <a:rPr lang="en-US" dirty="0"/>
              <a:t>Serial, network (</a:t>
            </a:r>
            <a:r>
              <a:rPr lang="en-US" dirty="0" err="1"/>
              <a:t>WiFi</a:t>
            </a:r>
            <a:r>
              <a:rPr lang="en-US" dirty="0"/>
              <a:t>, Ethernet cable)</a:t>
            </a:r>
          </a:p>
          <a:p>
            <a:r>
              <a:rPr lang="hr-HR" dirty="0"/>
              <a:t>for network </a:t>
            </a:r>
            <a:r>
              <a:rPr lang="hr-HR" dirty="0" err="1"/>
              <a:t>communication</a:t>
            </a:r>
            <a:r>
              <a:rPr lang="hr-HR" dirty="0"/>
              <a:t> SSH </a:t>
            </a:r>
            <a:r>
              <a:rPr lang="hr-HR" dirty="0" err="1"/>
              <a:t>protocol</a:t>
            </a:r>
            <a:r>
              <a:rPr lang="en-US" dirty="0"/>
              <a:t> is used </a:t>
            </a:r>
            <a:endParaRPr lang="hr-HR" dirty="0"/>
          </a:p>
          <a:p>
            <a:pPr lvl="1"/>
            <a:r>
              <a:rPr lang="hr-HR" dirty="0" err="1"/>
              <a:t>it</a:t>
            </a:r>
            <a:r>
              <a:rPr lang="hr-HR" dirty="0"/>
              <a:t> </a:t>
            </a:r>
            <a:r>
              <a:rPr lang="hr-HR" dirty="0" err="1"/>
              <a:t>needs</a:t>
            </a:r>
            <a:r>
              <a:rPr lang="hr-HR" dirty="0"/>
              <a:t> to </a:t>
            </a:r>
            <a:r>
              <a:rPr lang="hr-HR" dirty="0" err="1"/>
              <a:t>be</a:t>
            </a:r>
            <a:r>
              <a:rPr lang="hr-HR" dirty="0"/>
              <a:t> </a:t>
            </a:r>
            <a:r>
              <a:rPr lang="hr-HR" dirty="0" err="1"/>
              <a:t>enabled</a:t>
            </a:r>
            <a:r>
              <a:rPr lang="hr-HR" dirty="0"/>
              <a:t> on </a:t>
            </a:r>
            <a:r>
              <a:rPr lang="hr-HR" dirty="0" err="1"/>
              <a:t>the</a:t>
            </a:r>
            <a:r>
              <a:rPr lang="hr-HR" dirty="0"/>
              <a:t> </a:t>
            </a:r>
            <a:r>
              <a:rPr lang="hr-HR" dirty="0" err="1"/>
              <a:t>Raspberry</a:t>
            </a:r>
            <a:endParaRPr lang="hr-HR" dirty="0"/>
          </a:p>
          <a:p>
            <a:endParaRPr lang="hr-HR" dirty="0"/>
          </a:p>
          <a:p>
            <a:endParaRPr lang="en-US" dirty="0"/>
          </a:p>
        </p:txBody>
      </p:sp>
    </p:spTree>
    <p:extLst>
      <p:ext uri="{BB962C8B-B14F-4D97-AF65-F5344CB8AC3E}">
        <p14:creationId xmlns:p14="http://schemas.microsoft.com/office/powerpoint/2010/main" val="180921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RealTime</a:t>
            </a:r>
            <a:r>
              <a:rPr lang="hr-HR" dirty="0"/>
              <a:t> </a:t>
            </a:r>
            <a:r>
              <a:rPr lang="hr-HR" dirty="0" err="1"/>
              <a:t>application</a:t>
            </a:r>
            <a:r>
              <a:rPr lang="hr-HR" dirty="0"/>
              <a:t> on </a:t>
            </a:r>
            <a:r>
              <a:rPr lang="hr-HR" dirty="0" err="1"/>
              <a:t>Raspberry</a:t>
            </a:r>
            <a:r>
              <a:rPr lang="hr-HR" dirty="0"/>
              <a:t> PI (2)</a:t>
            </a:r>
            <a:endParaRPr lang="en-US" dirty="0"/>
          </a:p>
        </p:txBody>
      </p:sp>
      <p:sp>
        <p:nvSpPr>
          <p:cNvPr id="3" name="Content Placeholder 2"/>
          <p:cNvSpPr>
            <a:spLocks noGrp="1"/>
          </p:cNvSpPr>
          <p:nvPr>
            <p:ph idx="1"/>
          </p:nvPr>
        </p:nvSpPr>
        <p:spPr/>
        <p:txBody>
          <a:bodyPr/>
          <a:lstStyle/>
          <a:p>
            <a:r>
              <a:rPr lang="hr-HR" dirty="0" err="1"/>
              <a:t>install</a:t>
            </a:r>
            <a:r>
              <a:rPr lang="hr-HR" dirty="0"/>
              <a:t> </a:t>
            </a:r>
            <a:r>
              <a:rPr lang="hr-HR" dirty="0" err="1"/>
              <a:t>the</a:t>
            </a:r>
            <a:r>
              <a:rPr lang="hr-HR" dirty="0"/>
              <a:t> </a:t>
            </a:r>
            <a:r>
              <a:rPr lang="hr-HR" dirty="0" err="1"/>
              <a:t>Labview</a:t>
            </a:r>
            <a:r>
              <a:rPr lang="hr-HR" dirty="0"/>
              <a:t> </a:t>
            </a:r>
            <a:r>
              <a:rPr lang="hr-HR" dirty="0" err="1"/>
              <a:t>runtime</a:t>
            </a:r>
            <a:r>
              <a:rPr lang="hr-HR" dirty="0"/>
              <a:t> on </a:t>
            </a:r>
            <a:r>
              <a:rPr lang="hr-HR" dirty="0" err="1"/>
              <a:t>the</a:t>
            </a:r>
            <a:r>
              <a:rPr lang="hr-HR" dirty="0"/>
              <a:t> </a:t>
            </a:r>
            <a:r>
              <a:rPr lang="hr-HR" dirty="0" err="1"/>
              <a:t>Raspberry</a:t>
            </a:r>
            <a:r>
              <a:rPr lang="hr-HR" dirty="0"/>
              <a:t> PI</a:t>
            </a:r>
          </a:p>
          <a:p>
            <a:pPr lvl="1"/>
            <a:r>
              <a:rPr lang="hr-HR" dirty="0" err="1"/>
              <a:t>automatically</a:t>
            </a:r>
            <a:r>
              <a:rPr lang="hr-HR" dirty="0"/>
              <a:t> </a:t>
            </a:r>
            <a:r>
              <a:rPr lang="hr-HR" dirty="0" err="1"/>
              <a:t>with</a:t>
            </a:r>
            <a:r>
              <a:rPr lang="hr-HR" dirty="0"/>
              <a:t> </a:t>
            </a:r>
            <a:r>
              <a:rPr lang="hr-HR" dirty="0" err="1"/>
              <a:t>the</a:t>
            </a:r>
            <a:r>
              <a:rPr lang="hr-HR" dirty="0"/>
              <a:t> </a:t>
            </a:r>
            <a:r>
              <a:rPr lang="hr-HR" dirty="0" err="1"/>
              <a:t>MakerHub</a:t>
            </a:r>
            <a:r>
              <a:rPr lang="hr-HR" dirty="0"/>
              <a:t> </a:t>
            </a:r>
            <a:r>
              <a:rPr lang="hr-HR" dirty="0" err="1"/>
              <a:t>add</a:t>
            </a:r>
            <a:r>
              <a:rPr lang="hr-HR" dirty="0"/>
              <a:t>-on</a:t>
            </a:r>
          </a:p>
          <a:p>
            <a:r>
              <a:rPr lang="hr-HR" dirty="0" err="1"/>
              <a:t>building</a:t>
            </a:r>
            <a:r>
              <a:rPr lang="hr-HR" dirty="0"/>
              <a:t> </a:t>
            </a:r>
            <a:r>
              <a:rPr lang="hr-HR" dirty="0" err="1"/>
              <a:t>the</a:t>
            </a:r>
            <a:r>
              <a:rPr lang="hr-HR" dirty="0"/>
              <a:t> </a:t>
            </a:r>
            <a:r>
              <a:rPr lang="hr-HR" dirty="0" err="1"/>
              <a:t>application</a:t>
            </a:r>
            <a:r>
              <a:rPr lang="hr-HR" dirty="0"/>
              <a:t> for </a:t>
            </a:r>
            <a:r>
              <a:rPr lang="hr-HR" dirty="0" err="1"/>
              <a:t>the</a:t>
            </a:r>
            <a:r>
              <a:rPr lang="hr-HR" dirty="0"/>
              <a:t> </a:t>
            </a:r>
            <a:r>
              <a:rPr lang="hr-HR" dirty="0" err="1"/>
              <a:t>target</a:t>
            </a:r>
            <a:r>
              <a:rPr lang="hr-HR" dirty="0"/>
              <a:t> </a:t>
            </a:r>
            <a:r>
              <a:rPr lang="hr-HR" dirty="0" err="1"/>
              <a:t>device</a:t>
            </a:r>
            <a:endParaRPr lang="hr-HR" dirty="0"/>
          </a:p>
          <a:p>
            <a:r>
              <a:rPr lang="hr-HR" dirty="0" err="1"/>
              <a:t>deploying</a:t>
            </a:r>
            <a:r>
              <a:rPr lang="hr-HR" dirty="0"/>
              <a:t> </a:t>
            </a:r>
            <a:r>
              <a:rPr lang="hr-HR" dirty="0" err="1"/>
              <a:t>the</a:t>
            </a:r>
            <a:r>
              <a:rPr lang="hr-HR" dirty="0"/>
              <a:t> </a:t>
            </a:r>
            <a:r>
              <a:rPr lang="hr-HR" dirty="0" err="1"/>
              <a:t>application</a:t>
            </a:r>
            <a:endParaRPr lang="hr-HR" dirty="0"/>
          </a:p>
          <a:p>
            <a:r>
              <a:rPr lang="hr-HR" dirty="0" err="1"/>
              <a:t>runnig</a:t>
            </a:r>
            <a:r>
              <a:rPr lang="hr-HR" dirty="0"/>
              <a:t> </a:t>
            </a:r>
            <a:r>
              <a:rPr lang="hr-HR" dirty="0" err="1"/>
              <a:t>the</a:t>
            </a:r>
            <a:r>
              <a:rPr lang="hr-HR" dirty="0"/>
              <a:t> </a:t>
            </a:r>
            <a:r>
              <a:rPr lang="hr-HR" dirty="0" err="1"/>
              <a:t>application</a:t>
            </a:r>
            <a:r>
              <a:rPr lang="hr-HR" dirty="0"/>
              <a:t> on </a:t>
            </a:r>
            <a:r>
              <a:rPr lang="hr-HR" dirty="0" err="1"/>
              <a:t>the</a:t>
            </a:r>
            <a:r>
              <a:rPr lang="hr-HR" dirty="0"/>
              <a:t> </a:t>
            </a:r>
            <a:r>
              <a:rPr lang="hr-HR" dirty="0" err="1"/>
              <a:t>device</a:t>
            </a:r>
            <a:r>
              <a:rPr lang="hr-HR" dirty="0"/>
              <a:t> </a:t>
            </a:r>
            <a:r>
              <a:rPr lang="hr-HR" dirty="0" err="1"/>
              <a:t>startup</a:t>
            </a:r>
            <a:endParaRPr lang="hr-HR" dirty="0"/>
          </a:p>
          <a:p>
            <a:r>
              <a:rPr lang="hr-HR" dirty="0" err="1"/>
              <a:t>restarting</a:t>
            </a:r>
            <a:r>
              <a:rPr lang="hr-HR" dirty="0"/>
              <a:t> </a:t>
            </a:r>
            <a:r>
              <a:rPr lang="hr-HR" dirty="0" err="1"/>
              <a:t>the</a:t>
            </a:r>
            <a:r>
              <a:rPr lang="hr-HR" dirty="0"/>
              <a:t> </a:t>
            </a:r>
            <a:r>
              <a:rPr lang="hr-HR" dirty="0" err="1"/>
              <a:t>target</a:t>
            </a:r>
            <a:r>
              <a:rPr lang="hr-HR" dirty="0"/>
              <a:t> </a:t>
            </a:r>
            <a:r>
              <a:rPr lang="hr-HR" dirty="0" err="1"/>
              <a:t>device</a:t>
            </a:r>
            <a:endParaRPr lang="en-US" dirty="0"/>
          </a:p>
        </p:txBody>
      </p:sp>
    </p:spTree>
    <p:extLst>
      <p:ext uri="{BB962C8B-B14F-4D97-AF65-F5344CB8AC3E}">
        <p14:creationId xmlns:p14="http://schemas.microsoft.com/office/powerpoint/2010/main" val="3363681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838200" y="2958859"/>
            <a:ext cx="10515600" cy="897149"/>
          </a:xfrm>
        </p:spPr>
        <p:txBody>
          <a:bodyPr>
            <a:normAutofit/>
          </a:bodyPr>
          <a:lstStyle/>
          <a:p>
            <a:pPr marL="0" indent="0" algn="ctr">
              <a:buNone/>
            </a:pPr>
            <a:r>
              <a:rPr lang="en-US" sz="4800" dirty="0">
                <a:latin typeface="Garamond" panose="02020404030301010803" pitchFamily="18" charset="0"/>
              </a:rPr>
              <a:t>Thanks!</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2" descr="https://eacea.ec.europa.eu/sites/eacea-site/files/logosbeneficaireserasmusleft_en.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4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2D8BF9-3DCE-496F-847F-32784C7346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6" name="Picture 15">
            <a:extLst>
              <a:ext uri="{FF2B5EF4-FFF2-40B4-BE49-F238E27FC236}">
                <a16:creationId xmlns:a16="http://schemas.microsoft.com/office/drawing/2014/main" id="{3A88EF19-99CB-4DBC-8B7B-725C8553E4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7" name="Picture 16">
            <a:extLst>
              <a:ext uri="{FF2B5EF4-FFF2-40B4-BE49-F238E27FC236}">
                <a16:creationId xmlns:a16="http://schemas.microsoft.com/office/drawing/2014/main" id="{02AC23E7-A671-4730-B2AD-AC52DA72271B}"/>
              </a:ext>
            </a:extLst>
          </p:cNvPr>
          <p:cNvPicPr>
            <a:picLocks/>
          </p:cNvPicPr>
          <p:nvPr/>
        </p:nvPicPr>
        <p:blipFill rotWithShape="1">
          <a:blip r:embed="rId4">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8" name="Picture 17">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7" name="Rectangle 6"/>
          <p:cNvSpPr/>
          <p:nvPr/>
        </p:nvSpPr>
        <p:spPr>
          <a:xfrm>
            <a:off x="9329678" y="2696214"/>
            <a:ext cx="2862322" cy="523220"/>
          </a:xfrm>
          <a:prstGeom prst="rect">
            <a:avLst/>
          </a:prstGeom>
        </p:spPr>
        <p:txBody>
          <a:bodyPr wrap="none">
            <a:spAutoFit/>
          </a:bodyPr>
          <a:lstStyle/>
          <a:p>
            <a:r>
              <a:rPr lang="en-US" sz="1400" dirty="0">
                <a:solidFill>
                  <a:srgbClr val="000000"/>
                </a:solidFill>
                <a:latin typeface="adagio_slab"/>
              </a:rPr>
              <a:t>Faculty of Physics</a:t>
            </a:r>
          </a:p>
          <a:p>
            <a:r>
              <a:rPr lang="en-US" sz="1400" b="0" i="0" dirty="0">
                <a:solidFill>
                  <a:srgbClr val="000000"/>
                </a:solidFill>
                <a:effectLst/>
                <a:latin typeface="adagio_slab"/>
              </a:rPr>
              <a:t>Warsaw University of Technology</a:t>
            </a:r>
          </a:p>
        </p:txBody>
      </p:sp>
      <p:sp>
        <p:nvSpPr>
          <p:cNvPr id="20" name="Rectangle 19"/>
          <p:cNvSpPr/>
          <p:nvPr/>
        </p:nvSpPr>
        <p:spPr>
          <a:xfrm>
            <a:off x="5233622" y="2757049"/>
            <a:ext cx="1835759" cy="523220"/>
          </a:xfrm>
          <a:prstGeom prst="rect">
            <a:avLst/>
          </a:prstGeom>
        </p:spPr>
        <p:txBody>
          <a:bodyPr wrap="none">
            <a:spAutoFit/>
          </a:bodyPr>
          <a:lstStyle/>
          <a:p>
            <a:r>
              <a:rPr lang="en-US" sz="1400" dirty="0">
                <a:solidFill>
                  <a:srgbClr val="000000"/>
                </a:solidFill>
                <a:latin typeface="adagio_slab"/>
              </a:rPr>
              <a:t>Zagreb University of </a:t>
            </a:r>
          </a:p>
          <a:p>
            <a:r>
              <a:rPr lang="en-US" sz="1400" dirty="0">
                <a:solidFill>
                  <a:srgbClr val="000000"/>
                </a:solidFill>
                <a:latin typeface="adagio_slab"/>
              </a:rPr>
              <a:t>Applied Sciences</a:t>
            </a:r>
            <a:endParaRPr lang="en-US" sz="1400" b="0" i="0" dirty="0">
              <a:solidFill>
                <a:srgbClr val="000000"/>
              </a:solidFill>
              <a:effectLst/>
              <a:latin typeface="adagio_slab"/>
            </a:endParaRPr>
          </a:p>
        </p:txBody>
      </p:sp>
      <p:sp>
        <p:nvSpPr>
          <p:cNvPr id="21" name="Rectangle 20"/>
          <p:cNvSpPr/>
          <p:nvPr/>
        </p:nvSpPr>
        <p:spPr>
          <a:xfrm>
            <a:off x="425834" y="2722218"/>
            <a:ext cx="1802994" cy="523220"/>
          </a:xfrm>
          <a:prstGeom prst="rect">
            <a:avLst/>
          </a:prstGeom>
        </p:spPr>
        <p:txBody>
          <a:bodyPr wrap="none">
            <a:spAutoFit/>
          </a:bodyPr>
          <a:lstStyle/>
          <a:p>
            <a:r>
              <a:rPr lang="en-US" sz="1400" dirty="0">
                <a:solidFill>
                  <a:srgbClr val="000000"/>
                </a:solidFill>
                <a:latin typeface="adagio_slab"/>
              </a:rPr>
              <a:t>Faculty of Technical </a:t>
            </a:r>
          </a:p>
          <a:p>
            <a:r>
              <a:rPr lang="en-US" sz="1400" dirty="0">
                <a:solidFill>
                  <a:srgbClr val="000000"/>
                </a:solidFill>
                <a:latin typeface="adagio_slab"/>
              </a:rPr>
              <a:t>Sciences</a:t>
            </a:r>
            <a:endParaRPr lang="en-US" sz="1400" b="0" i="0" dirty="0">
              <a:solidFill>
                <a:srgbClr val="000000"/>
              </a:solidFill>
              <a:effectLst/>
              <a:latin typeface="adagio_slab"/>
            </a:endParaRPr>
          </a:p>
        </p:txBody>
      </p:sp>
      <p:sp>
        <p:nvSpPr>
          <p:cNvPr id="9" name="Rectangle 8"/>
          <p:cNvSpPr/>
          <p:nvPr/>
        </p:nvSpPr>
        <p:spPr>
          <a:xfrm>
            <a:off x="2519463" y="2530827"/>
            <a:ext cx="2743059" cy="954107"/>
          </a:xfrm>
          <a:prstGeom prst="rect">
            <a:avLst/>
          </a:prstGeom>
        </p:spPr>
        <p:txBody>
          <a:bodyPr wrap="none">
            <a:spAutoFit/>
          </a:bodyPr>
          <a:lstStyle/>
          <a:p>
            <a:r>
              <a:rPr lang="en-US" sz="1400" dirty="0">
                <a:latin typeface="adagio_slab"/>
              </a:rPr>
              <a:t>Ss. Cyril and Methodius</a:t>
            </a:r>
          </a:p>
          <a:p>
            <a:r>
              <a:rPr lang="en-US" sz="1400" dirty="0">
                <a:latin typeface="adagio_slab"/>
              </a:rPr>
              <a:t>University</a:t>
            </a:r>
          </a:p>
          <a:p>
            <a:r>
              <a:rPr lang="en-US" sz="1400" dirty="0">
                <a:latin typeface="adagio_slab"/>
              </a:rPr>
              <a:t>Faculty of Electrical Engineering</a:t>
            </a:r>
          </a:p>
          <a:p>
            <a:r>
              <a:rPr lang="en-US" sz="1400" dirty="0">
                <a:latin typeface="adagio_slab"/>
              </a:rPr>
              <a:t>and Information Technologies</a:t>
            </a:r>
          </a:p>
        </p:txBody>
      </p:sp>
      <p:sp>
        <p:nvSpPr>
          <p:cNvPr id="12" name="Rectangle 11"/>
          <p:cNvSpPr/>
          <p:nvPr/>
        </p:nvSpPr>
        <p:spPr>
          <a:xfrm>
            <a:off x="7166912" y="2480770"/>
            <a:ext cx="1971102" cy="738664"/>
          </a:xfrm>
          <a:prstGeom prst="rect">
            <a:avLst/>
          </a:prstGeom>
        </p:spPr>
        <p:txBody>
          <a:bodyPr wrap="square">
            <a:spAutoFit/>
          </a:bodyPr>
          <a:lstStyle/>
          <a:p>
            <a:r>
              <a:rPr lang="en-US" sz="1400" dirty="0">
                <a:solidFill>
                  <a:srgbClr val="000000"/>
                </a:solidFill>
                <a:latin typeface="adagio_slab"/>
              </a:rPr>
              <a:t>School of Electrical</a:t>
            </a:r>
          </a:p>
          <a:p>
            <a:r>
              <a:rPr lang="en-US" sz="1400" dirty="0">
                <a:solidFill>
                  <a:srgbClr val="000000"/>
                </a:solidFill>
                <a:latin typeface="adagio_slab"/>
              </a:rPr>
              <a:t>Engineering</a:t>
            </a:r>
          </a:p>
          <a:p>
            <a:r>
              <a:rPr lang="en-US" sz="1400" dirty="0">
                <a:solidFill>
                  <a:srgbClr val="000000"/>
                </a:solidFill>
                <a:latin typeface="adagio_slab"/>
              </a:rPr>
              <a:t>University of Belgrade</a:t>
            </a:r>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4" name="Picture 23">
            <a:extLst>
              <a:ext uri="{FF2B5EF4-FFF2-40B4-BE49-F238E27FC236}">
                <a16:creationId xmlns:a16="http://schemas.microsoft.com/office/drawing/2014/main" id="{97326556-F4F3-45A7-A261-C1B358F8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25" name="Rectangle 2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6" name="Picture 2" descr="https://eacea.ec.europa.eu/sites/eacea-site/files/logosbeneficaireserasmusleft_en.jp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0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2CE2-C908-4F21-9243-03179C53EF00}"/>
              </a:ext>
            </a:extLst>
          </p:cNvPr>
          <p:cNvSpPr>
            <a:spLocks noGrp="1"/>
          </p:cNvSpPr>
          <p:nvPr>
            <p:ph type="title"/>
          </p:nvPr>
        </p:nvSpPr>
        <p:spPr>
          <a:xfrm>
            <a:off x="2372264" y="1080104"/>
            <a:ext cx="8981536" cy="610584"/>
          </a:xfrm>
        </p:spPr>
        <p:txBody>
          <a:bodyPr>
            <a:normAutofit fontScale="90000"/>
          </a:bodyPr>
          <a:lstStyle/>
          <a:p>
            <a:r>
              <a:rPr lang="en-US" b="1" dirty="0">
                <a:latin typeface="Garamond" panose="02020404030301010803" pitchFamily="18" charset="0"/>
              </a:rPr>
              <a:t>Database</a:t>
            </a:r>
          </a:p>
        </p:txBody>
      </p:sp>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p:txBody>
          <a:bodyPr/>
          <a:lstStyle/>
          <a:p>
            <a:r>
              <a:rPr lang="hr-HR" dirty="0">
                <a:latin typeface="Garamond" panose="02020404030301010803" pitchFamily="18" charset="0"/>
              </a:rPr>
              <a:t>C</a:t>
            </a:r>
            <a:r>
              <a:rPr lang="en-US" dirty="0" err="1">
                <a:latin typeface="Garamond" panose="02020404030301010803" pitchFamily="18" charset="0"/>
              </a:rPr>
              <a:t>ollection</a:t>
            </a:r>
            <a:r>
              <a:rPr lang="en-US" dirty="0">
                <a:latin typeface="Garamond" panose="02020404030301010803" pitchFamily="18" charset="0"/>
              </a:rPr>
              <a:t> of data organized in table</a:t>
            </a:r>
            <a:r>
              <a:rPr lang="hr-HR" dirty="0">
                <a:latin typeface="Garamond" panose="02020404030301010803" pitchFamily="18" charset="0"/>
              </a:rPr>
              <a:t>s</a:t>
            </a:r>
          </a:p>
          <a:p>
            <a:r>
              <a:rPr lang="en-US" dirty="0">
                <a:latin typeface="Garamond" panose="02020404030301010803" pitchFamily="18" charset="0"/>
              </a:rPr>
              <a:t>Relational Database Management System</a:t>
            </a:r>
            <a:r>
              <a:rPr lang="hr-HR" dirty="0">
                <a:latin typeface="Garamond" panose="02020404030301010803" pitchFamily="18" charset="0"/>
              </a:rPr>
              <a:t> </a:t>
            </a:r>
            <a:r>
              <a:rPr lang="en-US" dirty="0">
                <a:latin typeface="Garamond" panose="02020404030301010803" pitchFamily="18" charset="0"/>
              </a:rPr>
              <a:t>(RDBMS)</a:t>
            </a:r>
            <a:endParaRPr lang="hr-HR" dirty="0">
              <a:latin typeface="Garamond" panose="02020404030301010803" pitchFamily="18" charset="0"/>
            </a:endParaRPr>
          </a:p>
          <a:p>
            <a:pPr lvl="1"/>
            <a:r>
              <a:rPr lang="en-US" dirty="0">
                <a:latin typeface="Garamond" panose="02020404030301010803" pitchFamily="18" charset="0"/>
              </a:rPr>
              <a:t>Oracle RDBMS</a:t>
            </a:r>
          </a:p>
          <a:p>
            <a:pPr lvl="1"/>
            <a:r>
              <a:rPr lang="en-US" dirty="0">
                <a:latin typeface="Garamond" panose="02020404030301010803" pitchFamily="18" charset="0"/>
              </a:rPr>
              <a:t>MySQL Relational DBMS</a:t>
            </a:r>
          </a:p>
          <a:p>
            <a:pPr lvl="1"/>
            <a:r>
              <a:rPr lang="en-US" dirty="0">
                <a:latin typeface="Garamond" panose="02020404030301010803" pitchFamily="18" charset="0"/>
              </a:rPr>
              <a:t>Microsoft SQL Server</a:t>
            </a:r>
          </a:p>
          <a:p>
            <a:pPr lvl="1"/>
            <a:r>
              <a:rPr lang="en-US" dirty="0">
                <a:latin typeface="Garamond" panose="02020404030301010803" pitchFamily="18" charset="0"/>
              </a:rPr>
              <a:t>PostgreSQL</a:t>
            </a:r>
            <a:endParaRPr lang="hr-HR" dirty="0">
              <a:latin typeface="Garamond" panose="02020404030301010803" pitchFamily="18" charset="0"/>
            </a:endParaRPr>
          </a:p>
          <a:p>
            <a:pPr lvl="1"/>
            <a:r>
              <a:rPr lang="hr-HR" dirty="0" err="1">
                <a:latin typeface="Garamond" panose="02020404030301010803" pitchFamily="18" charset="0"/>
              </a:rPr>
              <a:t>SQLite</a:t>
            </a:r>
            <a:r>
              <a:rPr lang="hr-HR" dirty="0">
                <a:latin typeface="Garamond" panose="02020404030301010803" pitchFamily="18" charset="0"/>
              </a:rPr>
              <a:t>, Apache </a:t>
            </a:r>
            <a:r>
              <a:rPr lang="hr-HR" dirty="0" err="1">
                <a:latin typeface="Garamond" panose="02020404030301010803" pitchFamily="18" charset="0"/>
              </a:rPr>
              <a:t>Derby</a:t>
            </a:r>
            <a:r>
              <a:rPr lang="hr-HR" dirty="0">
                <a:latin typeface="Garamond" panose="02020404030301010803" pitchFamily="18" charset="0"/>
              </a:rPr>
              <a:t>, H2</a:t>
            </a:r>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40280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Relational</a:t>
            </a:r>
            <a:r>
              <a:rPr lang="hr-HR" dirty="0"/>
              <a:t> </a:t>
            </a:r>
            <a:r>
              <a:rPr lang="hr-HR" dirty="0" err="1"/>
              <a:t>database</a:t>
            </a:r>
            <a:endParaRPr lang="hr-HR" dirty="0"/>
          </a:p>
        </p:txBody>
      </p:sp>
      <p:sp>
        <p:nvSpPr>
          <p:cNvPr id="3" name="Content Placeholder 2"/>
          <p:cNvSpPr>
            <a:spLocks noGrp="1"/>
          </p:cNvSpPr>
          <p:nvPr>
            <p:ph idx="1"/>
          </p:nvPr>
        </p:nvSpPr>
        <p:spPr/>
        <p:txBody>
          <a:bodyPr/>
          <a:lstStyle/>
          <a:p>
            <a:r>
              <a:rPr lang="en-US" dirty="0"/>
              <a:t>tables (relations) have a specific relationship</a:t>
            </a:r>
          </a:p>
          <a:p>
            <a:r>
              <a:rPr lang="en-US" dirty="0"/>
              <a:t>primary key  - </a:t>
            </a:r>
            <a:r>
              <a:rPr lang="hr-HR" dirty="0"/>
              <a:t>one </a:t>
            </a:r>
            <a:r>
              <a:rPr lang="hr-HR" dirty="0" err="1"/>
              <a:t>or</a:t>
            </a:r>
            <a:r>
              <a:rPr lang="hr-HR" dirty="0"/>
              <a:t> </a:t>
            </a:r>
            <a:r>
              <a:rPr lang="en-US" dirty="0"/>
              <a:t>multiple</a:t>
            </a:r>
            <a:r>
              <a:rPr lang="hr-HR" dirty="0"/>
              <a:t> </a:t>
            </a:r>
            <a:r>
              <a:rPr lang="hr-HR" dirty="0" err="1"/>
              <a:t>columns</a:t>
            </a:r>
            <a:r>
              <a:rPr lang="hr-HR" dirty="0"/>
              <a:t> </a:t>
            </a:r>
            <a:r>
              <a:rPr lang="hr-HR" dirty="0" err="1"/>
              <a:t>in</a:t>
            </a:r>
            <a:r>
              <a:rPr lang="hr-HR" dirty="0"/>
              <a:t> a table </a:t>
            </a:r>
            <a:r>
              <a:rPr lang="hr-HR" dirty="0" err="1"/>
              <a:t>that</a:t>
            </a:r>
            <a:r>
              <a:rPr lang="hr-HR" dirty="0"/>
              <a:t> </a:t>
            </a:r>
            <a:r>
              <a:rPr lang="en-US" dirty="0"/>
              <a:t>uniquely identifies a table row</a:t>
            </a:r>
            <a:r>
              <a:rPr lang="hr-HR" dirty="0"/>
              <a:t> </a:t>
            </a:r>
            <a:endParaRPr lang="en-US" dirty="0"/>
          </a:p>
          <a:p>
            <a:r>
              <a:rPr lang="en-US" dirty="0"/>
              <a:t>foreign key – a column in a table in which </a:t>
            </a:r>
            <a:r>
              <a:rPr lang="hr-HR" dirty="0" err="1"/>
              <a:t>it</a:t>
            </a:r>
            <a:r>
              <a:rPr lang="hr-HR" dirty="0"/>
              <a:t> </a:t>
            </a:r>
            <a:r>
              <a:rPr lang="en-US" dirty="0"/>
              <a:t>is not a primary key, but is a primary key in another table (uniquely </a:t>
            </a:r>
            <a:r>
              <a:rPr lang="hr-HR" dirty="0" err="1"/>
              <a:t>identifies</a:t>
            </a:r>
            <a:r>
              <a:rPr lang="hr-HR" dirty="0"/>
              <a:t> a </a:t>
            </a:r>
            <a:r>
              <a:rPr lang="hr-HR" dirty="0" err="1"/>
              <a:t>row</a:t>
            </a:r>
            <a:r>
              <a:rPr lang="hr-HR" dirty="0"/>
              <a:t> </a:t>
            </a:r>
            <a:r>
              <a:rPr lang="hr-HR" dirty="0" err="1"/>
              <a:t>in</a:t>
            </a:r>
            <a:r>
              <a:rPr lang="hr-HR" dirty="0"/>
              <a:t> </a:t>
            </a:r>
            <a:r>
              <a:rPr lang="hr-HR" dirty="0" err="1"/>
              <a:t>another</a:t>
            </a:r>
            <a:r>
              <a:rPr lang="hr-HR" dirty="0"/>
              <a:t> table</a:t>
            </a:r>
            <a:r>
              <a:rPr lang="en-US" dirty="0"/>
              <a:t>)</a:t>
            </a:r>
          </a:p>
        </p:txBody>
      </p:sp>
    </p:spTree>
    <p:extLst>
      <p:ext uri="{BB962C8B-B14F-4D97-AF65-F5344CB8AC3E}">
        <p14:creationId xmlns:p14="http://schemas.microsoft.com/office/powerpoint/2010/main" val="43671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Normalization</a:t>
            </a:r>
            <a:endParaRPr lang="hr-HR" dirty="0"/>
          </a:p>
        </p:txBody>
      </p:sp>
      <p:sp>
        <p:nvSpPr>
          <p:cNvPr id="3" name="Content Placeholder 2"/>
          <p:cNvSpPr>
            <a:spLocks noGrp="1"/>
          </p:cNvSpPr>
          <p:nvPr>
            <p:ph idx="1"/>
          </p:nvPr>
        </p:nvSpPr>
        <p:spPr/>
        <p:txBody>
          <a:bodyPr>
            <a:normAutofit lnSpcReduction="10000"/>
          </a:bodyPr>
          <a:lstStyle/>
          <a:p>
            <a:r>
              <a:rPr lang="en-US" dirty="0"/>
              <a:t>rules that must be respected when designing a relational</a:t>
            </a:r>
            <a:r>
              <a:rPr lang="hr-HR" dirty="0"/>
              <a:t> </a:t>
            </a:r>
            <a:r>
              <a:rPr lang="en-US" dirty="0"/>
              <a:t>database</a:t>
            </a:r>
            <a:endParaRPr lang="hr-HR" dirty="0"/>
          </a:p>
          <a:p>
            <a:pPr lvl="1"/>
            <a:r>
              <a:rPr lang="hr-HR" dirty="0" err="1"/>
              <a:t>keeps</a:t>
            </a:r>
            <a:r>
              <a:rPr lang="hr-HR" dirty="0"/>
              <a:t> </a:t>
            </a:r>
            <a:r>
              <a:rPr lang="hr-HR" dirty="0" err="1"/>
              <a:t>integrity</a:t>
            </a:r>
            <a:endParaRPr lang="hr-HR" dirty="0"/>
          </a:p>
          <a:p>
            <a:r>
              <a:rPr lang="hr-HR" dirty="0" err="1"/>
              <a:t>Functional</a:t>
            </a:r>
            <a:r>
              <a:rPr lang="hr-HR" dirty="0"/>
              <a:t> </a:t>
            </a:r>
            <a:r>
              <a:rPr lang="hr-HR" dirty="0" err="1"/>
              <a:t>dependency</a:t>
            </a:r>
            <a:endParaRPr lang="hr-HR" dirty="0"/>
          </a:p>
          <a:p>
            <a:pPr marL="457200" lvl="1" indent="0">
              <a:buNone/>
            </a:pPr>
            <a:r>
              <a:rPr lang="hr-HR" dirty="0"/>
              <a:t>„</a:t>
            </a:r>
            <a:r>
              <a:rPr lang="en-US" i="1" dirty="0"/>
              <a:t>The two columns A and B</a:t>
            </a:r>
            <a:r>
              <a:rPr lang="hr-HR" i="1" dirty="0"/>
              <a:t> </a:t>
            </a:r>
            <a:r>
              <a:rPr lang="en-US" i="1" dirty="0"/>
              <a:t>within a table are functionally dependent (A-&gt; B) if two rows of a table</a:t>
            </a:r>
            <a:r>
              <a:rPr lang="hr-HR" i="1" dirty="0"/>
              <a:t> </a:t>
            </a:r>
            <a:r>
              <a:rPr lang="en-US" i="1" dirty="0"/>
              <a:t>with the same value of column A imply the same value in column</a:t>
            </a:r>
            <a:r>
              <a:rPr lang="hr-HR" i="1" dirty="0"/>
              <a:t> </a:t>
            </a:r>
            <a:r>
              <a:rPr lang="en-US" i="1" dirty="0"/>
              <a:t>B.</a:t>
            </a:r>
            <a:r>
              <a:rPr lang="hr-HR" dirty="0"/>
              <a:t>”</a:t>
            </a:r>
          </a:p>
          <a:p>
            <a:r>
              <a:rPr lang="hr-HR" dirty="0" err="1"/>
              <a:t>Normal</a:t>
            </a:r>
            <a:r>
              <a:rPr lang="hr-HR" dirty="0"/>
              <a:t> </a:t>
            </a:r>
            <a:r>
              <a:rPr lang="hr-HR" dirty="0" err="1"/>
              <a:t>forms</a:t>
            </a:r>
            <a:endParaRPr lang="hr-HR" dirty="0"/>
          </a:p>
          <a:p>
            <a:pPr lvl="1"/>
            <a:r>
              <a:rPr lang="hr-HR" dirty="0"/>
              <a:t>First </a:t>
            </a:r>
            <a:r>
              <a:rPr lang="hr-HR" dirty="0" err="1"/>
              <a:t>normal</a:t>
            </a:r>
            <a:r>
              <a:rPr lang="hr-HR" dirty="0"/>
              <a:t> </a:t>
            </a:r>
            <a:r>
              <a:rPr lang="hr-HR" dirty="0" err="1"/>
              <a:t>form</a:t>
            </a:r>
            <a:endParaRPr lang="hr-HR" dirty="0"/>
          </a:p>
          <a:p>
            <a:pPr lvl="1"/>
            <a:r>
              <a:rPr lang="hr-HR" dirty="0" err="1"/>
              <a:t>Second</a:t>
            </a:r>
            <a:r>
              <a:rPr lang="hr-HR" dirty="0"/>
              <a:t> </a:t>
            </a:r>
            <a:r>
              <a:rPr lang="hr-HR" dirty="0" err="1"/>
              <a:t>normal</a:t>
            </a:r>
            <a:r>
              <a:rPr lang="hr-HR" dirty="0"/>
              <a:t> </a:t>
            </a:r>
            <a:r>
              <a:rPr lang="hr-HR" dirty="0" err="1"/>
              <a:t>form</a:t>
            </a:r>
            <a:endParaRPr lang="hr-HR" dirty="0"/>
          </a:p>
          <a:p>
            <a:pPr lvl="1"/>
            <a:r>
              <a:rPr lang="hr-HR" dirty="0"/>
              <a:t>Third </a:t>
            </a:r>
            <a:r>
              <a:rPr lang="hr-HR" dirty="0" err="1"/>
              <a:t>normal</a:t>
            </a:r>
            <a:r>
              <a:rPr lang="hr-HR" dirty="0"/>
              <a:t> </a:t>
            </a:r>
            <a:r>
              <a:rPr lang="hr-HR" dirty="0" err="1"/>
              <a:t>form</a:t>
            </a:r>
            <a:endParaRPr lang="hr-HR" dirty="0"/>
          </a:p>
          <a:p>
            <a:pPr lvl="1"/>
            <a:r>
              <a:rPr lang="hr-HR" dirty="0" err="1"/>
              <a:t>other</a:t>
            </a:r>
            <a:r>
              <a:rPr lang="hr-HR" dirty="0"/>
              <a:t> </a:t>
            </a:r>
            <a:r>
              <a:rPr lang="hr-HR" dirty="0" err="1"/>
              <a:t>normal</a:t>
            </a:r>
            <a:r>
              <a:rPr lang="hr-HR" dirty="0"/>
              <a:t> </a:t>
            </a:r>
            <a:r>
              <a:rPr lang="hr-HR" dirty="0" err="1"/>
              <a:t>forms</a:t>
            </a:r>
            <a:r>
              <a:rPr lang="hr-HR" dirty="0"/>
              <a:t>…</a:t>
            </a:r>
          </a:p>
        </p:txBody>
      </p:sp>
    </p:spTree>
    <p:extLst>
      <p:ext uri="{BB962C8B-B14F-4D97-AF65-F5344CB8AC3E}">
        <p14:creationId xmlns:p14="http://schemas.microsoft.com/office/powerpoint/2010/main" val="349044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SQL</a:t>
            </a:r>
          </a:p>
        </p:txBody>
      </p:sp>
      <p:sp>
        <p:nvSpPr>
          <p:cNvPr id="3" name="Content Placeholder 2"/>
          <p:cNvSpPr>
            <a:spLocks noGrp="1"/>
          </p:cNvSpPr>
          <p:nvPr>
            <p:ph idx="1"/>
          </p:nvPr>
        </p:nvSpPr>
        <p:spPr/>
        <p:txBody>
          <a:bodyPr>
            <a:normAutofit fontScale="92500" lnSpcReduction="10000"/>
          </a:bodyPr>
          <a:lstStyle/>
          <a:p>
            <a:r>
              <a:rPr lang="en-US" dirty="0"/>
              <a:t>standardized language </a:t>
            </a:r>
            <a:endParaRPr lang="hr-HR" dirty="0"/>
          </a:p>
          <a:p>
            <a:pPr lvl="1"/>
            <a:r>
              <a:rPr lang="en-US" dirty="0" err="1"/>
              <a:t>retriev</a:t>
            </a:r>
            <a:r>
              <a:rPr lang="hr-HR" dirty="0" err="1"/>
              <a:t>ing</a:t>
            </a:r>
            <a:r>
              <a:rPr lang="hr-HR" dirty="0"/>
              <a:t> </a:t>
            </a:r>
            <a:r>
              <a:rPr lang="en-US" dirty="0"/>
              <a:t>data from</a:t>
            </a:r>
            <a:r>
              <a:rPr lang="hr-HR" dirty="0"/>
              <a:t> DB</a:t>
            </a:r>
          </a:p>
          <a:p>
            <a:pPr lvl="1"/>
            <a:r>
              <a:rPr lang="en-US" dirty="0" err="1"/>
              <a:t>manipulat</a:t>
            </a:r>
            <a:r>
              <a:rPr lang="hr-HR" dirty="0" err="1"/>
              <a:t>ing</a:t>
            </a:r>
            <a:r>
              <a:rPr lang="en-US" dirty="0"/>
              <a:t> data inside</a:t>
            </a:r>
            <a:r>
              <a:rPr lang="hr-HR" dirty="0"/>
              <a:t> DB</a:t>
            </a:r>
          </a:p>
          <a:p>
            <a:pPr lvl="1"/>
            <a:r>
              <a:rPr lang="hr-HR" dirty="0" err="1"/>
              <a:t>creating</a:t>
            </a:r>
            <a:r>
              <a:rPr lang="hr-HR" dirty="0"/>
              <a:t> </a:t>
            </a:r>
            <a:r>
              <a:rPr lang="hr-HR" dirty="0" err="1"/>
              <a:t>tables</a:t>
            </a:r>
            <a:endParaRPr lang="hr-HR" dirty="0"/>
          </a:p>
          <a:p>
            <a:pPr lvl="1"/>
            <a:r>
              <a:rPr lang="hr-HR" dirty="0" err="1"/>
              <a:t>deleting</a:t>
            </a:r>
            <a:r>
              <a:rPr lang="hr-HR" dirty="0"/>
              <a:t> </a:t>
            </a:r>
            <a:r>
              <a:rPr lang="hr-HR" dirty="0" err="1"/>
              <a:t>tables</a:t>
            </a:r>
            <a:endParaRPr lang="hr-HR" dirty="0"/>
          </a:p>
          <a:p>
            <a:r>
              <a:rPr lang="hr-HR" dirty="0"/>
              <a:t>JOIN </a:t>
            </a:r>
            <a:r>
              <a:rPr lang="hr-HR" dirty="0" err="1"/>
              <a:t>mechanism</a:t>
            </a:r>
            <a:endParaRPr lang="hr-HR" dirty="0"/>
          </a:p>
          <a:p>
            <a:pPr lvl="1"/>
            <a:r>
              <a:rPr lang="hr-HR" dirty="0"/>
              <a:t>CROSS JOIN</a:t>
            </a:r>
          </a:p>
          <a:p>
            <a:pPr lvl="1"/>
            <a:r>
              <a:rPr lang="hr-HR" dirty="0"/>
              <a:t>INNER JOIN</a:t>
            </a:r>
          </a:p>
          <a:p>
            <a:pPr lvl="1"/>
            <a:r>
              <a:rPr lang="hr-HR" dirty="0"/>
              <a:t>OUTER JOIN</a:t>
            </a:r>
          </a:p>
          <a:p>
            <a:r>
              <a:rPr lang="hr-HR" dirty="0" err="1"/>
              <a:t>Transactions</a:t>
            </a:r>
            <a:endParaRPr lang="hr-HR" dirty="0"/>
          </a:p>
          <a:p>
            <a:pPr lvl="1"/>
            <a:r>
              <a:rPr lang="hr-HR" dirty="0" err="1"/>
              <a:t>needed</a:t>
            </a:r>
            <a:r>
              <a:rPr lang="hr-HR" dirty="0"/>
              <a:t> </a:t>
            </a:r>
            <a:r>
              <a:rPr lang="hr-HR" dirty="0" err="1"/>
              <a:t>when</a:t>
            </a:r>
            <a:r>
              <a:rPr lang="hr-HR" dirty="0"/>
              <a:t> </a:t>
            </a:r>
            <a:r>
              <a:rPr lang="en-US" dirty="0"/>
              <a:t>changing the data of one table</a:t>
            </a:r>
            <a:r>
              <a:rPr lang="hr-HR" dirty="0"/>
              <a:t> </a:t>
            </a:r>
            <a:r>
              <a:rPr lang="en-US" dirty="0"/>
              <a:t>may affect the data within one or more other tables</a:t>
            </a:r>
            <a:endParaRPr lang="hr-HR" dirty="0"/>
          </a:p>
        </p:txBody>
      </p:sp>
    </p:spTree>
    <p:extLst>
      <p:ext uri="{BB962C8B-B14F-4D97-AF65-F5344CB8AC3E}">
        <p14:creationId xmlns:p14="http://schemas.microsoft.com/office/powerpoint/2010/main" val="2209403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1987</Words>
  <Application>Microsoft Office PowerPoint</Application>
  <PresentationFormat>Widescreen</PresentationFormat>
  <Paragraphs>275</Paragraphs>
  <Slides>49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adagio_slab</vt:lpstr>
      <vt:lpstr>Arial</vt:lpstr>
      <vt:lpstr>Calibri</vt:lpstr>
      <vt:lpstr>Calibri Light</vt:lpstr>
      <vt:lpstr>Garamond</vt:lpstr>
      <vt:lpstr>Times New Roman</vt:lpstr>
      <vt:lpstr>Office Theme</vt:lpstr>
      <vt:lpstr>Adobe Acrobat Document</vt:lpstr>
      <vt:lpstr>Virtual Instrumentation</vt:lpstr>
      <vt:lpstr>PowerPoint Presentation</vt:lpstr>
      <vt:lpstr>PowerPoint Presentation</vt:lpstr>
      <vt:lpstr>Virtual Instrumentation</vt:lpstr>
      <vt:lpstr>PowerPoint Presentation</vt:lpstr>
      <vt:lpstr>Database</vt:lpstr>
      <vt:lpstr>Relational database</vt:lpstr>
      <vt:lpstr>Normalization</vt:lpstr>
      <vt:lpstr>SQL</vt:lpstr>
      <vt:lpstr>Labview Database Connectivity Toolkit</vt:lpstr>
      <vt:lpstr>Retrieve data from database (1)</vt:lpstr>
      <vt:lpstr>Retrieve data from database (2)</vt:lpstr>
      <vt:lpstr>Update table in database</vt:lpstr>
      <vt:lpstr>Insert data to database (1)</vt:lpstr>
      <vt:lpstr>Insert data to database (2)</vt:lpstr>
      <vt:lpstr>Delete data in the database</vt:lpstr>
      <vt:lpstr>Transaction</vt:lpstr>
      <vt:lpstr>PowerPoint Presentation</vt:lpstr>
      <vt:lpstr>PowerPoint Presentation</vt:lpstr>
      <vt:lpstr>PowerPoint Presentation</vt:lpstr>
      <vt:lpstr>Histogram of Oriented Gradients (HOG)</vt:lpstr>
      <vt:lpstr>HOG algorithm</vt:lpstr>
      <vt:lpstr>HOG algorithm</vt:lpstr>
      <vt:lpstr>HOG algorithm </vt:lpstr>
      <vt:lpstr>HOG algorithm cell results</vt:lpstr>
      <vt:lpstr>HOG algorithm cell results</vt:lpstr>
      <vt:lpstr>HOG algorithm full picture results</vt:lpstr>
      <vt:lpstr>HOG algorithm full picture results</vt:lpstr>
      <vt:lpstr>HOG algorithm full picture results</vt:lpstr>
      <vt:lpstr>HOG method in LabVIEW</vt:lpstr>
      <vt:lpstr>HOG method in LabVIEW inputs</vt:lpstr>
      <vt:lpstr>HOG method in LabVIEW output</vt:lpstr>
      <vt:lpstr>HOG method in LabVIEW bin order</vt:lpstr>
      <vt:lpstr>PowerPoint Presentation</vt:lpstr>
      <vt:lpstr>Virtual Instrumentation</vt:lpstr>
      <vt:lpstr>PowerPoint Presentation</vt:lpstr>
      <vt:lpstr>Arduino</vt:lpstr>
      <vt:lpstr>Raspberry PI</vt:lpstr>
      <vt:lpstr>Communication with the third-party harware</vt:lpstr>
      <vt:lpstr>Communication protocol</vt:lpstr>
      <vt:lpstr>Linx Framework</vt:lpstr>
      <vt:lpstr>Real-time deployment (LINX Application builder) </vt:lpstr>
      <vt:lpstr>Digital I/O example</vt:lpstr>
      <vt:lpstr>PWM control example</vt:lpstr>
      <vt:lpstr>Servo motor control example</vt:lpstr>
      <vt:lpstr>Analog I/O example</vt:lpstr>
      <vt:lpstr>RealTime application on Raspberry PI (1)</vt:lpstr>
      <vt:lpstr>RealTime application on Raspberry PI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Balkan Open Competition in  Software-designed Instrumentation</dc:title>
  <dc:creator>Stefana Jocic</dc:creator>
  <cp:lastModifiedBy>Ivan Lujo (ilujo1)</cp:lastModifiedBy>
  <cp:revision>56</cp:revision>
  <cp:lastPrinted>2020-03-07T01:02:37Z</cp:lastPrinted>
  <dcterms:created xsi:type="dcterms:W3CDTF">2018-11-07T10:58:35Z</dcterms:created>
  <dcterms:modified xsi:type="dcterms:W3CDTF">2020-03-07T01:05:00Z</dcterms:modified>
</cp:coreProperties>
</file>