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035" r:id="rId2"/>
  </p:sldMasterIdLst>
  <p:notesMasterIdLst>
    <p:notesMasterId r:id="rId57"/>
  </p:notesMasterIdLst>
  <p:handoutMasterIdLst>
    <p:handoutMasterId r:id="rId58"/>
  </p:handoutMasterIdLst>
  <p:sldIdLst>
    <p:sldId id="297" r:id="rId3"/>
    <p:sldId id="351" r:id="rId4"/>
    <p:sldId id="373" r:id="rId5"/>
    <p:sldId id="362" r:id="rId6"/>
    <p:sldId id="368" r:id="rId7"/>
    <p:sldId id="369" r:id="rId8"/>
    <p:sldId id="375" r:id="rId9"/>
    <p:sldId id="376" r:id="rId10"/>
    <p:sldId id="377" r:id="rId11"/>
    <p:sldId id="378" r:id="rId12"/>
    <p:sldId id="365" r:id="rId13"/>
    <p:sldId id="379" r:id="rId14"/>
    <p:sldId id="361" r:id="rId15"/>
    <p:sldId id="364" r:id="rId16"/>
    <p:sldId id="385" r:id="rId17"/>
    <p:sldId id="412" r:id="rId18"/>
    <p:sldId id="413" r:id="rId19"/>
    <p:sldId id="414" r:id="rId20"/>
    <p:sldId id="406" r:id="rId21"/>
    <p:sldId id="408" r:id="rId22"/>
    <p:sldId id="409" r:id="rId23"/>
    <p:sldId id="410" r:id="rId24"/>
    <p:sldId id="396" r:id="rId25"/>
    <p:sldId id="395" r:id="rId26"/>
    <p:sldId id="407" r:id="rId27"/>
    <p:sldId id="411" r:id="rId28"/>
    <p:sldId id="392" r:id="rId29"/>
    <p:sldId id="403" r:id="rId30"/>
    <p:sldId id="404" r:id="rId31"/>
    <p:sldId id="405" r:id="rId32"/>
    <p:sldId id="393" r:id="rId33"/>
    <p:sldId id="394" r:id="rId34"/>
    <p:sldId id="380" r:id="rId35"/>
    <p:sldId id="370" r:id="rId36"/>
    <p:sldId id="383" r:id="rId37"/>
    <p:sldId id="374" r:id="rId38"/>
    <p:sldId id="382" r:id="rId39"/>
    <p:sldId id="386" r:id="rId40"/>
    <p:sldId id="384" r:id="rId41"/>
    <p:sldId id="387" r:id="rId42"/>
    <p:sldId id="390" r:id="rId43"/>
    <p:sldId id="388" r:id="rId44"/>
    <p:sldId id="371" r:id="rId45"/>
    <p:sldId id="372" r:id="rId46"/>
    <p:sldId id="391" r:id="rId47"/>
    <p:sldId id="399" r:id="rId48"/>
    <p:sldId id="400" r:id="rId49"/>
    <p:sldId id="401" r:id="rId50"/>
    <p:sldId id="398" r:id="rId51"/>
    <p:sldId id="402" r:id="rId52"/>
    <p:sldId id="397" r:id="rId53"/>
    <p:sldId id="415" r:id="rId54"/>
    <p:sldId id="389" r:id="rId55"/>
    <p:sldId id="416" r:id="rId56"/>
  </p:sldIdLst>
  <p:sldSz cx="9144000" cy="6858000" type="screen4x3"/>
  <p:notesSz cx="10234613" cy="7099300"/>
  <p:custDataLst>
    <p:tags r:id="rId59"/>
  </p:custDataLst>
  <p:defaultTextStyle>
    <a:defPPr>
      <a:defRPr lang="en-US"/>
    </a:defPPr>
    <a:lvl1pPr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7A0"/>
    <a:srgbClr val="FF00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80" autoAdjust="0"/>
    <p:restoredTop sz="85817" autoAdjust="0"/>
  </p:normalViewPr>
  <p:slideViewPr>
    <p:cSldViewPr>
      <p:cViewPr varScale="1">
        <p:scale>
          <a:sx n="58" d="100"/>
          <a:sy n="58" d="100"/>
        </p:scale>
        <p:origin x="108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8" d="100"/>
          <a:sy n="118" d="100"/>
        </p:scale>
        <p:origin x="119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4436809" cy="354799"/>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eaLnBrk="1" hangingPunct="1">
              <a:defRPr sz="1200">
                <a:latin typeface="Arial" pitchFamily="34" charset="0"/>
                <a:cs typeface="+mn-cs"/>
              </a:defRPr>
            </a:lvl1pPr>
          </a:lstStyle>
          <a:p>
            <a:pPr>
              <a:defRPr/>
            </a:pPr>
            <a:endParaRPr lang="en-US"/>
          </a:p>
        </p:txBody>
      </p:sp>
      <p:sp>
        <p:nvSpPr>
          <p:cNvPr id="27651" name="Rectangle 3"/>
          <p:cNvSpPr>
            <a:spLocks noGrp="1" noChangeArrowheads="1"/>
          </p:cNvSpPr>
          <p:nvPr>
            <p:ph type="dt" sz="quarter" idx="1"/>
          </p:nvPr>
        </p:nvSpPr>
        <p:spPr bwMode="auto">
          <a:xfrm>
            <a:off x="5796158" y="1"/>
            <a:ext cx="4436809" cy="354799"/>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eaLnBrk="1" hangingPunct="1">
              <a:defRPr sz="1200">
                <a:latin typeface="Arial" pitchFamily="34" charset="0"/>
                <a:cs typeface="+mn-cs"/>
              </a:defRPr>
            </a:lvl1pPr>
          </a:lstStyle>
          <a:p>
            <a:pPr>
              <a:defRPr/>
            </a:pPr>
            <a:endParaRPr lang="en-US"/>
          </a:p>
        </p:txBody>
      </p:sp>
      <p:sp>
        <p:nvSpPr>
          <p:cNvPr id="27652" name="Rectangle 4"/>
          <p:cNvSpPr>
            <a:spLocks noGrp="1" noChangeArrowheads="1"/>
          </p:cNvSpPr>
          <p:nvPr>
            <p:ph type="ftr" sz="quarter" idx="2"/>
          </p:nvPr>
        </p:nvSpPr>
        <p:spPr bwMode="auto">
          <a:xfrm>
            <a:off x="0" y="6742844"/>
            <a:ext cx="4436809" cy="354799"/>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eaLnBrk="1" hangingPunct="1">
              <a:defRPr sz="1200">
                <a:latin typeface="Arial" pitchFamily="34" charset="0"/>
                <a:cs typeface="+mn-cs"/>
              </a:defRPr>
            </a:lvl1pPr>
          </a:lstStyle>
          <a:p>
            <a:pPr>
              <a:defRPr/>
            </a:pPr>
            <a:endParaRPr lang="en-US"/>
          </a:p>
        </p:txBody>
      </p:sp>
      <p:sp>
        <p:nvSpPr>
          <p:cNvPr id="27653" name="Rectangle 5"/>
          <p:cNvSpPr>
            <a:spLocks noGrp="1" noChangeArrowheads="1"/>
          </p:cNvSpPr>
          <p:nvPr>
            <p:ph type="sldNum" sz="quarter" idx="3"/>
          </p:nvPr>
        </p:nvSpPr>
        <p:spPr bwMode="auto">
          <a:xfrm>
            <a:off x="5796158" y="6742844"/>
            <a:ext cx="4436809" cy="354799"/>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eaLnBrk="1" hangingPunct="1">
              <a:defRPr sz="1200"/>
            </a:lvl1pPr>
          </a:lstStyle>
          <a:p>
            <a:fld id="{9B2445DB-AD29-41C9-8E94-09BA64787E86}" type="slidenum">
              <a:rPr lang="en-US" altLang="en-US"/>
              <a:pPr/>
              <a:t>‹#›</a:t>
            </a:fld>
            <a:endParaRPr lang="en-US" altLang="en-US"/>
          </a:p>
        </p:txBody>
      </p:sp>
    </p:spTree>
    <p:extLst>
      <p:ext uri="{BB962C8B-B14F-4D97-AF65-F5344CB8AC3E}">
        <p14:creationId xmlns:p14="http://schemas.microsoft.com/office/powerpoint/2010/main" val="326169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1"/>
            <a:ext cx="4433518" cy="354799"/>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eaLnBrk="1" hangingPunct="1">
              <a:defRPr sz="1200">
                <a:latin typeface="Arial" pitchFamily="34" charset="0"/>
                <a:cs typeface="+mn-cs"/>
              </a:defRPr>
            </a:lvl1pPr>
          </a:lstStyle>
          <a:p>
            <a:pPr>
              <a:defRPr/>
            </a:pPr>
            <a:endParaRPr lang="en-US"/>
          </a:p>
        </p:txBody>
      </p:sp>
      <p:sp>
        <p:nvSpPr>
          <p:cNvPr id="8195" name="Rectangle 3"/>
          <p:cNvSpPr>
            <a:spLocks noGrp="1" noChangeArrowheads="1"/>
          </p:cNvSpPr>
          <p:nvPr>
            <p:ph type="dt" idx="1"/>
          </p:nvPr>
        </p:nvSpPr>
        <p:spPr bwMode="auto">
          <a:xfrm>
            <a:off x="5797804" y="1"/>
            <a:ext cx="4435163" cy="354799"/>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eaLnBrk="1" hangingPunct="1">
              <a:defRPr sz="1200">
                <a:latin typeface="Arial" pitchFamily="34" charset="0"/>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3341688" y="531813"/>
            <a:ext cx="3551237" cy="2663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1023627" y="3372251"/>
            <a:ext cx="8187361" cy="3194851"/>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6742844"/>
            <a:ext cx="4433518" cy="354799"/>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eaLnBrk="1" hangingPunct="1">
              <a:defRPr sz="1200">
                <a:latin typeface="Arial" pitchFamily="34"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5797804" y="6742844"/>
            <a:ext cx="4435163" cy="354799"/>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eaLnBrk="1" hangingPunct="1">
              <a:defRPr sz="1200"/>
            </a:lvl1pPr>
          </a:lstStyle>
          <a:p>
            <a:fld id="{D740AC28-B4B3-4BDD-BFB6-384C38A5B2C2}" type="slidenum">
              <a:rPr lang="en-US" altLang="en-US"/>
              <a:pPr/>
              <a:t>‹#›</a:t>
            </a:fld>
            <a:endParaRPr lang="en-US" altLang="en-US"/>
          </a:p>
        </p:txBody>
      </p:sp>
    </p:spTree>
    <p:extLst>
      <p:ext uri="{BB962C8B-B14F-4D97-AF65-F5344CB8AC3E}">
        <p14:creationId xmlns:p14="http://schemas.microsoft.com/office/powerpoint/2010/main" val="33547721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dirty="0">
                <a:latin typeface="+mn-lt"/>
                <a:ea typeface="+mn-ea"/>
                <a:cs typeface="+mn-cs"/>
              </a:rPr>
              <a:t>Network Functions </a:t>
            </a:r>
            <a:r>
              <a:rPr lang="en-US" dirty="0" err="1">
                <a:latin typeface="+mn-lt"/>
                <a:ea typeface="+mn-ea"/>
                <a:cs typeface="+mn-cs"/>
              </a:rPr>
              <a:t>Virtualisation</a:t>
            </a:r>
            <a:r>
              <a:rPr lang="en-US" dirty="0">
                <a:latin typeface="+mn-lt"/>
                <a:ea typeface="+mn-ea"/>
                <a:cs typeface="+mn-cs"/>
              </a:rPr>
              <a:t> aligns closely with the SDN objectives to use commodity servers and switches </a:t>
            </a:r>
            <a:endParaRPr lang="en-US" dirty="0">
              <a:ea typeface="ＭＳ Ｐゴシック" pitchFamily="-65" charset="-128"/>
            </a:endParaRPr>
          </a:p>
          <a:p>
            <a:pPr>
              <a:defRPr/>
            </a:pPr>
            <a:endParaRPr lang="en-US" dirty="0">
              <a:ea typeface="ＭＳ Ｐゴシック" pitchFamily="-65" charset="-128"/>
            </a:endParaRP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F2206FA0-4B1F-428C-A18E-473D0F260264}" type="slidenum">
              <a:rPr lang="en-US" altLang="mk-MK" sz="1200"/>
              <a:pPr eaLnBrk="1" hangingPunct="1"/>
              <a:t>4</a:t>
            </a:fld>
            <a:endParaRPr lang="en-US" altLang="mk-MK" sz="1200"/>
          </a:p>
        </p:txBody>
      </p:sp>
    </p:spTree>
    <p:extLst>
      <p:ext uri="{BB962C8B-B14F-4D97-AF65-F5344CB8AC3E}">
        <p14:creationId xmlns:p14="http://schemas.microsoft.com/office/powerpoint/2010/main" val="3297552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dirty="0"/>
              <a:t>https://www.researchgate.net/post/What_is_the_best_simulator_emulator_for_SDN</a:t>
            </a:r>
          </a:p>
        </p:txBody>
      </p:sp>
      <p:sp>
        <p:nvSpPr>
          <p:cNvPr id="4" name="Slide Number Placeholder 3"/>
          <p:cNvSpPr>
            <a:spLocks noGrp="1"/>
          </p:cNvSpPr>
          <p:nvPr>
            <p:ph type="sldNum" sz="quarter" idx="10"/>
          </p:nvPr>
        </p:nvSpPr>
        <p:spPr/>
        <p:txBody>
          <a:bodyPr/>
          <a:lstStyle/>
          <a:p>
            <a:fld id="{D740AC28-B4B3-4BDD-BFB6-384C38A5B2C2}" type="slidenum">
              <a:rPr lang="en-US" altLang="en-US" smtClean="0"/>
              <a:pPr/>
              <a:t>31</a:t>
            </a:fld>
            <a:endParaRPr lang="en-US" altLang="en-US"/>
          </a:p>
        </p:txBody>
      </p:sp>
    </p:spTree>
    <p:extLst>
      <p:ext uri="{BB962C8B-B14F-4D97-AF65-F5344CB8AC3E}">
        <p14:creationId xmlns:p14="http://schemas.microsoft.com/office/powerpoint/2010/main" val="3116070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dirty="0"/>
              <a:t>https://www.researchgate.net/post/What_is_the_best_simulator_emulator_for_SDN</a:t>
            </a:r>
          </a:p>
        </p:txBody>
      </p:sp>
      <p:sp>
        <p:nvSpPr>
          <p:cNvPr id="4" name="Slide Number Placeholder 3"/>
          <p:cNvSpPr>
            <a:spLocks noGrp="1"/>
          </p:cNvSpPr>
          <p:nvPr>
            <p:ph type="sldNum" sz="quarter" idx="10"/>
          </p:nvPr>
        </p:nvSpPr>
        <p:spPr/>
        <p:txBody>
          <a:bodyPr/>
          <a:lstStyle/>
          <a:p>
            <a:fld id="{D740AC28-B4B3-4BDD-BFB6-384C38A5B2C2}" type="slidenum">
              <a:rPr lang="en-US" altLang="en-US" smtClean="0"/>
              <a:pPr/>
              <a:t>32</a:t>
            </a:fld>
            <a:endParaRPr lang="en-US" altLang="en-US"/>
          </a:p>
        </p:txBody>
      </p:sp>
    </p:spTree>
    <p:extLst>
      <p:ext uri="{BB962C8B-B14F-4D97-AF65-F5344CB8AC3E}">
        <p14:creationId xmlns:p14="http://schemas.microsoft.com/office/powerpoint/2010/main" val="212668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Arial"/>
                <a:cs typeface="Arial"/>
              </a:rPr>
              <a:t>How is NFV Different from SDN</a:t>
            </a:r>
            <a:r>
              <a:rPr lang="mk-MK" b="1" dirty="0">
                <a:latin typeface="Arial"/>
                <a:cs typeface="Arial"/>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Arial"/>
                <a:cs typeface="Arial"/>
              </a:rPr>
              <a:t>Rethinking </a:t>
            </a:r>
            <a:r>
              <a:rPr lang="en-US" b="1" dirty="0" err="1">
                <a:latin typeface="Arial"/>
                <a:cs typeface="Arial"/>
              </a:rPr>
              <a:t>relayering</a:t>
            </a:r>
            <a:endParaRPr lang="en-US" b="1" dirty="0">
              <a:latin typeface="Arial"/>
              <a:cs typeface="Arial"/>
            </a:endParaRPr>
          </a:p>
          <a:p>
            <a:endParaRPr lang="mk-MK" dirty="0"/>
          </a:p>
        </p:txBody>
      </p:sp>
      <p:sp>
        <p:nvSpPr>
          <p:cNvPr id="4" name="Slide Number Placeholder 3"/>
          <p:cNvSpPr>
            <a:spLocks noGrp="1"/>
          </p:cNvSpPr>
          <p:nvPr>
            <p:ph type="sldNum" sz="quarter" idx="10"/>
          </p:nvPr>
        </p:nvSpPr>
        <p:spPr/>
        <p:txBody>
          <a:bodyPr/>
          <a:lstStyle/>
          <a:p>
            <a:fld id="{D740AC28-B4B3-4BDD-BFB6-384C38A5B2C2}" type="slidenum">
              <a:rPr lang="en-US" altLang="en-US" smtClean="0"/>
              <a:pPr/>
              <a:t>34</a:t>
            </a:fld>
            <a:endParaRPr lang="en-US" altLang="en-US"/>
          </a:p>
        </p:txBody>
      </p:sp>
    </p:spTree>
    <p:extLst>
      <p:ext uri="{BB962C8B-B14F-4D97-AF65-F5344CB8AC3E}">
        <p14:creationId xmlns:p14="http://schemas.microsoft.com/office/powerpoint/2010/main" val="861801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34" charset="0"/>
                <a:ea typeface="+mn-ea"/>
                <a:cs typeface="+mn-cs"/>
              </a:rPr>
              <a:t>Operation/business support systems -----------</a:t>
            </a:r>
            <a:br>
              <a:rPr lang="en-US" sz="1200" b="0" i="0" u="none" strike="noStrike" kern="1200" baseline="0" dirty="0">
                <a:solidFill>
                  <a:schemeClr val="tx1"/>
                </a:solidFill>
                <a:latin typeface="Arial" pitchFamily="34" charset="0"/>
                <a:ea typeface="+mn-ea"/>
                <a:cs typeface="+mn-cs"/>
              </a:rPr>
            </a:br>
            <a:r>
              <a:rPr lang="en-US" sz="1200" b="0" i="0" u="none" strike="noStrike" kern="1200" baseline="0" dirty="0">
                <a:solidFill>
                  <a:schemeClr val="tx1"/>
                </a:solidFill>
                <a:latin typeface="Arial" pitchFamily="34" charset="0"/>
                <a:ea typeface="+mn-ea"/>
                <a:cs typeface="+mn-cs"/>
              </a:rPr>
              <a:t>=====</a:t>
            </a:r>
            <a:r>
              <a:rPr lang="en-US" dirty="0"/>
              <a:t>Shared Hardware resources</a:t>
            </a:r>
            <a:endParaRPr lang="mk-MK" dirty="0"/>
          </a:p>
        </p:txBody>
      </p:sp>
      <p:sp>
        <p:nvSpPr>
          <p:cNvPr id="4" name="Slide Number Placeholder 3"/>
          <p:cNvSpPr>
            <a:spLocks noGrp="1"/>
          </p:cNvSpPr>
          <p:nvPr>
            <p:ph type="sldNum" sz="quarter" idx="10"/>
          </p:nvPr>
        </p:nvSpPr>
        <p:spPr/>
        <p:txBody>
          <a:bodyPr/>
          <a:lstStyle/>
          <a:p>
            <a:fld id="{D740AC28-B4B3-4BDD-BFB6-384C38A5B2C2}" type="slidenum">
              <a:rPr lang="en-US" altLang="en-US" smtClean="0"/>
              <a:pPr/>
              <a:t>39</a:t>
            </a:fld>
            <a:endParaRPr lang="en-US" altLang="en-US"/>
          </a:p>
        </p:txBody>
      </p:sp>
    </p:spTree>
    <p:extLst>
      <p:ext uri="{BB962C8B-B14F-4D97-AF65-F5344CB8AC3E}">
        <p14:creationId xmlns:p14="http://schemas.microsoft.com/office/powerpoint/2010/main" val="2775319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k-MK" dirty="0"/>
          </a:p>
        </p:txBody>
      </p:sp>
      <p:sp>
        <p:nvSpPr>
          <p:cNvPr id="4" name="Slide Number Placeholder 3"/>
          <p:cNvSpPr>
            <a:spLocks noGrp="1"/>
          </p:cNvSpPr>
          <p:nvPr>
            <p:ph type="sldNum" sz="quarter" idx="10"/>
          </p:nvPr>
        </p:nvSpPr>
        <p:spPr/>
        <p:txBody>
          <a:bodyPr/>
          <a:lstStyle/>
          <a:p>
            <a:fld id="{D740AC28-B4B3-4BDD-BFB6-384C38A5B2C2}" type="slidenum">
              <a:rPr lang="en-US" altLang="en-US" smtClean="0"/>
              <a:pPr/>
              <a:t>43</a:t>
            </a:fld>
            <a:endParaRPr lang="en-US" altLang="en-US"/>
          </a:p>
        </p:txBody>
      </p:sp>
    </p:spTree>
    <p:extLst>
      <p:ext uri="{BB962C8B-B14F-4D97-AF65-F5344CB8AC3E}">
        <p14:creationId xmlns:p14="http://schemas.microsoft.com/office/powerpoint/2010/main" val="1786187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34" charset="0"/>
                <a:ea typeface="+mn-ea"/>
                <a:cs typeface="+mn-cs"/>
              </a:rPr>
              <a:t>Well-defined programming interface between</a:t>
            </a:r>
          </a:p>
          <a:p>
            <a:r>
              <a:rPr lang="en-US" sz="1200" b="0" i="0" u="none" strike="noStrike" kern="1200" baseline="0" dirty="0">
                <a:solidFill>
                  <a:schemeClr val="tx1"/>
                </a:solidFill>
                <a:latin typeface="Arial" pitchFamily="34" charset="0"/>
                <a:ea typeface="+mn-ea"/>
                <a:cs typeface="+mn-cs"/>
              </a:rPr>
              <a:t>control- and data planes.</a:t>
            </a:r>
          </a:p>
          <a:p>
            <a:r>
              <a:rPr lang="mk-MK" sz="1200" b="0" i="0" u="none" strike="noStrike" kern="1200" baseline="0" dirty="0">
                <a:solidFill>
                  <a:schemeClr val="tx1"/>
                </a:solidFill>
                <a:latin typeface="Arial" pitchFamily="34" charset="0"/>
                <a:ea typeface="+mn-ea"/>
                <a:cs typeface="+mn-cs"/>
              </a:rPr>
              <a:t>-</a:t>
            </a:r>
            <a:r>
              <a:rPr lang="en-US" sz="1200" b="0" i="0" u="none" strike="noStrike" kern="1200" baseline="0" dirty="0">
                <a:solidFill>
                  <a:schemeClr val="tx1"/>
                </a:solidFill>
                <a:latin typeface="Arial" pitchFamily="34" charset="0"/>
                <a:ea typeface="+mn-ea"/>
                <a:cs typeface="+mn-cs"/>
              </a:rPr>
              <a:t>Applications running on controller manage and</a:t>
            </a:r>
          </a:p>
          <a:p>
            <a:r>
              <a:rPr lang="en-US" sz="1200" b="0" i="0" u="none" strike="noStrike" kern="1200" baseline="0" dirty="0">
                <a:solidFill>
                  <a:schemeClr val="tx1"/>
                </a:solidFill>
                <a:latin typeface="Arial" pitchFamily="34" charset="0"/>
                <a:ea typeface="+mn-ea"/>
                <a:cs typeface="+mn-cs"/>
              </a:rPr>
              <a:t>control underlying data plane</a:t>
            </a:r>
            <a:endParaRPr lang="mk-MK" dirty="0"/>
          </a:p>
        </p:txBody>
      </p:sp>
      <p:sp>
        <p:nvSpPr>
          <p:cNvPr id="4" name="Slide Number Placeholder 3"/>
          <p:cNvSpPr>
            <a:spLocks noGrp="1"/>
          </p:cNvSpPr>
          <p:nvPr>
            <p:ph type="sldNum" sz="quarter" idx="10"/>
          </p:nvPr>
        </p:nvSpPr>
        <p:spPr/>
        <p:txBody>
          <a:bodyPr/>
          <a:lstStyle/>
          <a:p>
            <a:fld id="{D740AC28-B4B3-4BDD-BFB6-384C38A5B2C2}" type="slidenum">
              <a:rPr lang="en-US" altLang="en-US" smtClean="0"/>
              <a:pPr/>
              <a:t>8</a:t>
            </a:fld>
            <a:endParaRPr lang="en-US" altLang="en-US"/>
          </a:p>
        </p:txBody>
      </p:sp>
    </p:spTree>
    <p:extLst>
      <p:ext uri="{BB962C8B-B14F-4D97-AF65-F5344CB8AC3E}">
        <p14:creationId xmlns:p14="http://schemas.microsoft.com/office/powerpoint/2010/main" val="3564803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itchFamily="34" charset="0"/>
            </a:endParaRPr>
          </a:p>
        </p:txBody>
      </p:sp>
      <p:sp>
        <p:nvSpPr>
          <p:cNvPr id="23556" name="Date Placeholder 3"/>
          <p:cNvSpPr>
            <a:spLocks noGrp="1"/>
          </p:cNvSpPr>
          <p:nvPr>
            <p:ph type="dt" sz="quarter" idx="1"/>
          </p:nvPr>
        </p:nvSpPr>
        <p:spPr bwMode="auto">
          <a:xfrm>
            <a:off x="3991144" y="1"/>
            <a:ext cx="3055028" cy="42597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4083" eaLnBrk="0" hangingPunct="0">
              <a:defRPr sz="1900">
                <a:solidFill>
                  <a:schemeClr val="tx1"/>
                </a:solidFill>
                <a:latin typeface="Arial" pitchFamily="34" charset="0"/>
                <a:ea typeface="MS PGothic" pitchFamily="34" charset="-128"/>
              </a:defRPr>
            </a:lvl1pPr>
            <a:lvl2pPr marL="713052" indent="-274251" defTabSz="844083" eaLnBrk="0" hangingPunct="0">
              <a:defRPr sz="1900">
                <a:solidFill>
                  <a:schemeClr val="tx1"/>
                </a:solidFill>
                <a:latin typeface="Arial" pitchFamily="34" charset="0"/>
                <a:ea typeface="MS PGothic" pitchFamily="34" charset="-128"/>
              </a:defRPr>
            </a:lvl2pPr>
            <a:lvl3pPr marL="1097003" indent="-219401" defTabSz="844083" eaLnBrk="0" hangingPunct="0">
              <a:defRPr sz="1900">
                <a:solidFill>
                  <a:schemeClr val="tx1"/>
                </a:solidFill>
                <a:latin typeface="Arial" pitchFamily="34" charset="0"/>
                <a:ea typeface="MS PGothic" pitchFamily="34" charset="-128"/>
              </a:defRPr>
            </a:lvl3pPr>
            <a:lvl4pPr marL="1535805" indent="-219401" defTabSz="844083" eaLnBrk="0" hangingPunct="0">
              <a:defRPr sz="1900">
                <a:solidFill>
                  <a:schemeClr val="tx1"/>
                </a:solidFill>
                <a:latin typeface="Arial" pitchFamily="34" charset="0"/>
                <a:ea typeface="MS PGothic" pitchFamily="34" charset="-128"/>
              </a:defRPr>
            </a:lvl4pPr>
            <a:lvl5pPr marL="1974606" indent="-219401" defTabSz="844083" eaLnBrk="0" hangingPunct="0">
              <a:defRPr sz="1900">
                <a:solidFill>
                  <a:schemeClr val="tx1"/>
                </a:solidFill>
                <a:latin typeface="Arial" pitchFamily="34" charset="0"/>
                <a:ea typeface="MS PGothic" pitchFamily="34" charset="-128"/>
              </a:defRPr>
            </a:lvl5pPr>
            <a:lvl6pPr marL="2413407"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6pPr>
            <a:lvl7pPr marL="2852208"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7pPr>
            <a:lvl8pPr marL="3291009"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8pPr>
            <a:lvl9pPr marL="3729810"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9pPr>
          </a:lstStyle>
          <a:p>
            <a:pPr eaLnBrk="1" hangingPunct="1">
              <a:defRPr/>
            </a:pPr>
            <a:r>
              <a:rPr lang="en-US" altLang="en-US" sz="1100"/>
              <a:t>2015-03-25 </a:t>
            </a:r>
          </a:p>
        </p:txBody>
      </p:sp>
      <p:sp>
        <p:nvSpPr>
          <p:cNvPr id="23557" name="Slide Number Placeholder 4"/>
          <p:cNvSpPr>
            <a:spLocks noGrp="1"/>
          </p:cNvSpPr>
          <p:nvPr>
            <p:ph type="sldNum" sz="quarter" idx="5"/>
          </p:nvPr>
        </p:nvSpPr>
        <p:spPr/>
        <p:txBody>
          <a:bodyPr/>
          <a:lstStyle>
            <a:lvl1pPr defTabSz="844083" eaLnBrk="0" hangingPunct="0">
              <a:defRPr sz="1900">
                <a:solidFill>
                  <a:schemeClr val="tx1"/>
                </a:solidFill>
                <a:latin typeface="Arial" pitchFamily="34" charset="0"/>
                <a:ea typeface="MS PGothic" pitchFamily="34" charset="-128"/>
              </a:defRPr>
            </a:lvl1pPr>
            <a:lvl2pPr marL="713052" indent="-274251" defTabSz="844083" eaLnBrk="0" hangingPunct="0">
              <a:defRPr sz="1900">
                <a:solidFill>
                  <a:schemeClr val="tx1"/>
                </a:solidFill>
                <a:latin typeface="Arial" pitchFamily="34" charset="0"/>
                <a:ea typeface="MS PGothic" pitchFamily="34" charset="-128"/>
              </a:defRPr>
            </a:lvl2pPr>
            <a:lvl3pPr marL="1097003" indent="-219401" defTabSz="844083" eaLnBrk="0" hangingPunct="0">
              <a:defRPr sz="1900">
                <a:solidFill>
                  <a:schemeClr val="tx1"/>
                </a:solidFill>
                <a:latin typeface="Arial" pitchFamily="34" charset="0"/>
                <a:ea typeface="MS PGothic" pitchFamily="34" charset="-128"/>
              </a:defRPr>
            </a:lvl3pPr>
            <a:lvl4pPr marL="1535805" indent="-219401" defTabSz="844083" eaLnBrk="0" hangingPunct="0">
              <a:defRPr sz="1900">
                <a:solidFill>
                  <a:schemeClr val="tx1"/>
                </a:solidFill>
                <a:latin typeface="Arial" pitchFamily="34" charset="0"/>
                <a:ea typeface="MS PGothic" pitchFamily="34" charset="-128"/>
              </a:defRPr>
            </a:lvl4pPr>
            <a:lvl5pPr marL="1974606" indent="-219401" defTabSz="844083" eaLnBrk="0" hangingPunct="0">
              <a:defRPr sz="1900">
                <a:solidFill>
                  <a:schemeClr val="tx1"/>
                </a:solidFill>
                <a:latin typeface="Arial" pitchFamily="34" charset="0"/>
                <a:ea typeface="MS PGothic" pitchFamily="34" charset="-128"/>
              </a:defRPr>
            </a:lvl5pPr>
            <a:lvl6pPr marL="2413407"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6pPr>
            <a:lvl7pPr marL="2852208"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7pPr>
            <a:lvl8pPr marL="3291009"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8pPr>
            <a:lvl9pPr marL="3729810"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9pPr>
          </a:lstStyle>
          <a:p>
            <a:pPr eaLnBrk="1" hangingPunct="1">
              <a:defRPr/>
            </a:pPr>
            <a:fld id="{CB1839E0-D79F-405B-8B1B-1D7BE1C74A72}" type="slidenum">
              <a:rPr lang="en-US" altLang="en-US" sz="1100"/>
              <a:pPr eaLnBrk="1" hangingPunct="1">
                <a:defRPr/>
              </a:pPr>
              <a:t>13</a:t>
            </a:fld>
            <a:endParaRPr lang="en-US" altLang="en-US" sz="1100"/>
          </a:p>
        </p:txBody>
      </p:sp>
      <p:sp>
        <p:nvSpPr>
          <p:cNvPr id="23558" name="Header Placeholder 5"/>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4083" eaLnBrk="0" hangingPunct="0">
              <a:defRPr sz="1900">
                <a:solidFill>
                  <a:schemeClr val="tx1"/>
                </a:solidFill>
                <a:latin typeface="Arial" pitchFamily="34" charset="0"/>
                <a:ea typeface="MS PGothic" pitchFamily="34" charset="-128"/>
              </a:defRPr>
            </a:lvl1pPr>
            <a:lvl2pPr marL="713052" indent="-274251" defTabSz="844083" eaLnBrk="0" hangingPunct="0">
              <a:defRPr sz="1900">
                <a:solidFill>
                  <a:schemeClr val="tx1"/>
                </a:solidFill>
                <a:latin typeface="Arial" pitchFamily="34" charset="0"/>
                <a:ea typeface="MS PGothic" pitchFamily="34" charset="-128"/>
              </a:defRPr>
            </a:lvl2pPr>
            <a:lvl3pPr marL="1097003" indent="-219401" defTabSz="844083" eaLnBrk="0" hangingPunct="0">
              <a:defRPr sz="1900">
                <a:solidFill>
                  <a:schemeClr val="tx1"/>
                </a:solidFill>
                <a:latin typeface="Arial" pitchFamily="34" charset="0"/>
                <a:ea typeface="MS PGothic" pitchFamily="34" charset="-128"/>
              </a:defRPr>
            </a:lvl3pPr>
            <a:lvl4pPr marL="1535805" indent="-219401" defTabSz="844083" eaLnBrk="0" hangingPunct="0">
              <a:defRPr sz="1900">
                <a:solidFill>
                  <a:schemeClr val="tx1"/>
                </a:solidFill>
                <a:latin typeface="Arial" pitchFamily="34" charset="0"/>
                <a:ea typeface="MS PGothic" pitchFamily="34" charset="-128"/>
              </a:defRPr>
            </a:lvl4pPr>
            <a:lvl5pPr marL="1974606" indent="-219401" defTabSz="844083" eaLnBrk="0" hangingPunct="0">
              <a:defRPr sz="1900">
                <a:solidFill>
                  <a:schemeClr val="tx1"/>
                </a:solidFill>
                <a:latin typeface="Arial" pitchFamily="34" charset="0"/>
                <a:ea typeface="MS PGothic" pitchFamily="34" charset="-128"/>
              </a:defRPr>
            </a:lvl5pPr>
            <a:lvl6pPr marL="2413407"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6pPr>
            <a:lvl7pPr marL="2852208"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7pPr>
            <a:lvl8pPr marL="3291009"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8pPr>
            <a:lvl9pPr marL="3729810"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9pPr>
          </a:lstStyle>
          <a:p>
            <a:pPr eaLnBrk="1" hangingPunct="1">
              <a:defRPr/>
            </a:pPr>
            <a:r>
              <a:rPr lang="sv-SE" altLang="en-US" sz="1100"/>
              <a:t>SDN 15A Commercial Presentation </a:t>
            </a:r>
            <a:endParaRPr lang="en-US" altLang="en-US" sz="1100"/>
          </a:p>
        </p:txBody>
      </p:sp>
      <p:sp>
        <p:nvSpPr>
          <p:cNvPr id="23559" name="Footer Placeholder 6"/>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44083" eaLnBrk="0" hangingPunct="0">
              <a:defRPr sz="1900">
                <a:solidFill>
                  <a:schemeClr val="tx1"/>
                </a:solidFill>
                <a:latin typeface="Arial" pitchFamily="34" charset="0"/>
                <a:ea typeface="MS PGothic" pitchFamily="34" charset="-128"/>
              </a:defRPr>
            </a:lvl1pPr>
            <a:lvl2pPr marL="713052" indent="-274251" defTabSz="844083" eaLnBrk="0" hangingPunct="0">
              <a:defRPr sz="1900">
                <a:solidFill>
                  <a:schemeClr val="tx1"/>
                </a:solidFill>
                <a:latin typeface="Arial" pitchFamily="34" charset="0"/>
                <a:ea typeface="MS PGothic" pitchFamily="34" charset="-128"/>
              </a:defRPr>
            </a:lvl2pPr>
            <a:lvl3pPr marL="1097003" indent="-219401" defTabSz="844083" eaLnBrk="0" hangingPunct="0">
              <a:defRPr sz="1900">
                <a:solidFill>
                  <a:schemeClr val="tx1"/>
                </a:solidFill>
                <a:latin typeface="Arial" pitchFamily="34" charset="0"/>
                <a:ea typeface="MS PGothic" pitchFamily="34" charset="-128"/>
              </a:defRPr>
            </a:lvl3pPr>
            <a:lvl4pPr marL="1535805" indent="-219401" defTabSz="844083" eaLnBrk="0" hangingPunct="0">
              <a:defRPr sz="1900">
                <a:solidFill>
                  <a:schemeClr val="tx1"/>
                </a:solidFill>
                <a:latin typeface="Arial" pitchFamily="34" charset="0"/>
                <a:ea typeface="MS PGothic" pitchFamily="34" charset="-128"/>
              </a:defRPr>
            </a:lvl4pPr>
            <a:lvl5pPr marL="1974606" indent="-219401" defTabSz="844083" eaLnBrk="0" hangingPunct="0">
              <a:defRPr sz="1900">
                <a:solidFill>
                  <a:schemeClr val="tx1"/>
                </a:solidFill>
                <a:latin typeface="Arial" pitchFamily="34" charset="0"/>
                <a:ea typeface="MS PGothic" pitchFamily="34" charset="-128"/>
              </a:defRPr>
            </a:lvl5pPr>
            <a:lvl6pPr marL="2413407"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6pPr>
            <a:lvl7pPr marL="2852208"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7pPr>
            <a:lvl8pPr marL="3291009"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8pPr>
            <a:lvl9pPr marL="3729810" indent="-219401" defTabSz="844083" eaLnBrk="0" fontAlgn="base" hangingPunct="0">
              <a:spcBef>
                <a:spcPct val="0"/>
              </a:spcBef>
              <a:spcAft>
                <a:spcPct val="0"/>
              </a:spcAft>
              <a:defRPr sz="1900">
                <a:solidFill>
                  <a:schemeClr val="tx1"/>
                </a:solidFill>
                <a:latin typeface="Arial" pitchFamily="34" charset="0"/>
                <a:ea typeface="MS PGothic" pitchFamily="34" charset="-128"/>
              </a:defRPr>
            </a:lvl9pPr>
          </a:lstStyle>
          <a:p>
            <a:pPr eaLnBrk="1" hangingPunct="1">
              <a:defRPr/>
            </a:pPr>
            <a:r>
              <a:rPr lang="en-US" altLang="en-US" sz="1100"/>
              <a:t>© Ericsson AB 2015 </a:t>
            </a:r>
          </a:p>
        </p:txBody>
      </p:sp>
    </p:spTree>
    <p:extLst>
      <p:ext uri="{BB962C8B-B14F-4D97-AF65-F5344CB8AC3E}">
        <p14:creationId xmlns:p14="http://schemas.microsoft.com/office/powerpoint/2010/main" val="1357408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k-MK" dirty="0"/>
          </a:p>
        </p:txBody>
      </p:sp>
      <p:sp>
        <p:nvSpPr>
          <p:cNvPr id="4" name="Slide Number Placeholder 3"/>
          <p:cNvSpPr>
            <a:spLocks noGrp="1"/>
          </p:cNvSpPr>
          <p:nvPr>
            <p:ph type="sldNum" sz="quarter" idx="10"/>
          </p:nvPr>
        </p:nvSpPr>
        <p:spPr/>
        <p:txBody>
          <a:bodyPr/>
          <a:lstStyle/>
          <a:p>
            <a:fld id="{D740AC28-B4B3-4BDD-BFB6-384C38A5B2C2}" type="slidenum">
              <a:rPr lang="en-US" altLang="en-US" smtClean="0"/>
              <a:pPr/>
              <a:t>14</a:t>
            </a:fld>
            <a:endParaRPr lang="en-US" altLang="en-US"/>
          </a:p>
        </p:txBody>
      </p:sp>
    </p:spTree>
    <p:extLst>
      <p:ext uri="{BB962C8B-B14F-4D97-AF65-F5344CB8AC3E}">
        <p14:creationId xmlns:p14="http://schemas.microsoft.com/office/powerpoint/2010/main" val="65120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a:solidFill>
                  <a:schemeClr val="tx1"/>
                </a:solidFill>
                <a:latin typeface="Arial" pitchFamily="34" charset="0"/>
                <a:ea typeface="+mn-ea"/>
                <a:cs typeface="+mn-cs"/>
              </a:rPr>
              <a:t>OpenVSwitch</a:t>
            </a:r>
            <a:r>
              <a:rPr lang="en-US" sz="1200" b="0" i="0" u="none" strike="noStrike" kern="1200" baseline="0" dirty="0">
                <a:solidFill>
                  <a:schemeClr val="tx1"/>
                </a:solidFill>
                <a:latin typeface="Arial" pitchFamily="34" charset="0"/>
                <a:ea typeface="+mn-ea"/>
                <a:cs typeface="+mn-cs"/>
              </a:rPr>
              <a:t> (OVS)</a:t>
            </a:r>
            <a:endParaRPr lang="mk-MK" dirty="0"/>
          </a:p>
        </p:txBody>
      </p:sp>
      <p:sp>
        <p:nvSpPr>
          <p:cNvPr id="4" name="Slide Number Placeholder 3"/>
          <p:cNvSpPr>
            <a:spLocks noGrp="1"/>
          </p:cNvSpPr>
          <p:nvPr>
            <p:ph type="sldNum" sz="quarter" idx="10"/>
          </p:nvPr>
        </p:nvSpPr>
        <p:spPr/>
        <p:txBody>
          <a:bodyPr/>
          <a:lstStyle/>
          <a:p>
            <a:fld id="{D740AC28-B4B3-4BDD-BFB6-384C38A5B2C2}" type="slidenum">
              <a:rPr lang="en-US" altLang="en-US" smtClean="0"/>
              <a:pPr/>
              <a:t>15</a:t>
            </a:fld>
            <a:endParaRPr lang="en-US" altLang="en-US"/>
          </a:p>
        </p:txBody>
      </p:sp>
    </p:spTree>
    <p:extLst>
      <p:ext uri="{BB962C8B-B14F-4D97-AF65-F5344CB8AC3E}">
        <p14:creationId xmlns:p14="http://schemas.microsoft.com/office/powerpoint/2010/main" val="535121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b="0" i="0" u="none" strike="noStrike" kern="1200" baseline="0" dirty="0">
                <a:solidFill>
                  <a:schemeClr val="tx1"/>
                </a:solidFill>
                <a:latin typeface="Arial" pitchFamily="34" charset="0"/>
                <a:ea typeface="+mn-ea"/>
                <a:cs typeface="+mn-cs"/>
              </a:rPr>
              <a:t>QoSFlow modules</a:t>
            </a:r>
            <a:endParaRPr lang="mk-MK" dirty="0"/>
          </a:p>
        </p:txBody>
      </p:sp>
      <p:sp>
        <p:nvSpPr>
          <p:cNvPr id="4" name="Slide Number Placeholder 3"/>
          <p:cNvSpPr>
            <a:spLocks noGrp="1"/>
          </p:cNvSpPr>
          <p:nvPr>
            <p:ph type="sldNum" sz="quarter" idx="10"/>
          </p:nvPr>
        </p:nvSpPr>
        <p:spPr/>
        <p:txBody>
          <a:bodyPr/>
          <a:lstStyle/>
          <a:p>
            <a:fld id="{D740AC28-B4B3-4BDD-BFB6-384C38A5B2C2}" type="slidenum">
              <a:rPr lang="en-US" altLang="en-US" smtClean="0"/>
              <a:pPr/>
              <a:t>16</a:t>
            </a:fld>
            <a:endParaRPr lang="en-US" altLang="en-US"/>
          </a:p>
        </p:txBody>
      </p:sp>
    </p:spTree>
    <p:extLst>
      <p:ext uri="{BB962C8B-B14F-4D97-AF65-F5344CB8AC3E}">
        <p14:creationId xmlns:p14="http://schemas.microsoft.com/office/powerpoint/2010/main" val="1222729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34" charset="0"/>
                <a:ea typeface="+mn-ea"/>
                <a:cs typeface="+mn-cs"/>
              </a:rPr>
              <a:t>Note that the forward layer has to implement the policing</a:t>
            </a:r>
          </a:p>
          <a:p>
            <a:r>
              <a:rPr lang="en-US" sz="1200" b="0" i="0" u="none" strike="noStrike" kern="1200" baseline="0" dirty="0">
                <a:solidFill>
                  <a:schemeClr val="tx1"/>
                </a:solidFill>
                <a:latin typeface="Arial" pitchFamily="34" charset="0"/>
                <a:ea typeface="+mn-ea"/>
                <a:cs typeface="+mn-cs"/>
              </a:rPr>
              <a:t>functions in order to ensure that the clients obey the Service</a:t>
            </a:r>
          </a:p>
          <a:p>
            <a:r>
              <a:rPr lang="en-US" sz="1200" b="0" i="0" u="none" strike="noStrike" kern="1200" baseline="0" dirty="0">
                <a:solidFill>
                  <a:schemeClr val="tx1"/>
                </a:solidFill>
                <a:latin typeface="Arial" pitchFamily="34" charset="0"/>
                <a:ea typeface="+mn-ea"/>
                <a:cs typeface="+mn-cs"/>
              </a:rPr>
              <a:t>Level Agreements (SLAs) specified in their </a:t>
            </a:r>
            <a:r>
              <a:rPr lang="en-US" sz="1200" b="0" i="0" u="none" strike="noStrike" kern="1200" baseline="0" dirty="0" err="1">
                <a:solidFill>
                  <a:schemeClr val="tx1"/>
                </a:solidFill>
                <a:latin typeface="Arial" pitchFamily="34" charset="0"/>
                <a:ea typeface="+mn-ea"/>
                <a:cs typeface="+mn-cs"/>
              </a:rPr>
              <a:t>QoS</a:t>
            </a:r>
            <a:r>
              <a:rPr lang="en-US" sz="1200" b="0" i="0" u="none" strike="noStrike" kern="1200" baseline="0" dirty="0">
                <a:solidFill>
                  <a:schemeClr val="tx1"/>
                </a:solidFill>
                <a:latin typeface="Arial" pitchFamily="34" charset="0"/>
                <a:ea typeface="+mn-ea"/>
                <a:cs typeface="+mn-cs"/>
              </a:rPr>
              <a:t> contracts.</a:t>
            </a:r>
            <a:endParaRPr lang="mk-MK" dirty="0"/>
          </a:p>
        </p:txBody>
      </p:sp>
      <p:sp>
        <p:nvSpPr>
          <p:cNvPr id="4" name="Slide Number Placeholder 3"/>
          <p:cNvSpPr>
            <a:spLocks noGrp="1"/>
          </p:cNvSpPr>
          <p:nvPr>
            <p:ph type="sldNum" sz="quarter" idx="10"/>
          </p:nvPr>
        </p:nvSpPr>
        <p:spPr/>
        <p:txBody>
          <a:bodyPr/>
          <a:lstStyle/>
          <a:p>
            <a:fld id="{D740AC28-B4B3-4BDD-BFB6-384C38A5B2C2}" type="slidenum">
              <a:rPr lang="en-US" altLang="en-US" smtClean="0"/>
              <a:pPr/>
              <a:t>17</a:t>
            </a:fld>
            <a:endParaRPr lang="en-US" altLang="en-US"/>
          </a:p>
        </p:txBody>
      </p:sp>
    </p:spTree>
    <p:extLst>
      <p:ext uri="{BB962C8B-B14F-4D97-AF65-F5344CB8AC3E}">
        <p14:creationId xmlns:p14="http://schemas.microsoft.com/office/powerpoint/2010/main" val="126735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k-MK" dirty="0"/>
          </a:p>
        </p:txBody>
      </p:sp>
      <p:sp>
        <p:nvSpPr>
          <p:cNvPr id="4" name="Slide Number Placeholder 3"/>
          <p:cNvSpPr>
            <a:spLocks noGrp="1"/>
          </p:cNvSpPr>
          <p:nvPr>
            <p:ph type="sldNum" sz="quarter" idx="10"/>
          </p:nvPr>
        </p:nvSpPr>
        <p:spPr/>
        <p:txBody>
          <a:bodyPr/>
          <a:lstStyle/>
          <a:p>
            <a:fld id="{D740AC28-B4B3-4BDD-BFB6-384C38A5B2C2}" type="slidenum">
              <a:rPr lang="en-US" altLang="en-US" smtClean="0"/>
              <a:pPr/>
              <a:t>18</a:t>
            </a:fld>
            <a:endParaRPr lang="en-US" altLang="en-US"/>
          </a:p>
        </p:txBody>
      </p:sp>
    </p:spTree>
    <p:extLst>
      <p:ext uri="{BB962C8B-B14F-4D97-AF65-F5344CB8AC3E}">
        <p14:creationId xmlns:p14="http://schemas.microsoft.com/office/powerpoint/2010/main" val="1432638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34" charset="0"/>
                <a:ea typeface="+mn-ea"/>
                <a:cs typeface="+mn-cs"/>
              </a:rPr>
              <a:t>Single control also has single-point failure issue. To solve the above issue, we can use</a:t>
            </a:r>
          </a:p>
          <a:p>
            <a:r>
              <a:rPr lang="en-US" sz="1200" b="0" i="0" u="none" strike="noStrike" kern="1200" baseline="0" dirty="0">
                <a:solidFill>
                  <a:schemeClr val="tx1"/>
                </a:solidFill>
                <a:latin typeface="Arial" pitchFamily="34" charset="0"/>
                <a:ea typeface="+mn-ea"/>
                <a:cs typeface="+mn-cs"/>
              </a:rPr>
              <a:t>distributed controllers in different locations.</a:t>
            </a:r>
            <a:endParaRPr lang="mk-MK" dirty="0"/>
          </a:p>
        </p:txBody>
      </p:sp>
      <p:sp>
        <p:nvSpPr>
          <p:cNvPr id="4" name="Slide Number Placeholder 3"/>
          <p:cNvSpPr>
            <a:spLocks noGrp="1"/>
          </p:cNvSpPr>
          <p:nvPr>
            <p:ph type="sldNum" sz="quarter" idx="10"/>
          </p:nvPr>
        </p:nvSpPr>
        <p:spPr/>
        <p:txBody>
          <a:bodyPr/>
          <a:lstStyle/>
          <a:p>
            <a:fld id="{D740AC28-B4B3-4BDD-BFB6-384C38A5B2C2}" type="slidenum">
              <a:rPr lang="en-US" altLang="en-US" smtClean="0"/>
              <a:pPr/>
              <a:t>19</a:t>
            </a:fld>
            <a:endParaRPr lang="en-US" altLang="en-US"/>
          </a:p>
        </p:txBody>
      </p:sp>
    </p:spTree>
    <p:extLst>
      <p:ext uri="{BB962C8B-B14F-4D97-AF65-F5344CB8AC3E}">
        <p14:creationId xmlns:p14="http://schemas.microsoft.com/office/powerpoint/2010/main" val="1756254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2787" name="Rectangle 19"/>
          <p:cNvSpPr>
            <a:spLocks noGrp="1" noChangeArrowheads="1"/>
          </p:cNvSpPr>
          <p:nvPr>
            <p:ph type="ctrTitle"/>
          </p:nvPr>
        </p:nvSpPr>
        <p:spPr>
          <a:xfrm>
            <a:off x="457201" y="2603376"/>
            <a:ext cx="8229600" cy="1689720"/>
          </a:xfrm>
          <a:solidFill>
            <a:srgbClr val="3967A0"/>
          </a:solidFill>
        </p:spPr>
        <p:txBody>
          <a:bodyPr/>
          <a:lstStyle>
            <a:lvl1pPr algn="ctr">
              <a:defRPr sz="3150" b="1">
                <a:solidFill>
                  <a:srgbClr val="FFFFFF"/>
                </a:solidFill>
                <a:latin typeface="Consolas" panose="020B0609020204030204" pitchFamily="49" charset="0"/>
              </a:defRPr>
            </a:lvl1pPr>
          </a:lstStyle>
          <a:p>
            <a:r>
              <a:rPr lang="en-US" dirty="0"/>
              <a:t>Click to edit Master title style</a:t>
            </a:r>
          </a:p>
        </p:txBody>
      </p:sp>
      <p:sp>
        <p:nvSpPr>
          <p:cNvPr id="32788" name="Rectangle 20"/>
          <p:cNvSpPr>
            <a:spLocks noGrp="1" noChangeArrowheads="1"/>
          </p:cNvSpPr>
          <p:nvPr>
            <p:ph type="subTitle" idx="1"/>
          </p:nvPr>
        </p:nvSpPr>
        <p:spPr>
          <a:xfrm>
            <a:off x="457200" y="4483224"/>
            <a:ext cx="8229600" cy="601960"/>
          </a:xfrm>
        </p:spPr>
        <p:txBody>
          <a:bodyPr/>
          <a:lstStyle>
            <a:lvl1pPr marL="0" indent="0" algn="ctr">
              <a:buFont typeface="Wingdings" pitchFamily="2" charset="2"/>
              <a:buNone/>
              <a:defRPr sz="2100">
                <a:latin typeface="Consolas" panose="020B0609020204030204" pitchFamily="49" charset="0"/>
              </a:defRPr>
            </a:lvl1pPr>
          </a:lstStyle>
          <a:p>
            <a:r>
              <a:rPr lang="en-US" dirty="0"/>
              <a:t>Click to edit Master subtitle style</a:t>
            </a:r>
          </a:p>
        </p:txBody>
      </p:sp>
      <p:sp>
        <p:nvSpPr>
          <p:cNvPr id="20" name="Rectangle 16"/>
          <p:cNvSpPr>
            <a:spLocks noGrp="1" noChangeArrowheads="1"/>
          </p:cNvSpPr>
          <p:nvPr>
            <p:ph type="dt" sz="half" idx="10"/>
          </p:nvPr>
        </p:nvSpPr>
        <p:spPr>
          <a:xfrm>
            <a:off x="457200" y="6248400"/>
            <a:ext cx="2133600" cy="457200"/>
          </a:xfrm>
        </p:spPr>
        <p:txBody>
          <a:bodyPr/>
          <a:lstStyle>
            <a:lvl1pPr>
              <a:defRPr sz="900"/>
            </a:lvl1pPr>
          </a:lstStyle>
          <a:p>
            <a:pPr>
              <a:defRPr/>
            </a:pPr>
            <a:endParaRPr lang="en-US"/>
          </a:p>
        </p:txBody>
      </p:sp>
      <p:sp>
        <p:nvSpPr>
          <p:cNvPr id="21" name="Rectangle 17"/>
          <p:cNvSpPr>
            <a:spLocks noGrp="1" noChangeArrowheads="1"/>
          </p:cNvSpPr>
          <p:nvPr>
            <p:ph type="ftr" sz="quarter" idx="11"/>
          </p:nvPr>
        </p:nvSpPr>
        <p:spPr>
          <a:xfrm>
            <a:off x="3124200" y="6248400"/>
            <a:ext cx="2895600" cy="457200"/>
          </a:xfrm>
          <a:prstGeom prst="rect">
            <a:avLst/>
          </a:prstGeom>
        </p:spPr>
        <p:txBody>
          <a:bodyPr/>
          <a:lstStyle>
            <a:lvl1pPr algn="ctr">
              <a:defRPr sz="900"/>
            </a:lvl1pPr>
          </a:lstStyle>
          <a:p>
            <a:pPr>
              <a:defRPr/>
            </a:pPr>
            <a:endParaRPr lang="en-US"/>
          </a:p>
        </p:txBody>
      </p:sp>
      <p:sp>
        <p:nvSpPr>
          <p:cNvPr id="22" name="Rectangle 18"/>
          <p:cNvSpPr>
            <a:spLocks noGrp="1" noChangeArrowheads="1"/>
          </p:cNvSpPr>
          <p:nvPr>
            <p:ph type="sldNum" sz="quarter" idx="12"/>
          </p:nvPr>
        </p:nvSpPr>
        <p:spPr>
          <a:xfrm>
            <a:off x="6553200" y="6248400"/>
            <a:ext cx="2133600" cy="457200"/>
          </a:xfrm>
        </p:spPr>
        <p:txBody>
          <a:bodyPr/>
          <a:lstStyle>
            <a:lvl1pPr>
              <a:defRPr sz="750"/>
            </a:lvl1pPr>
          </a:lstStyle>
          <a:p>
            <a:fld id="{91CA4322-6EE9-48B9-AD59-D9382B9ABFAB}" type="slidenum">
              <a:rPr lang="en-US" altLang="en-US"/>
              <a:pPr/>
              <a:t>‹#›</a:t>
            </a:fld>
            <a:endParaRPr lang="en-US" altLang="en-US"/>
          </a:p>
        </p:txBody>
      </p:sp>
      <p:pic>
        <p:nvPicPr>
          <p:cNvPr id="23" name="Picture 2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34064" y="769321"/>
            <a:ext cx="730424" cy="716509"/>
          </a:xfrm>
          <a:prstGeom prst="rect">
            <a:avLst/>
          </a:prstGeom>
        </p:spPr>
      </p:pic>
      <p:pic>
        <p:nvPicPr>
          <p:cNvPr id="24" name="Picture 23"/>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8269238" y="60615"/>
            <a:ext cx="633586" cy="647846"/>
          </a:xfrm>
          <a:prstGeom prst="rect">
            <a:avLst/>
          </a:prstGeom>
        </p:spPr>
      </p:pic>
      <p:sp>
        <p:nvSpPr>
          <p:cNvPr id="27" name="Rectangle 20"/>
          <p:cNvSpPr txBox="1">
            <a:spLocks noChangeArrowheads="1"/>
          </p:cNvSpPr>
          <p:nvPr userDrawn="1"/>
        </p:nvSpPr>
        <p:spPr bwMode="auto">
          <a:xfrm>
            <a:off x="1482286" y="268108"/>
            <a:ext cx="6044428"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marL="0" indent="0" algn="l" rtl="0" eaLnBrk="0" fontAlgn="base" hangingPunct="0">
              <a:spcBef>
                <a:spcPct val="20000"/>
              </a:spcBef>
              <a:spcAft>
                <a:spcPct val="0"/>
              </a:spcAft>
              <a:buClr>
                <a:schemeClr val="bg2"/>
              </a:buClr>
              <a:buSzPct val="75000"/>
              <a:buFont typeface="Wingdings" panose="05000000000000000000" pitchFamily="2" charset="2"/>
              <a:buNone/>
              <a:defRPr sz="3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algn="ctr"/>
            <a:r>
              <a:rPr lang="en-US" sz="1200" kern="0" dirty="0">
                <a:solidFill>
                  <a:srgbClr val="3967A0"/>
                </a:solidFill>
                <a:latin typeface="+mj-lt"/>
              </a:rPr>
              <a:t>Innovative Teaching Approaches in development of Software Designed Instrumentation and its application in real-time systems (ITASDI)</a:t>
            </a:r>
            <a:endParaRPr lang="mk-MK" sz="1200" kern="0" dirty="0">
              <a:solidFill>
                <a:srgbClr val="3967A0"/>
              </a:solidFill>
              <a:latin typeface="+mj-lt"/>
            </a:endParaRPr>
          </a:p>
        </p:txBody>
      </p:sp>
      <p:sp>
        <p:nvSpPr>
          <p:cNvPr id="25" name="Rectangle 24"/>
          <p:cNvSpPr/>
          <p:nvPr userDrawn="1"/>
        </p:nvSpPr>
        <p:spPr>
          <a:xfrm>
            <a:off x="599207" y="1772816"/>
            <a:ext cx="7797326" cy="707886"/>
          </a:xfrm>
          <a:prstGeom prst="rect">
            <a:avLst/>
          </a:prstGeom>
        </p:spPr>
        <p:txBody>
          <a:bodyPr wrap="none">
            <a:spAutoFit/>
          </a:bodyPr>
          <a:lstStyle/>
          <a:p>
            <a:pPr algn="ctr">
              <a:defRPr/>
            </a:pPr>
            <a:r>
              <a:rPr lang="en-US" altLang="en-US" sz="2000" b="1" dirty="0">
                <a:solidFill>
                  <a:srgbClr val="0070C0"/>
                </a:solidFill>
              </a:rPr>
              <a:t>Erasmus+ KA203-Strategic Partnerships for higher education, </a:t>
            </a:r>
            <a:endParaRPr lang="mk-MK" altLang="en-US" sz="2000" b="1" dirty="0">
              <a:solidFill>
                <a:srgbClr val="0070C0"/>
              </a:solidFill>
            </a:endParaRPr>
          </a:p>
          <a:p>
            <a:pPr algn="ctr">
              <a:defRPr/>
            </a:pPr>
            <a:r>
              <a:rPr lang="en-US" altLang="en-US" sz="2000" b="1" dirty="0">
                <a:solidFill>
                  <a:srgbClr val="0070C0"/>
                </a:solidFill>
              </a:rPr>
              <a:t>Project 2018-1-RS01-KA203-000432</a:t>
            </a:r>
          </a:p>
        </p:txBody>
      </p:sp>
      <p:pic>
        <p:nvPicPr>
          <p:cNvPr id="13" name="Picture 12">
            <a:extLst>
              <a:ext uri="{FF2B5EF4-FFF2-40B4-BE49-F238E27FC236}">
                <a16:creationId xmlns:a16="http://schemas.microsoft.com/office/drawing/2014/main" id="{8C8EB124-E47F-448D-B8E0-55F7BFA0BA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1196" y="384538"/>
            <a:ext cx="999004" cy="664627"/>
          </a:xfrm>
          <a:prstGeom prst="rect">
            <a:avLst/>
          </a:prstGeom>
        </p:spPr>
      </p:pic>
      <p:pic>
        <p:nvPicPr>
          <p:cNvPr id="14" name="Picture 13">
            <a:extLst>
              <a:ext uri="{FF2B5EF4-FFF2-40B4-BE49-F238E27FC236}">
                <a16:creationId xmlns:a16="http://schemas.microsoft.com/office/drawing/2014/main" id="{97326556-F4F3-45A7-A261-C1B358F8A27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78296" y="1027276"/>
            <a:ext cx="787408" cy="736865"/>
          </a:xfrm>
          <a:prstGeom prst="rect">
            <a:avLst/>
          </a:prstGeom>
        </p:spPr>
      </p:pic>
    </p:spTree>
    <p:extLst>
      <p:ext uri="{BB962C8B-B14F-4D97-AF65-F5344CB8AC3E}">
        <p14:creationId xmlns:p14="http://schemas.microsoft.com/office/powerpoint/2010/main" val="227832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k-M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5" name="Rectangle 3"/>
          <p:cNvSpPr>
            <a:spLocks noGrp="1" noChangeArrowheads="1"/>
          </p:cNvSpPr>
          <p:nvPr>
            <p:ph type="sldNum" sz="quarter" idx="11"/>
          </p:nvPr>
        </p:nvSpPr>
        <p:spPr>
          <a:ln/>
        </p:spPr>
        <p:txBody>
          <a:bodyPr/>
          <a:lstStyle>
            <a:lvl1pPr>
              <a:defRPr/>
            </a:lvl1pPr>
          </a:lstStyle>
          <a:p>
            <a:fld id="{E3F58464-B43C-4568-9EA3-5E1873087DE0}" type="slidenum">
              <a:rPr lang="en-US" altLang="en-US"/>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54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924550"/>
          </a:xfrm>
        </p:spPr>
        <p:txBody>
          <a:bodyPr vert="eaVert"/>
          <a:lstStyle/>
          <a:p>
            <a:r>
              <a:rPr lang="en-US"/>
              <a:t>Click to edit Master title style</a:t>
            </a:r>
            <a:endParaRPr lang="mk-MK"/>
          </a:p>
        </p:txBody>
      </p:sp>
      <p:sp>
        <p:nvSpPr>
          <p:cNvPr id="3" name="Vertical Text Placeholder 2"/>
          <p:cNvSpPr>
            <a:spLocks noGrp="1"/>
          </p:cNvSpPr>
          <p:nvPr>
            <p:ph type="body" orient="vert" idx="1"/>
          </p:nvPr>
        </p:nvSpPr>
        <p:spPr>
          <a:xfrm>
            <a:off x="457200" y="457200"/>
            <a:ext cx="6019800" cy="5924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5" name="Rectangle 3"/>
          <p:cNvSpPr>
            <a:spLocks noGrp="1" noChangeArrowheads="1"/>
          </p:cNvSpPr>
          <p:nvPr>
            <p:ph type="sldNum" sz="quarter" idx="11"/>
          </p:nvPr>
        </p:nvSpPr>
        <p:spPr>
          <a:ln/>
        </p:spPr>
        <p:txBody>
          <a:bodyPr/>
          <a:lstStyle>
            <a:lvl1pPr>
              <a:defRPr/>
            </a:lvl1pPr>
          </a:lstStyle>
          <a:p>
            <a:fld id="{E38699ED-C1E2-4696-8194-EC8879FE3445}" type="slidenum">
              <a:rPr lang="en-US" altLang="en-US"/>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52597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48072"/>
          </a:xfrm>
        </p:spPr>
        <p:txBody>
          <a:bodyPr/>
          <a:lstStyle/>
          <a:p>
            <a:r>
              <a:rPr lang="en-US"/>
              <a:t>Click to edit Master title style</a:t>
            </a:r>
            <a:endParaRPr lang="mk-MK"/>
          </a:p>
        </p:txBody>
      </p:sp>
      <p:sp>
        <p:nvSpPr>
          <p:cNvPr id="3" name="Text Placeholder 2"/>
          <p:cNvSpPr>
            <a:spLocks noGrp="1"/>
          </p:cNvSpPr>
          <p:nvPr>
            <p:ph type="body" sz="half" idx="1"/>
          </p:nvPr>
        </p:nvSpPr>
        <p:spPr>
          <a:xfrm>
            <a:off x="457200" y="1052737"/>
            <a:ext cx="4038600" cy="53290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Content Placeholder 3"/>
          <p:cNvSpPr>
            <a:spLocks noGrp="1"/>
          </p:cNvSpPr>
          <p:nvPr>
            <p:ph sz="half" idx="2"/>
          </p:nvPr>
        </p:nvSpPr>
        <p:spPr>
          <a:xfrm>
            <a:off x="4648200" y="1052737"/>
            <a:ext cx="4038600" cy="53290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6" name="Rectangle 3"/>
          <p:cNvSpPr>
            <a:spLocks noGrp="1" noChangeArrowheads="1"/>
          </p:cNvSpPr>
          <p:nvPr>
            <p:ph type="sldNum" sz="quarter" idx="11"/>
          </p:nvPr>
        </p:nvSpPr>
        <p:spPr>
          <a:ln/>
        </p:spPr>
        <p:txBody>
          <a:bodyPr/>
          <a:lstStyle>
            <a:lvl1pPr>
              <a:defRPr/>
            </a:lvl1pPr>
          </a:lstStyle>
          <a:p>
            <a:fld id="{74B00151-8BCB-48A0-AFED-4E3644FBC8CF}" type="slidenum">
              <a:rPr lang="en-US" altLang="en-US"/>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16291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range1">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28650" y="2768961"/>
            <a:ext cx="7886700" cy="3528811"/>
          </a:xfrm>
          <a:prstGeom prst="rect">
            <a:avLst/>
          </a:prstGeo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1" name="Title 10"/>
          <p:cNvSpPr>
            <a:spLocks noGrp="1"/>
          </p:cNvSpPr>
          <p:nvPr>
            <p:ph type="title" hasCustomPrompt="1"/>
          </p:nvPr>
        </p:nvSpPr>
        <p:spPr>
          <a:xfrm>
            <a:off x="628650" y="2116653"/>
            <a:ext cx="7886700" cy="652307"/>
          </a:xfrm>
        </p:spPr>
        <p:txBody>
          <a:bodyPr anchor="t" anchorCtr="0"/>
          <a:lstStyle/>
          <a:p>
            <a:r>
              <a:rPr lang="en-CA" dirty="0"/>
              <a:t>CLICK TO EDIT TITLE</a:t>
            </a:r>
            <a:endParaRPr lang="en-US" dirty="0"/>
          </a:p>
        </p:txBody>
      </p:sp>
    </p:spTree>
    <p:extLst>
      <p:ext uri="{BB962C8B-B14F-4D97-AF65-F5344CB8AC3E}">
        <p14:creationId xmlns:p14="http://schemas.microsoft.com/office/powerpoint/2010/main" val="161840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28F08-4B91-4ACE-BE3A-58075577D63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3B743C0-0FA3-4538-BD1F-5A6A1581F27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1310A60-6B05-4683-8287-24F08374DEBD}"/>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5" name="Footer Placeholder 4">
            <a:extLst>
              <a:ext uri="{FF2B5EF4-FFF2-40B4-BE49-F238E27FC236}">
                <a16:creationId xmlns:a16="http://schemas.microsoft.com/office/drawing/2014/main" id="{0234529D-E3CF-4056-93E8-96DD4ADD8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53B7A-1E22-44FC-AB4E-0E3D0C5E11BB}"/>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3876850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7335-C808-4811-A728-83A7497919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670F8E-D666-4CF0-9A0B-B4358486EC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7DD3E4-7D96-4E12-BAF5-EC663CA3616A}"/>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5" name="Footer Placeholder 4">
            <a:extLst>
              <a:ext uri="{FF2B5EF4-FFF2-40B4-BE49-F238E27FC236}">
                <a16:creationId xmlns:a16="http://schemas.microsoft.com/office/drawing/2014/main" id="{EA27E5D3-758E-45ED-9352-B061ECE5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49E56-E933-4B9F-93DF-6C2878A095F3}"/>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455638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CBFF-FE31-4A94-BB94-B1085F8EE20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356F1F5-8EE0-4F81-AF41-700BDF8061F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368BC2-5219-42FA-B207-890675FDD8F4}"/>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5" name="Footer Placeholder 4">
            <a:extLst>
              <a:ext uri="{FF2B5EF4-FFF2-40B4-BE49-F238E27FC236}">
                <a16:creationId xmlns:a16="http://schemas.microsoft.com/office/drawing/2014/main" id="{C0E8C6E3-9B60-43B4-914B-D889A7939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8B3334-D3BC-4BE7-855C-8403D6C82AFD}"/>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4231955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8497C-8B55-424C-AC5D-57CDE52F40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2BBEAA-61F4-4487-AA06-21D4FBE953D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1A660E-D65B-4C98-8FA7-87D739A6D51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AC874E-DAC5-443F-8A9B-9203420D14DC}"/>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6" name="Footer Placeholder 5">
            <a:extLst>
              <a:ext uri="{FF2B5EF4-FFF2-40B4-BE49-F238E27FC236}">
                <a16:creationId xmlns:a16="http://schemas.microsoft.com/office/drawing/2014/main" id="{10CD3999-DE41-4144-BD42-DE6B053D90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1AD80-7393-4DBE-84B0-7AFEADA35DDE}"/>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3099631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2B53-8F71-4049-8526-71A112E6F6C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EBDD7E-BEC5-4BCA-8404-9D94D4B3648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AE95EEDD-56FA-492D-8B9F-1B052D36B60A}"/>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390BB8-950A-41D9-A480-ABAF7881595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C50CCE5-F33A-43F1-B339-EC8D5179920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00411F-AEFF-498B-B201-2708E37D5459}"/>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8" name="Footer Placeholder 7">
            <a:extLst>
              <a:ext uri="{FF2B5EF4-FFF2-40B4-BE49-F238E27FC236}">
                <a16:creationId xmlns:a16="http://schemas.microsoft.com/office/drawing/2014/main" id="{C89DE3B7-2AF9-414A-B3EF-E2D9730C8E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DE5E83-19A8-48AF-8169-83CDBBF38DB5}"/>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3312514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E48B4-24FC-4257-8593-D489FB8A08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D2B45B-F9AE-4664-BE73-4B8851250331}"/>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4" name="Footer Placeholder 3">
            <a:extLst>
              <a:ext uri="{FF2B5EF4-FFF2-40B4-BE49-F238E27FC236}">
                <a16:creationId xmlns:a16="http://schemas.microsoft.com/office/drawing/2014/main" id="{DF58910E-2645-463F-A743-34784BE370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98A413-243C-45B1-8217-4920E2413B9A}"/>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134689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k-M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6" name="Rectangle 3"/>
          <p:cNvSpPr>
            <a:spLocks noGrp="1" noChangeArrowheads="1"/>
          </p:cNvSpPr>
          <p:nvPr>
            <p:ph type="sldNum" sz="quarter" idx="11"/>
          </p:nvPr>
        </p:nvSpPr>
        <p:spPr/>
        <p:txBody>
          <a:bodyPr/>
          <a:lstStyle>
            <a:lvl1pPr>
              <a:defRPr/>
            </a:lvl1pPr>
          </a:lstStyle>
          <a:p>
            <a:fld id="{8283E397-09B6-49DF-9E02-89A4ED3305F7}" type="slidenum">
              <a:rPr lang="en-US" altLang="en-US"/>
              <a:pPr/>
              <a:t>‹#›</a:t>
            </a:fld>
            <a:endParaRPr lang="en-US" altLang="en-US"/>
          </a:p>
        </p:txBody>
      </p:sp>
      <p:sp>
        <p:nvSpPr>
          <p:cNvPr id="7" name="Rectangle 16"/>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474711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7AEF4C-CD35-42D7-9AB0-DE8BEB53DCB7}"/>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3" name="Footer Placeholder 2">
            <a:extLst>
              <a:ext uri="{FF2B5EF4-FFF2-40B4-BE49-F238E27FC236}">
                <a16:creationId xmlns:a16="http://schemas.microsoft.com/office/drawing/2014/main" id="{7D274693-1793-4E27-B702-F4200099AC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05CF20-FB26-49EC-B608-8FBFD345FB42}"/>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578079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7302-2FC3-4236-A2FA-3DBD8FE52B9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EF5D4F4-5090-4EBE-8F57-E1A2DB33348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6E36D8-7584-4974-8F60-ED679EA10BF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160B8AA-C47D-4A6C-BE48-C5F0EBC9480C}"/>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6" name="Footer Placeholder 5">
            <a:extLst>
              <a:ext uri="{FF2B5EF4-FFF2-40B4-BE49-F238E27FC236}">
                <a16:creationId xmlns:a16="http://schemas.microsoft.com/office/drawing/2014/main" id="{ECF88AC3-D615-4376-AB0D-343AE07C4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6A548-034A-44B8-83F5-94B787183916}"/>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841830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BEE4-BE30-4455-BF17-70B0067FFD0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B852C04-27D9-4FBB-82E8-4768F285A80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F208222-748C-4AD2-92BA-6F30CA6B78B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13B0562-99B5-43C8-82CF-32056A21D899}"/>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6" name="Footer Placeholder 5">
            <a:extLst>
              <a:ext uri="{FF2B5EF4-FFF2-40B4-BE49-F238E27FC236}">
                <a16:creationId xmlns:a16="http://schemas.microsoft.com/office/drawing/2014/main" id="{B5133DBB-BDB2-4330-A087-AAFA81521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B72C06-6DD7-4C6D-9FCF-2D3182C5AF5B}"/>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2803883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37B1-4EC9-4387-AB87-56C6CC88AE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A8AE4D-9C5D-434E-A794-4A9F4CC2980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B088E-B687-4E97-989B-ED9EAC472404}"/>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5" name="Footer Placeholder 4">
            <a:extLst>
              <a:ext uri="{FF2B5EF4-FFF2-40B4-BE49-F238E27FC236}">
                <a16:creationId xmlns:a16="http://schemas.microsoft.com/office/drawing/2014/main" id="{6EB3B2CD-ED9E-4038-86EC-AC1978BB4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FD0D46-85E2-4E6C-B628-38799E9BF60A}"/>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1418232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88304E-7C3D-4A8E-BCD4-92D419B78B4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5CA1D2-F672-45B1-B003-5E5EECF1AFF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3FBB0-167B-484D-AE67-5AA706169049}"/>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5" name="Footer Placeholder 4">
            <a:extLst>
              <a:ext uri="{FF2B5EF4-FFF2-40B4-BE49-F238E27FC236}">
                <a16:creationId xmlns:a16="http://schemas.microsoft.com/office/drawing/2014/main" id="{4BE11997-8857-4055-9098-5B16B3EAE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7F5008-2F3A-4808-9C32-B38E9D214A26}"/>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242070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mk-M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6" name="Rectangle 3"/>
          <p:cNvSpPr>
            <a:spLocks noGrp="1" noChangeArrowheads="1"/>
          </p:cNvSpPr>
          <p:nvPr>
            <p:ph type="sldNum" sz="quarter" idx="11"/>
          </p:nvPr>
        </p:nvSpPr>
        <p:spPr/>
        <p:txBody>
          <a:bodyPr/>
          <a:lstStyle>
            <a:lvl1pPr>
              <a:defRPr/>
            </a:lvl1pPr>
          </a:lstStyle>
          <a:p>
            <a:fld id="{A7317EB1-A553-4A9B-89A7-FC320BA93BDA}" type="slidenum">
              <a:rPr lang="en-US" altLang="en-US"/>
              <a:pPr/>
              <a:t>‹#›</a:t>
            </a:fld>
            <a:endParaRPr lang="en-US" altLang="en-US"/>
          </a:p>
        </p:txBody>
      </p:sp>
      <p:sp>
        <p:nvSpPr>
          <p:cNvPr id="7" name="Rectangle 16"/>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4158955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60"/>
            <a:ext cx="8229600" cy="737496"/>
          </a:xfrm>
          <a:ln>
            <a:noFill/>
          </a:ln>
        </p:spPr>
        <p:txBody>
          <a:bodyPr/>
          <a:lstStyle>
            <a:lvl1pPr>
              <a:defRPr sz="2850"/>
            </a:lvl1pPr>
          </a:lstStyle>
          <a:p>
            <a:r>
              <a:rPr lang="en-US" dirty="0"/>
              <a:t>Click to edit Master title style</a:t>
            </a:r>
            <a:endParaRPr lang="mk-MK" dirty="0"/>
          </a:p>
        </p:txBody>
      </p:sp>
      <p:sp>
        <p:nvSpPr>
          <p:cNvPr id="3" name="Content Placeholder 2"/>
          <p:cNvSpPr>
            <a:spLocks noGrp="1"/>
          </p:cNvSpPr>
          <p:nvPr>
            <p:ph sz="half" idx="1"/>
          </p:nvPr>
        </p:nvSpPr>
        <p:spPr>
          <a:xfrm>
            <a:off x="457200" y="1079945"/>
            <a:ext cx="4038600" cy="530180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Content Placeholder 3"/>
          <p:cNvSpPr>
            <a:spLocks noGrp="1"/>
          </p:cNvSpPr>
          <p:nvPr>
            <p:ph sz="half" idx="2"/>
          </p:nvPr>
        </p:nvSpPr>
        <p:spPr>
          <a:xfrm>
            <a:off x="4648200" y="1079945"/>
            <a:ext cx="4038600" cy="530180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6" name="Rectangle 3"/>
          <p:cNvSpPr>
            <a:spLocks noGrp="1" noChangeArrowheads="1"/>
          </p:cNvSpPr>
          <p:nvPr>
            <p:ph type="sldNum" sz="quarter" idx="11"/>
          </p:nvPr>
        </p:nvSpPr>
        <p:spPr>
          <a:ln/>
        </p:spPr>
        <p:txBody>
          <a:bodyPr/>
          <a:lstStyle>
            <a:lvl1pPr>
              <a:defRPr/>
            </a:lvl1pPr>
          </a:lstStyle>
          <a:p>
            <a:fld id="{2418C869-CB29-4456-A536-7DB6BE3C4C41}" type="slidenum">
              <a:rPr lang="en-US" altLang="en-US"/>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61204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06090"/>
          </a:xfrm>
        </p:spPr>
        <p:txBody>
          <a:bodyPr/>
          <a:lstStyle>
            <a:lvl1pPr>
              <a:defRPr/>
            </a:lvl1pPr>
          </a:lstStyle>
          <a:p>
            <a:r>
              <a:rPr lang="en-US"/>
              <a:t>Click to edit Master title style</a:t>
            </a:r>
            <a:endParaRPr lang="mk-MK"/>
          </a:p>
        </p:txBody>
      </p:sp>
      <p:sp>
        <p:nvSpPr>
          <p:cNvPr id="3" name="Text Placeholder 2"/>
          <p:cNvSpPr>
            <a:spLocks noGrp="1"/>
          </p:cNvSpPr>
          <p:nvPr>
            <p:ph type="body" idx="1"/>
          </p:nvPr>
        </p:nvSpPr>
        <p:spPr>
          <a:xfrm>
            <a:off x="457200" y="106660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78240"/>
            <a:ext cx="4040188" cy="450308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5" name="Text Placeholder 4"/>
          <p:cNvSpPr>
            <a:spLocks noGrp="1"/>
          </p:cNvSpPr>
          <p:nvPr>
            <p:ph type="body" sz="quarter" idx="3"/>
          </p:nvPr>
        </p:nvSpPr>
        <p:spPr>
          <a:xfrm>
            <a:off x="4645025" y="106660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78240"/>
            <a:ext cx="4041775" cy="450308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8" name="Rectangle 3"/>
          <p:cNvSpPr>
            <a:spLocks noGrp="1" noChangeArrowheads="1"/>
          </p:cNvSpPr>
          <p:nvPr>
            <p:ph type="sldNum" sz="quarter" idx="11"/>
          </p:nvPr>
        </p:nvSpPr>
        <p:spPr>
          <a:ln/>
        </p:spPr>
        <p:txBody>
          <a:bodyPr/>
          <a:lstStyle>
            <a:lvl1pPr>
              <a:defRPr/>
            </a:lvl1pPr>
          </a:lstStyle>
          <a:p>
            <a:fld id="{25FFDC2D-EEAE-4830-88C6-9A9871A7633F}" type="slidenum">
              <a:rPr lang="en-US" altLang="en-US"/>
              <a:pPr/>
              <a:t>‹#›</a:t>
            </a:fld>
            <a:endParaRPr lang="en-US" alt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8208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k-MK"/>
          </a:p>
        </p:txBody>
      </p:sp>
      <p:sp>
        <p:nvSpPr>
          <p:cNvPr id="4" name="Rectangle 3"/>
          <p:cNvSpPr>
            <a:spLocks noGrp="1" noChangeArrowheads="1"/>
          </p:cNvSpPr>
          <p:nvPr>
            <p:ph type="sldNum" sz="quarter" idx="11"/>
          </p:nvPr>
        </p:nvSpPr>
        <p:spPr>
          <a:ln/>
        </p:spPr>
        <p:txBody>
          <a:bodyPr/>
          <a:lstStyle>
            <a:lvl1pPr>
              <a:defRPr/>
            </a:lvl1pPr>
          </a:lstStyle>
          <a:p>
            <a:fld id="{C0FD3C0A-7DD2-4973-9FE4-C65AC5A0C8A6}" type="slidenum">
              <a:rPr lang="en-US" altLang="en-US"/>
              <a:pPr/>
              <a:t>‹#›</a:t>
            </a:fld>
            <a:endParaRPr lang="en-US" alt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23672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a:ln/>
        </p:spPr>
        <p:txBody>
          <a:bodyPr/>
          <a:lstStyle>
            <a:lvl1pPr>
              <a:defRPr/>
            </a:lvl1pPr>
          </a:lstStyle>
          <a:p>
            <a:fld id="{49F87BE4-B88E-42DA-84D2-6655A481CD88}" type="slidenum">
              <a:rPr lang="en-US" altLang="en-US"/>
              <a:pPr/>
              <a:t>‹#›</a:t>
            </a:fld>
            <a:endParaRPr lang="en-US" alt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26404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mk-MK"/>
          </a:p>
        </p:txBody>
      </p:sp>
      <p:sp>
        <p:nvSpPr>
          <p:cNvPr id="3" name="Content Placeholder 2"/>
          <p:cNvSpPr>
            <a:spLocks noGrp="1"/>
          </p:cNvSpPr>
          <p:nvPr>
            <p:ph idx="1"/>
          </p:nvPr>
        </p:nvSpPr>
        <p:spPr>
          <a:xfrm>
            <a:off x="3575050" y="273050"/>
            <a:ext cx="5111750" cy="610827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Text Placeholder 3"/>
          <p:cNvSpPr>
            <a:spLocks noGrp="1"/>
          </p:cNvSpPr>
          <p:nvPr>
            <p:ph type="body" sz="half" idx="2"/>
          </p:nvPr>
        </p:nvSpPr>
        <p:spPr>
          <a:xfrm>
            <a:off x="457201" y="1435100"/>
            <a:ext cx="3008313" cy="494622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Rectangle 3"/>
          <p:cNvSpPr>
            <a:spLocks noGrp="1" noChangeArrowheads="1"/>
          </p:cNvSpPr>
          <p:nvPr>
            <p:ph type="sldNum" sz="quarter" idx="11"/>
          </p:nvPr>
        </p:nvSpPr>
        <p:spPr>
          <a:ln/>
        </p:spPr>
        <p:txBody>
          <a:bodyPr/>
          <a:lstStyle>
            <a:lvl1pPr>
              <a:defRPr/>
            </a:lvl1pPr>
          </a:lstStyle>
          <a:p>
            <a:fld id="{3B8A2450-A968-4AB1-A7DB-BEF588235358}" type="slidenum">
              <a:rPr lang="en-US" altLang="en-US"/>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7993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mk-MK"/>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mk-MK"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Rectangle 3"/>
          <p:cNvSpPr>
            <a:spLocks noGrp="1" noChangeArrowheads="1"/>
          </p:cNvSpPr>
          <p:nvPr>
            <p:ph type="sldNum" sz="quarter" idx="11"/>
          </p:nvPr>
        </p:nvSpPr>
        <p:spPr>
          <a:ln/>
        </p:spPr>
        <p:txBody>
          <a:bodyPr/>
          <a:lstStyle>
            <a:lvl1pPr>
              <a:defRPr/>
            </a:lvl1pPr>
          </a:lstStyle>
          <a:p>
            <a:fld id="{E2581F10-B9F0-4CAC-AE37-C450A69613E1}" type="slidenum">
              <a:rPr lang="en-US" altLang="en-US"/>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527758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7" name="Rectangle 3"/>
          <p:cNvSpPr>
            <a:spLocks noGrp="1" noChangeArrowheads="1"/>
          </p:cNvSpPr>
          <p:nvPr>
            <p:ph type="sldNum" sz="quarter" idx="4"/>
          </p:nvPr>
        </p:nvSpPr>
        <p:spPr bwMode="auto">
          <a:xfrm>
            <a:off x="7667625" y="6597650"/>
            <a:ext cx="1296988"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675"/>
            </a:lvl1pPr>
          </a:lstStyle>
          <a:p>
            <a:fld id="{10FB7B05-553D-4EE0-8B76-B14FF04270AE}" type="slidenum">
              <a:rPr lang="en-US" altLang="en-US"/>
              <a:pPr/>
              <a:t>‹#›</a:t>
            </a:fld>
            <a:endParaRPr lang="en-US" altLang="en-US"/>
          </a:p>
        </p:txBody>
      </p:sp>
      <p:sp>
        <p:nvSpPr>
          <p:cNvPr id="1029" name="Rectangle 14"/>
          <p:cNvSpPr>
            <a:spLocks noGrp="1" noChangeArrowheads="1"/>
          </p:cNvSpPr>
          <p:nvPr>
            <p:ph type="title"/>
          </p:nvPr>
        </p:nvSpPr>
        <p:spPr bwMode="auto">
          <a:xfrm>
            <a:off x="457200" y="603272"/>
            <a:ext cx="8229600" cy="73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30" name="Rectangle 15"/>
          <p:cNvSpPr>
            <a:spLocks noGrp="1" noChangeArrowheads="1"/>
          </p:cNvSpPr>
          <p:nvPr>
            <p:ph type="body" idx="1"/>
          </p:nvPr>
        </p:nvSpPr>
        <p:spPr bwMode="auto">
          <a:xfrm>
            <a:off x="457200" y="1412776"/>
            <a:ext cx="8229600" cy="496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1760" name="Rectangle 16"/>
          <p:cNvSpPr>
            <a:spLocks noGrp="1" noChangeArrowheads="1"/>
          </p:cNvSpPr>
          <p:nvPr>
            <p:ph type="dt" sz="half" idx="2"/>
          </p:nvPr>
        </p:nvSpPr>
        <p:spPr bwMode="auto">
          <a:xfrm>
            <a:off x="179389" y="6553200"/>
            <a:ext cx="1728787" cy="260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675">
                <a:latin typeface="Arial" pitchFamily="34" charset="0"/>
                <a:cs typeface="+mn-cs"/>
              </a:defRPr>
            </a:lvl1pPr>
          </a:lstStyle>
          <a:p>
            <a:pPr>
              <a:defRPr/>
            </a:pPr>
            <a:endParaRPr lang="en-US"/>
          </a:p>
        </p:txBody>
      </p:sp>
      <p:sp>
        <p:nvSpPr>
          <p:cNvPr id="1032" name="Text Box 17"/>
          <p:cNvSpPr txBox="1">
            <a:spLocks noChangeArrowheads="1"/>
          </p:cNvSpPr>
          <p:nvPr userDrawn="1"/>
        </p:nvSpPr>
        <p:spPr bwMode="auto">
          <a:xfrm>
            <a:off x="1908176" y="6597932"/>
            <a:ext cx="5112096" cy="215444"/>
          </a:xfrm>
          <a:prstGeom prst="rect">
            <a:avLst/>
          </a:prstGeom>
          <a:noFill/>
          <a:ln>
            <a:noFill/>
          </a:ln>
        </p:spPr>
        <p:txBody>
          <a:bodyPr wrap="square">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defRPr/>
            </a:pPr>
            <a:r>
              <a:rPr lang="mk-MK" altLang="en-US" sz="800" b="1" dirty="0">
                <a:solidFill>
                  <a:schemeClr val="bg1">
                    <a:lumMod val="50000"/>
                  </a:schemeClr>
                </a:solidFill>
              </a:rPr>
              <a:t>-</a:t>
            </a:r>
            <a:r>
              <a:rPr lang="en-US" altLang="en-US" sz="800" b="1" dirty="0">
                <a:solidFill>
                  <a:schemeClr val="bg1">
                    <a:lumMod val="50000"/>
                  </a:schemeClr>
                </a:solidFill>
              </a:rPr>
              <a:t>Erasmus+ KA203-Strategic Partnerships for higher education, Project 2018-1-RS01-KA203-000432</a:t>
            </a:r>
            <a:r>
              <a:rPr lang="mk-MK" altLang="en-US" sz="800" b="1" dirty="0">
                <a:solidFill>
                  <a:schemeClr val="bg1">
                    <a:lumMod val="50000"/>
                  </a:schemeClr>
                </a:solidFill>
              </a:rPr>
              <a:t>-</a:t>
            </a:r>
            <a:endParaRPr lang="en-US" altLang="en-US" sz="800" b="1" dirty="0">
              <a:solidFill>
                <a:schemeClr val="bg1">
                  <a:lumMod val="50000"/>
                </a:schemeClr>
              </a:solidFill>
            </a:endParaRPr>
          </a:p>
        </p:txBody>
      </p:sp>
      <p:pic>
        <p:nvPicPr>
          <p:cNvPr id="2" name="Picture 1"/>
          <p:cNvPicPr>
            <a:picLocks/>
          </p:cNvPicPr>
          <p:nvPr userDrawn="1"/>
        </p:nvPicPr>
        <p:blipFill>
          <a:blip r:embed="rId15" cstate="print">
            <a:extLst>
              <a:ext uri="{28A0092B-C50C-407E-A947-70E740481C1C}">
                <a14:useLocalDpi xmlns:a14="http://schemas.microsoft.com/office/drawing/2010/main" val="0"/>
              </a:ext>
            </a:extLst>
          </a:blip>
          <a:stretch>
            <a:fillRect/>
          </a:stretch>
        </p:blipFill>
        <p:spPr>
          <a:xfrm>
            <a:off x="7742819" y="24798"/>
            <a:ext cx="495891" cy="523882"/>
          </a:xfrm>
          <a:prstGeom prst="rect">
            <a:avLst/>
          </a:prstGeom>
        </p:spPr>
      </p:pic>
      <p:pic>
        <p:nvPicPr>
          <p:cNvPr id="3" name="Picture 2"/>
          <p:cNvPicPr>
            <a:picLocks/>
          </p:cNvPicPr>
          <p:nvPr userDrawn="1"/>
        </p:nvPicPr>
        <p:blipFill>
          <a:blip r:embed="rId16" cstate="print">
            <a:extLst>
              <a:ext uri="{28A0092B-C50C-407E-A947-70E740481C1C}">
                <a14:useLocalDpi xmlns:a14="http://schemas.microsoft.com/office/drawing/2010/main" val="0"/>
              </a:ext>
            </a:extLst>
          </a:blip>
          <a:stretch>
            <a:fillRect/>
          </a:stretch>
        </p:blipFill>
        <p:spPr>
          <a:xfrm>
            <a:off x="8449562" y="24798"/>
            <a:ext cx="605058" cy="523882"/>
          </a:xfrm>
          <a:prstGeom prst="rect">
            <a:avLst/>
          </a:prstGeom>
        </p:spPr>
      </p:pic>
      <p:pic>
        <p:nvPicPr>
          <p:cNvPr id="10" name="Picture 9">
            <a:extLst>
              <a:ext uri="{FF2B5EF4-FFF2-40B4-BE49-F238E27FC236}">
                <a16:creationId xmlns:a16="http://schemas.microsoft.com/office/drawing/2014/main" id="{97326556-F4F3-45A7-A261-C1B358F8A27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707" y="0"/>
            <a:ext cx="675861" cy="632477"/>
          </a:xfrm>
          <a:prstGeom prst="rect">
            <a:avLst/>
          </a:prstGeom>
        </p:spPr>
      </p:pic>
      <p:pic>
        <p:nvPicPr>
          <p:cNvPr id="11" name="Picture 10">
            <a:extLst>
              <a:ext uri="{FF2B5EF4-FFF2-40B4-BE49-F238E27FC236}">
                <a16:creationId xmlns:a16="http://schemas.microsoft.com/office/drawing/2014/main" id="{8C8EB124-E47F-448D-B8E0-55F7BFA0BA8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37225" y="44624"/>
            <a:ext cx="738431" cy="491271"/>
          </a:xfrm>
          <a:prstGeom prst="rect">
            <a:avLst/>
          </a:prstGeom>
        </p:spPr>
      </p:pic>
    </p:spTree>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4" r:id="rId13"/>
  </p:sldLayoutIdLst>
  <p:hf hdr="0" ftr="0" dt="0"/>
  <p:txStyles>
    <p:titleStyle>
      <a:lvl1pPr algn="l" rtl="0" eaLnBrk="0" fontAlgn="base" hangingPunct="0">
        <a:spcBef>
          <a:spcPct val="0"/>
        </a:spcBef>
        <a:spcAft>
          <a:spcPct val="0"/>
        </a:spcAft>
        <a:defRPr sz="3300" b="0" i="0" u="none">
          <a:solidFill>
            <a:srgbClr val="3967A0"/>
          </a:solidFill>
          <a:latin typeface="+mj-lt"/>
          <a:ea typeface="+mj-ea"/>
          <a:cs typeface="+mj-cs"/>
        </a:defRPr>
      </a:lvl1pPr>
      <a:lvl2pPr algn="l" rtl="0" eaLnBrk="0" fontAlgn="base" hangingPunct="0">
        <a:spcBef>
          <a:spcPct val="0"/>
        </a:spcBef>
        <a:spcAft>
          <a:spcPct val="0"/>
        </a:spcAft>
        <a:defRPr sz="3300">
          <a:solidFill>
            <a:schemeClr val="tx1"/>
          </a:solidFill>
          <a:latin typeface="Arial" pitchFamily="34" charset="0"/>
          <a:cs typeface="Arial" pitchFamily="34" charset="0"/>
        </a:defRPr>
      </a:lvl2pPr>
      <a:lvl3pPr algn="l" rtl="0" eaLnBrk="0" fontAlgn="base" hangingPunct="0">
        <a:spcBef>
          <a:spcPct val="0"/>
        </a:spcBef>
        <a:spcAft>
          <a:spcPct val="0"/>
        </a:spcAft>
        <a:defRPr sz="3300">
          <a:solidFill>
            <a:schemeClr val="tx1"/>
          </a:solidFill>
          <a:latin typeface="Arial" pitchFamily="34" charset="0"/>
          <a:cs typeface="Arial" pitchFamily="34" charset="0"/>
        </a:defRPr>
      </a:lvl3pPr>
      <a:lvl4pPr algn="l" rtl="0" eaLnBrk="0" fontAlgn="base" hangingPunct="0">
        <a:spcBef>
          <a:spcPct val="0"/>
        </a:spcBef>
        <a:spcAft>
          <a:spcPct val="0"/>
        </a:spcAft>
        <a:defRPr sz="3300">
          <a:solidFill>
            <a:schemeClr val="tx1"/>
          </a:solidFill>
          <a:latin typeface="Arial" pitchFamily="34" charset="0"/>
          <a:cs typeface="Arial" pitchFamily="34" charset="0"/>
        </a:defRPr>
      </a:lvl4pPr>
      <a:lvl5pPr algn="l" rtl="0" eaLnBrk="0" fontAlgn="base" hangingPunct="0">
        <a:spcBef>
          <a:spcPct val="0"/>
        </a:spcBef>
        <a:spcAft>
          <a:spcPct val="0"/>
        </a:spcAft>
        <a:defRPr sz="3300">
          <a:solidFill>
            <a:schemeClr val="tx1"/>
          </a:solidFill>
          <a:latin typeface="Arial" pitchFamily="34" charset="0"/>
          <a:cs typeface="Arial" pitchFamily="34" charset="0"/>
        </a:defRPr>
      </a:lvl5pPr>
      <a:lvl6pPr marL="342900" algn="l" rtl="0" fontAlgn="base">
        <a:spcBef>
          <a:spcPct val="0"/>
        </a:spcBef>
        <a:spcAft>
          <a:spcPct val="0"/>
        </a:spcAft>
        <a:defRPr sz="3300">
          <a:solidFill>
            <a:schemeClr val="tx1"/>
          </a:solidFill>
          <a:latin typeface="Arial" pitchFamily="34" charset="0"/>
          <a:cs typeface="Arial" pitchFamily="34" charset="0"/>
        </a:defRPr>
      </a:lvl6pPr>
      <a:lvl7pPr marL="685800" algn="l" rtl="0" fontAlgn="base">
        <a:spcBef>
          <a:spcPct val="0"/>
        </a:spcBef>
        <a:spcAft>
          <a:spcPct val="0"/>
        </a:spcAft>
        <a:defRPr sz="3300">
          <a:solidFill>
            <a:schemeClr val="tx1"/>
          </a:solidFill>
          <a:latin typeface="Arial" pitchFamily="34" charset="0"/>
          <a:cs typeface="Arial" pitchFamily="34" charset="0"/>
        </a:defRPr>
      </a:lvl7pPr>
      <a:lvl8pPr marL="1028700" algn="l" rtl="0" fontAlgn="base">
        <a:spcBef>
          <a:spcPct val="0"/>
        </a:spcBef>
        <a:spcAft>
          <a:spcPct val="0"/>
        </a:spcAft>
        <a:defRPr sz="3300">
          <a:solidFill>
            <a:schemeClr val="tx1"/>
          </a:solidFill>
          <a:latin typeface="Arial" pitchFamily="34" charset="0"/>
          <a:cs typeface="Arial" pitchFamily="34" charset="0"/>
        </a:defRPr>
      </a:lvl8pPr>
      <a:lvl9pPr marL="1371600" algn="l" rtl="0" fontAlgn="base">
        <a:spcBef>
          <a:spcPct val="0"/>
        </a:spcBef>
        <a:spcAft>
          <a:spcPct val="0"/>
        </a:spcAft>
        <a:defRPr sz="3300">
          <a:solidFill>
            <a:schemeClr val="tx1"/>
          </a:solidFill>
          <a:latin typeface="Arial" pitchFamily="34" charset="0"/>
          <a:cs typeface="Arial" pitchFamily="34" charset="0"/>
        </a:defRPr>
      </a:lvl9pPr>
    </p:titleStyle>
    <p:bodyStyle>
      <a:lvl1pPr marL="257175" indent="-257175" algn="l" rtl="0" eaLnBrk="0" fontAlgn="base" hangingPunct="0">
        <a:spcBef>
          <a:spcPct val="20000"/>
        </a:spcBef>
        <a:spcAft>
          <a:spcPct val="0"/>
        </a:spcAft>
        <a:buClr>
          <a:schemeClr val="bg2"/>
        </a:buClr>
        <a:buSzPct val="75000"/>
        <a:buFont typeface="Wingdings" panose="05000000000000000000" pitchFamily="2" charset="2"/>
        <a:buChar char="n"/>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80000"/>
        <a:buFont typeface="Wingdings" panose="05000000000000000000" pitchFamily="2" charset="2"/>
        <a:buChar char="¨"/>
        <a:defRPr sz="2100">
          <a:solidFill>
            <a:schemeClr val="tx1"/>
          </a:solidFill>
          <a:latin typeface="+mn-lt"/>
          <a:cs typeface="+mn-cs"/>
        </a:defRPr>
      </a:lvl2pPr>
      <a:lvl3pPr marL="857250" indent="-171450" algn="l" rtl="0" eaLnBrk="0" fontAlgn="base" hangingPunct="0">
        <a:spcBef>
          <a:spcPct val="20000"/>
        </a:spcBef>
        <a:spcAft>
          <a:spcPct val="0"/>
        </a:spcAft>
        <a:buClr>
          <a:schemeClr val="bg2"/>
        </a:buClr>
        <a:buSzPct val="65000"/>
        <a:buFont typeface="Wingdings" panose="05000000000000000000" pitchFamily="2" charset="2"/>
        <a:buChar char="n"/>
        <a:defRPr sz="1800">
          <a:solidFill>
            <a:schemeClr val="tx1"/>
          </a:solidFill>
          <a:latin typeface="+mn-lt"/>
          <a:cs typeface="+mn-cs"/>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
        <a:defRPr sz="1500">
          <a:solidFill>
            <a:schemeClr val="tx1"/>
          </a:solidFill>
          <a:latin typeface="+mn-lt"/>
          <a:cs typeface="+mn-cs"/>
        </a:defRPr>
      </a:lvl4pPr>
      <a:lvl5pPr marL="1543050" indent="-171450" algn="l" rtl="0" eaLnBrk="0" fontAlgn="base" hangingPunct="0">
        <a:spcBef>
          <a:spcPct val="20000"/>
        </a:spcBef>
        <a:spcAft>
          <a:spcPct val="0"/>
        </a:spcAft>
        <a:buClr>
          <a:schemeClr val="bg2"/>
        </a:buClr>
        <a:buFont typeface="Wingdings" panose="05000000000000000000" pitchFamily="2" charset="2"/>
        <a:buChar char="§"/>
        <a:defRPr sz="1500">
          <a:solidFill>
            <a:schemeClr val="tx1"/>
          </a:solidFill>
          <a:latin typeface="+mn-lt"/>
          <a:cs typeface="+mn-cs"/>
        </a:defRPr>
      </a:lvl5pPr>
      <a:lvl6pPr marL="18859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6pPr>
      <a:lvl7pPr marL="22288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7pPr>
      <a:lvl8pPr marL="25717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8pPr>
      <a:lvl9pPr marL="29146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9pPr>
    </p:bodyStyle>
    <p:otherStyle>
      <a:defPPr>
        <a:defRPr lang="mk-M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124C1-EBB0-4C84-89C3-5DC189BCD0B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CD14E7-71ED-4B0A-9214-BEB5FF00E6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3CECE-9020-440E-B1D4-3AE98594A5A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7758444-3012-4D76-91FF-E39703EF54A7}" type="datetimeFigureOut">
              <a:rPr lang="en-US" smtClean="0"/>
              <a:t>9/8/2019</a:t>
            </a:fld>
            <a:endParaRPr lang="en-US"/>
          </a:p>
        </p:txBody>
      </p:sp>
      <p:sp>
        <p:nvSpPr>
          <p:cNvPr id="5" name="Footer Placeholder 4">
            <a:extLst>
              <a:ext uri="{FF2B5EF4-FFF2-40B4-BE49-F238E27FC236}">
                <a16:creationId xmlns:a16="http://schemas.microsoft.com/office/drawing/2014/main" id="{DBB8F51F-CCD7-4463-B0BE-99D1C52B3AA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293383-3B53-4864-B5FD-7AE7E6F252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CBC126-6947-497B-907D-B5B231231328}" type="slidenum">
              <a:rPr lang="en-US" smtClean="0"/>
              <a:t>‹#›</a:t>
            </a:fld>
            <a:endParaRPr lang="en-US"/>
          </a:p>
        </p:txBody>
      </p:sp>
    </p:spTree>
    <p:extLst>
      <p:ext uri="{BB962C8B-B14F-4D97-AF65-F5344CB8AC3E}">
        <p14:creationId xmlns:p14="http://schemas.microsoft.com/office/powerpoint/2010/main" val="806588143"/>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opennetworking.org/wp-content/uploads/2014/10/openflow-spec-v1.4.0.pdf"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github.com/lsinfo3/poco"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s://www.nsnam.org/" TargetMode="External"/><Relationship Id="rId4" Type="http://schemas.openxmlformats.org/officeDocument/2006/relationships/hyperlink" Target="https://www.opendaylight.org/platform-overview-berylliu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estinet.com/"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image" Target="../media/image44.jpeg"/><Relationship Id="rId21" Type="http://schemas.openxmlformats.org/officeDocument/2006/relationships/image" Target="../media/image62.png"/><Relationship Id="rId7" Type="http://schemas.openxmlformats.org/officeDocument/2006/relationships/image" Target="../media/image48.jpeg"/><Relationship Id="rId12" Type="http://schemas.openxmlformats.org/officeDocument/2006/relationships/image" Target="../media/image53.jpeg"/><Relationship Id="rId17" Type="http://schemas.openxmlformats.org/officeDocument/2006/relationships/image" Target="../media/image58.gif"/><Relationship Id="rId2" Type="http://schemas.openxmlformats.org/officeDocument/2006/relationships/image" Target="../media/image43.jpeg"/><Relationship Id="rId16" Type="http://schemas.openxmlformats.org/officeDocument/2006/relationships/image" Target="../media/image57.png"/><Relationship Id="rId20"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2.jpeg"/><Relationship Id="rId24" Type="http://schemas.openxmlformats.org/officeDocument/2006/relationships/image" Target="../media/image65.png"/><Relationship Id="rId5" Type="http://schemas.openxmlformats.org/officeDocument/2006/relationships/image" Target="../media/image46.jpeg"/><Relationship Id="rId15" Type="http://schemas.openxmlformats.org/officeDocument/2006/relationships/image" Target="../media/image56.jpeg"/><Relationship Id="rId23" Type="http://schemas.openxmlformats.org/officeDocument/2006/relationships/image" Target="../media/image64.png"/><Relationship Id="rId10" Type="http://schemas.openxmlformats.org/officeDocument/2006/relationships/image" Target="../media/image51.jpeg"/><Relationship Id="rId19" Type="http://schemas.openxmlformats.org/officeDocument/2006/relationships/image" Target="../media/image60.png"/><Relationship Id="rId4" Type="http://schemas.openxmlformats.org/officeDocument/2006/relationships/image" Target="../media/image45.png"/><Relationship Id="rId9" Type="http://schemas.openxmlformats.org/officeDocument/2006/relationships/image" Target="../media/image50.jpeg"/><Relationship Id="rId14" Type="http://schemas.openxmlformats.org/officeDocument/2006/relationships/image" Target="../media/image55.jpeg"/><Relationship Id="rId22" Type="http://schemas.openxmlformats.org/officeDocument/2006/relationships/image" Target="../media/image63.png"/></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http://www.itc26.org/fileadmin/ITC26_files/ITC26-Tutorial-Rostami.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jpeg"/><Relationship Id="rId7" Type="http://schemas.openxmlformats.org/officeDocument/2006/relationships/image" Target="../media/image79.png"/><Relationship Id="rId2" Type="http://schemas.openxmlformats.org/officeDocument/2006/relationships/image" Target="../media/image76.jpg"/><Relationship Id="rId1" Type="http://schemas.openxmlformats.org/officeDocument/2006/relationships/slideLayout" Target="../slideLayouts/slideLayout7.xml"/><Relationship Id="rId6" Type="http://schemas.openxmlformats.org/officeDocument/2006/relationships/image" Target="../media/image78.jpg"/><Relationship Id="rId5" Type="http://schemas.openxmlformats.org/officeDocument/2006/relationships/image" Target="../media/image77.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eacea.ec.europa.eu/sites/eacea-site/files/logosbeneficaireserasmusleft_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2240" y="4959110"/>
            <a:ext cx="4296578" cy="9445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7326556-F4F3-45A7-A261-C1B358F8A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116" y="966357"/>
            <a:ext cx="1194987" cy="1118282"/>
          </a:xfrm>
          <a:prstGeom prst="rect">
            <a:avLst/>
          </a:prstGeom>
        </p:spPr>
      </p:pic>
      <p:sp>
        <p:nvSpPr>
          <p:cNvPr id="5" name="Rectangle 4"/>
          <p:cNvSpPr/>
          <p:nvPr/>
        </p:nvSpPr>
        <p:spPr>
          <a:xfrm>
            <a:off x="1697073" y="1040749"/>
            <a:ext cx="7121280" cy="50783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Innovative Teaching Approaches in development of Software Designed Instrumentation and its application in real-time systems</a:t>
            </a:r>
          </a:p>
        </p:txBody>
      </p:sp>
      <p:sp>
        <p:nvSpPr>
          <p:cNvPr id="10" name="Rectangle 2">
            <a:extLst>
              <a:ext uri="{FF2B5EF4-FFF2-40B4-BE49-F238E27FC236}">
                <a16:creationId xmlns:a16="http://schemas.microsoft.com/office/drawing/2014/main" id="{A764D615-2D05-453E-A71B-34FA54462B56}"/>
              </a:ext>
            </a:extLst>
          </p:cNvPr>
          <p:cNvSpPr>
            <a:spLocks noGrp="1" noChangeArrowheads="1"/>
          </p:cNvSpPr>
          <p:nvPr>
            <p:ph type="title"/>
          </p:nvPr>
        </p:nvSpPr>
        <p:spPr bwMode="auto">
          <a:xfrm>
            <a:off x="1693951" y="1765885"/>
            <a:ext cx="7450049" cy="530915"/>
          </a:xfrm>
          <a:prstGeom prst="rect">
            <a:avLst/>
          </a:prstGeom>
          <a:noFill/>
          <a:ln>
            <a:noFill/>
          </a:ln>
          <a:effectLst/>
        </p:spPr>
        <p:txBody>
          <a:bodyPr vert="horz" wrap="square" lIns="68580" tIns="34290" rIns="68580" bIns="34290" numCol="1" rtlCol="0" anchor="ctr" anchorCtr="0" compatLnSpc="1">
            <a:prstTxWarp prst="textNoShape">
              <a:avLst/>
            </a:prstTxWarp>
            <a:spAutoFit/>
          </a:bodyPr>
          <a:lstStyle/>
          <a:p>
            <a:pPr lvl="0" eaLnBrk="0" fontAlgn="base" hangingPunct="0">
              <a:lnSpc>
                <a:spcPct val="100000"/>
              </a:lnSpc>
              <a:spcAft>
                <a:spcPct val="0"/>
              </a:spcAft>
            </a:pPr>
            <a:r>
              <a:rPr lang="en-GB" altLang="en-US" sz="3000" b="1" dirty="0">
                <a:latin typeface="Garamond" panose="02020404030301010803" pitchFamily="18" charset="0"/>
              </a:rPr>
              <a:t>Virtual Networks: SDN and NFV</a:t>
            </a:r>
            <a:endParaRPr lang="en-US" altLang="en-US" sz="3000" b="1" dirty="0">
              <a:latin typeface="Garamond" panose="02020404030301010803" pitchFamily="18" charset="0"/>
            </a:endParaRPr>
          </a:p>
        </p:txBody>
      </p:sp>
      <p:pic>
        <p:nvPicPr>
          <p:cNvPr id="11" name="Picture 10">
            <a:extLst>
              <a:ext uri="{FF2B5EF4-FFF2-40B4-BE49-F238E27FC236}">
                <a16:creationId xmlns:a16="http://schemas.microsoft.com/office/drawing/2014/main" id="{E82D8BF9-3DCE-496F-847F-32784C734662}"/>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50917" y="3470951"/>
            <a:ext cx="891540" cy="891540"/>
          </a:xfrm>
          <a:prstGeom prst="rect">
            <a:avLst/>
          </a:prstGeom>
        </p:spPr>
      </p:pic>
      <p:pic>
        <p:nvPicPr>
          <p:cNvPr id="12" name="Picture 11">
            <a:extLst>
              <a:ext uri="{FF2B5EF4-FFF2-40B4-BE49-F238E27FC236}">
                <a16:creationId xmlns:a16="http://schemas.microsoft.com/office/drawing/2014/main" id="{3A88EF19-99CB-4DBC-8B7B-725C8553E454}"/>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577682" y="3442955"/>
            <a:ext cx="891540" cy="891540"/>
          </a:xfrm>
          <a:prstGeom prst="rect">
            <a:avLst/>
          </a:prstGeom>
        </p:spPr>
      </p:pic>
      <p:pic>
        <p:nvPicPr>
          <p:cNvPr id="15" name="Picture 14">
            <a:extLst>
              <a:ext uri="{FF2B5EF4-FFF2-40B4-BE49-F238E27FC236}">
                <a16:creationId xmlns:a16="http://schemas.microsoft.com/office/drawing/2014/main" id="{02AC23E7-A671-4730-B2AD-AC52DA72271B}"/>
              </a:ext>
            </a:extLst>
          </p:cNvPr>
          <p:cNvPicPr>
            <a:picLocks/>
          </p:cNvPicPr>
          <p:nvPr/>
        </p:nvPicPr>
        <p:blipFill rotWithShape="1">
          <a:blip r:embed="rId6" cstate="print">
            <a:extLst>
              <a:ext uri="{28A0092B-C50C-407E-A947-70E740481C1C}">
                <a14:useLocalDpi xmlns:a14="http://schemas.microsoft.com/office/drawing/2010/main" val="0"/>
              </a:ext>
            </a:extLst>
          </a:blip>
          <a:srcRect l="13886" r="16898" b="21859"/>
          <a:stretch/>
        </p:blipFill>
        <p:spPr>
          <a:xfrm>
            <a:off x="4051151" y="3374375"/>
            <a:ext cx="949361" cy="1028700"/>
          </a:xfrm>
          <a:prstGeom prst="rect">
            <a:avLst/>
          </a:prstGeom>
        </p:spPr>
      </p:pic>
      <p:pic>
        <p:nvPicPr>
          <p:cNvPr id="16" name="Picture 15">
            <a:extLst>
              <a:ext uri="{FF2B5EF4-FFF2-40B4-BE49-F238E27FC236}">
                <a16:creationId xmlns:a16="http://schemas.microsoft.com/office/drawing/2014/main" id="{E37FF7EE-90AD-4545-A8A0-E8BB8D8F7052}"/>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304661" y="3522378"/>
            <a:ext cx="1028700" cy="1028700"/>
          </a:xfrm>
          <a:prstGeom prst="rect">
            <a:avLst/>
          </a:prstGeom>
        </p:spPr>
      </p:pic>
      <p:sp>
        <p:nvSpPr>
          <p:cNvPr id="17" name="Rectangle 16"/>
          <p:cNvSpPr/>
          <p:nvPr/>
        </p:nvSpPr>
        <p:spPr>
          <a:xfrm>
            <a:off x="6997259" y="2879410"/>
            <a:ext cx="2012089" cy="415498"/>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Faculty of Physics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Warsaw University of Technology</a:t>
            </a:r>
          </a:p>
        </p:txBody>
      </p:sp>
      <p:sp>
        <p:nvSpPr>
          <p:cNvPr id="18" name="Rectangle 17"/>
          <p:cNvSpPr/>
          <p:nvPr/>
        </p:nvSpPr>
        <p:spPr>
          <a:xfrm>
            <a:off x="3925217" y="2925037"/>
            <a:ext cx="1314784" cy="415498"/>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Zagreb University of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Applied Sciences</a:t>
            </a:r>
          </a:p>
        </p:txBody>
      </p:sp>
      <p:sp>
        <p:nvSpPr>
          <p:cNvPr id="19" name="Rectangle 18"/>
          <p:cNvSpPr/>
          <p:nvPr/>
        </p:nvSpPr>
        <p:spPr>
          <a:xfrm>
            <a:off x="357749" y="2879410"/>
            <a:ext cx="1293944" cy="415498"/>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Faculty of Technical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Sciences</a:t>
            </a:r>
          </a:p>
        </p:txBody>
      </p:sp>
      <p:sp>
        <p:nvSpPr>
          <p:cNvPr id="20" name="Rectangle 19"/>
          <p:cNvSpPr/>
          <p:nvPr/>
        </p:nvSpPr>
        <p:spPr>
          <a:xfrm>
            <a:off x="1889598" y="2755370"/>
            <a:ext cx="1922321" cy="73866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dagio_slab"/>
                <a:ea typeface="+mn-ea"/>
                <a:cs typeface="+mn-cs"/>
              </a:rPr>
              <a:t>Ss. Cyril and Methodius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dagio_slab"/>
                <a:ea typeface="+mn-ea"/>
                <a:cs typeface="+mn-cs"/>
              </a:rPr>
              <a:t>University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dagio_slab"/>
                <a:ea typeface="+mn-ea"/>
                <a:cs typeface="+mn-cs"/>
              </a:rPr>
              <a:t>Faculty of Electrical Engineering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dagio_slab"/>
                <a:ea typeface="+mn-ea"/>
                <a:cs typeface="+mn-cs"/>
              </a:rPr>
              <a:t>and Information Technologies</a:t>
            </a:r>
          </a:p>
        </p:txBody>
      </p:sp>
      <p:sp>
        <p:nvSpPr>
          <p:cNvPr id="21" name="Rectangle 20"/>
          <p:cNvSpPr/>
          <p:nvPr/>
        </p:nvSpPr>
        <p:spPr>
          <a:xfrm>
            <a:off x="5375184" y="2717828"/>
            <a:ext cx="1478327" cy="57708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School of Electrical</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Engineering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University of Belgrade</a:t>
            </a:r>
          </a:p>
        </p:txBody>
      </p:sp>
      <p:pic>
        <p:nvPicPr>
          <p:cNvPr id="22" name="Picture 21"/>
          <p:cNvPicPr/>
          <p:nvPr/>
        </p:nvPicPr>
        <p:blipFill>
          <a:blip r:embed="rId8" cstate="print">
            <a:extLst>
              <a:ext uri="{28A0092B-C50C-407E-A947-70E740481C1C}">
                <a14:useLocalDpi xmlns:a14="http://schemas.microsoft.com/office/drawing/2010/main" val="0"/>
              </a:ext>
            </a:extLst>
          </a:blip>
          <a:stretch>
            <a:fillRect/>
          </a:stretch>
        </p:blipFill>
        <p:spPr>
          <a:xfrm>
            <a:off x="7369429" y="3442956"/>
            <a:ext cx="935652" cy="863545"/>
          </a:xfrm>
          <a:prstGeom prst="rect">
            <a:avLst/>
          </a:prstGeom>
        </p:spPr>
      </p:pic>
    </p:spTree>
    <p:extLst>
      <p:ext uri="{BB962C8B-B14F-4D97-AF65-F5344CB8AC3E}">
        <p14:creationId xmlns:p14="http://schemas.microsoft.com/office/powerpoint/2010/main" val="52095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SDN Objectives</a:t>
            </a:r>
            <a:r>
              <a:rPr lang="mk-MK" dirty="0"/>
              <a:t> (2)</a:t>
            </a:r>
          </a:p>
        </p:txBody>
      </p:sp>
      <p:sp>
        <p:nvSpPr>
          <p:cNvPr id="3" name="Content Placeholder 2"/>
          <p:cNvSpPr>
            <a:spLocks noGrp="1"/>
          </p:cNvSpPr>
          <p:nvPr>
            <p:ph idx="1"/>
          </p:nvPr>
        </p:nvSpPr>
        <p:spPr/>
        <p:txBody>
          <a:bodyPr/>
          <a:lstStyle/>
          <a:p>
            <a:r>
              <a:rPr lang="en-US" dirty="0"/>
              <a:t>The objectives of SDN are to realize:</a:t>
            </a:r>
          </a:p>
          <a:p>
            <a:pPr lvl="1"/>
            <a:r>
              <a:rPr lang="en-US" dirty="0"/>
              <a:t>Improved resource availability and usage efficiency</a:t>
            </a:r>
            <a:r>
              <a:rPr lang="mk-MK" dirty="0"/>
              <a:t>: </a:t>
            </a:r>
            <a:r>
              <a:rPr lang="en-US" dirty="0"/>
              <a:t>SDN is meant to improve network resource availability and efficiency, in particular when</a:t>
            </a:r>
            <a:r>
              <a:rPr lang="mk-MK" dirty="0"/>
              <a:t> </a:t>
            </a:r>
            <a:r>
              <a:rPr lang="en-US" dirty="0"/>
              <a:t>combined with network virtualization, due to the introduction of a high level of automation</a:t>
            </a:r>
            <a:r>
              <a:rPr lang="mk-MK" dirty="0"/>
              <a:t> </a:t>
            </a:r>
            <a:r>
              <a:rPr lang="en-US" dirty="0"/>
              <a:t>in the overall service delivery and operation procedures, from service </a:t>
            </a:r>
            <a:r>
              <a:rPr lang="mk-MK" dirty="0"/>
              <a:t> </a:t>
            </a:r>
            <a:r>
              <a:rPr lang="en-US" dirty="0"/>
              <a:t>parameter negotiation</a:t>
            </a:r>
            <a:r>
              <a:rPr lang="mk-MK" dirty="0"/>
              <a:t> </a:t>
            </a:r>
            <a:r>
              <a:rPr lang="en-US" dirty="0"/>
              <a:t>to fulfilment and assurance;</a:t>
            </a:r>
            <a:endParaRPr lang="mk-MK" dirty="0"/>
          </a:p>
          <a:p>
            <a:pPr lvl="1"/>
            <a:endParaRPr lang="mk-MK" dirty="0"/>
          </a:p>
          <a:p>
            <a:pPr lvl="1"/>
            <a:r>
              <a:rPr lang="en-US" dirty="0"/>
              <a:t>Customization of network resources including service-aware networking</a:t>
            </a:r>
            <a:r>
              <a:rPr lang="mk-MK" dirty="0"/>
              <a:t>: </a:t>
            </a:r>
            <a:r>
              <a:rPr lang="en-US" dirty="0"/>
              <a:t>SDN allows network customization for the network services which have different</a:t>
            </a:r>
            <a:r>
              <a:rPr lang="mk-MK" dirty="0"/>
              <a:t> </a:t>
            </a:r>
            <a:r>
              <a:rPr lang="en-US" dirty="0"/>
              <a:t>requirements, through the programming of network resource operations, including the</a:t>
            </a:r>
            <a:r>
              <a:rPr lang="mk-MK" dirty="0"/>
              <a:t> </a:t>
            </a:r>
            <a:r>
              <a:rPr lang="en-US" dirty="0"/>
              <a:t>dynamic enforcement of a set of policies</a:t>
            </a:r>
            <a:r>
              <a:rPr lang="mk-MK" dirty="0"/>
              <a:t> (QoS).</a:t>
            </a:r>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10</a:t>
            </a:fld>
            <a:endParaRPr lang="en-US" altLang="en-US"/>
          </a:p>
        </p:txBody>
      </p:sp>
    </p:spTree>
    <p:extLst>
      <p:ext uri="{BB962C8B-B14F-4D97-AF65-F5344CB8AC3E}">
        <p14:creationId xmlns:p14="http://schemas.microsoft.com/office/powerpoint/2010/main" val="2102685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Unified SDN overview</a:t>
            </a:r>
            <a:endParaRPr lang="mk-MK" dirty="0"/>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11</a:t>
            </a:fld>
            <a:endParaRPr lang="en-US" altLang="en-US"/>
          </a:p>
        </p:txBody>
      </p:sp>
      <p:sp>
        <p:nvSpPr>
          <p:cNvPr id="5" name="圆角矩形 160"/>
          <p:cNvSpPr/>
          <p:nvPr/>
        </p:nvSpPr>
        <p:spPr bwMode="auto">
          <a:xfrm>
            <a:off x="2523713" y="3585324"/>
            <a:ext cx="3518644" cy="2294837"/>
          </a:xfrm>
          <a:prstGeom prst="roundRect">
            <a:avLst/>
          </a:prstGeom>
          <a:solidFill>
            <a:schemeClr val="accent2"/>
          </a:solidFill>
          <a:ln w="9525" cap="flat" cmpd="sng" algn="ctr">
            <a:noFill/>
            <a:prstDash val="solid"/>
            <a:round/>
            <a:headEnd type="none" w="med" len="med"/>
            <a:tailEnd type="none" w="med" len="med"/>
          </a:ln>
          <a:effectLst/>
          <a:scene3d>
            <a:camera prst="orthographicFront">
              <a:rot lat="18582000" lon="1944000" rev="20040000"/>
            </a:camera>
            <a:lightRig rig="threePt" dir="t"/>
          </a:scene3d>
        </p:spPr>
        <p:txBody>
          <a:bodyPr vert="horz" wrap="square" lIns="91347" tIns="45676" rIns="91347" bIns="45676" numCol="1" rtlCol="0"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302" eaLnBrk="0" fontAlgn="base" hangingPunct="0">
              <a:spcBef>
                <a:spcPct val="0"/>
              </a:spcBef>
              <a:spcAft>
                <a:spcPct val="0"/>
              </a:spcAft>
              <a:defRPr/>
            </a:pPr>
            <a:endParaRPr lang="zh-CN" altLang="en-US" sz="1200" dirty="0">
              <a:solidFill>
                <a:srgbClr val="000000"/>
              </a:solidFill>
              <a:latin typeface="Calibri" pitchFamily="34" charset="0"/>
              <a:ea typeface="ＭＳ Ｐゴシック" pitchFamily="34" charset="-128"/>
            </a:endParaRPr>
          </a:p>
        </p:txBody>
      </p:sp>
      <p:sp>
        <p:nvSpPr>
          <p:cNvPr id="6" name="圆角矩形 149"/>
          <p:cNvSpPr/>
          <p:nvPr/>
        </p:nvSpPr>
        <p:spPr bwMode="auto">
          <a:xfrm>
            <a:off x="4147560" y="3883113"/>
            <a:ext cx="1683562" cy="918184"/>
          </a:xfrm>
          <a:prstGeom prst="roundRect">
            <a:avLst/>
          </a:prstGeom>
          <a:solidFill>
            <a:srgbClr val="92D050"/>
          </a:solidFill>
          <a:ln w="9525" cap="flat" cmpd="sng" algn="ctr">
            <a:noFill/>
            <a:prstDash val="solid"/>
            <a:round/>
            <a:headEnd type="none" w="med" len="med"/>
            <a:tailEnd type="none" w="med" len="med"/>
          </a:ln>
          <a:effectLst/>
          <a:scene3d>
            <a:camera prst="orthographicFront">
              <a:rot lat="18582000" lon="1944000" rev="20040000"/>
            </a:camera>
            <a:lightRig rig="threePt" dir="t"/>
          </a:scene3d>
        </p:spPr>
        <p:txBody>
          <a:bodyPr vert="horz" wrap="square" lIns="91347" tIns="45676" rIns="91347" bIns="45676" numCol="1" rtlCol="0"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302" eaLnBrk="0" fontAlgn="base" hangingPunct="0">
              <a:spcBef>
                <a:spcPct val="0"/>
              </a:spcBef>
              <a:spcAft>
                <a:spcPct val="0"/>
              </a:spcAft>
              <a:defRPr/>
            </a:pPr>
            <a:endParaRPr lang="zh-CN" altLang="en-US" sz="1200" dirty="0">
              <a:solidFill>
                <a:srgbClr val="000000"/>
              </a:solidFill>
              <a:latin typeface="Calibri" pitchFamily="34" charset="0"/>
              <a:ea typeface="ＭＳ Ｐゴシック" pitchFamily="34" charset="-128"/>
            </a:endParaRPr>
          </a:p>
        </p:txBody>
      </p:sp>
      <p:sp>
        <p:nvSpPr>
          <p:cNvPr id="7" name="圆角矩形 152"/>
          <p:cNvSpPr/>
          <p:nvPr/>
        </p:nvSpPr>
        <p:spPr bwMode="auto">
          <a:xfrm>
            <a:off x="3872215" y="4465674"/>
            <a:ext cx="1740037" cy="918184"/>
          </a:xfrm>
          <a:prstGeom prst="roundRect">
            <a:avLst/>
          </a:prstGeom>
          <a:solidFill>
            <a:srgbClr val="8375A7"/>
          </a:solidFill>
          <a:ln w="9525" cap="flat" cmpd="sng" algn="ctr">
            <a:noFill/>
            <a:prstDash val="solid"/>
            <a:round/>
            <a:headEnd type="none" w="med" len="med"/>
            <a:tailEnd type="none" w="med" len="med"/>
          </a:ln>
          <a:effectLst/>
          <a:scene3d>
            <a:camera prst="orthographicFront">
              <a:rot lat="18582000" lon="1944000" rev="20040000"/>
            </a:camera>
            <a:lightRig rig="threePt" dir="t"/>
          </a:scene3d>
        </p:spPr>
        <p:txBody>
          <a:bodyPr vert="horz" wrap="square" lIns="91347" tIns="45676" rIns="91347" bIns="45676" numCol="1" rtlCol="0"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302" eaLnBrk="0" fontAlgn="base" hangingPunct="0">
              <a:spcBef>
                <a:spcPct val="0"/>
              </a:spcBef>
              <a:spcAft>
                <a:spcPct val="0"/>
              </a:spcAft>
              <a:defRPr/>
            </a:pPr>
            <a:endParaRPr lang="zh-CN" altLang="en-US" sz="1200" dirty="0">
              <a:solidFill>
                <a:srgbClr val="000000"/>
              </a:solidFill>
              <a:latin typeface="Calibri" pitchFamily="34" charset="0"/>
              <a:ea typeface="ＭＳ Ｐゴシック" pitchFamily="34" charset="-128"/>
            </a:endParaRPr>
          </a:p>
        </p:txBody>
      </p:sp>
      <p:sp>
        <p:nvSpPr>
          <p:cNvPr id="8" name="圆角矩形 148"/>
          <p:cNvSpPr/>
          <p:nvPr/>
        </p:nvSpPr>
        <p:spPr bwMode="auto">
          <a:xfrm>
            <a:off x="2784400" y="3773459"/>
            <a:ext cx="1069868" cy="1798035"/>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scene3d>
            <a:camera prst="orthographicFront">
              <a:rot lat="18582000" lon="1944000" rev="20040000"/>
            </a:camera>
            <a:lightRig rig="threePt" dir="t"/>
          </a:scene3d>
        </p:spPr>
        <p:txBody>
          <a:bodyPr vert="horz" wrap="square" lIns="91347" tIns="45676" rIns="91347" bIns="45676" numCol="1" rtlCol="0"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302" eaLnBrk="0" fontAlgn="base" hangingPunct="0">
              <a:spcBef>
                <a:spcPct val="0"/>
              </a:spcBef>
              <a:spcAft>
                <a:spcPct val="0"/>
              </a:spcAft>
              <a:defRPr/>
            </a:pPr>
            <a:endParaRPr lang="zh-CN" altLang="en-US" sz="1200" dirty="0">
              <a:solidFill>
                <a:srgbClr val="000000"/>
              </a:solidFill>
              <a:latin typeface="Calibri" pitchFamily="34" charset="0"/>
              <a:ea typeface="ＭＳ Ｐゴシック" pitchFamily="34" charset="-128"/>
            </a:endParaRPr>
          </a:p>
        </p:txBody>
      </p:sp>
      <p:pic>
        <p:nvPicPr>
          <p:cNvPr id="9"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88" y="4267704"/>
            <a:ext cx="1074215" cy="1074215"/>
          </a:xfrm>
          <a:prstGeom prst="rect">
            <a:avLst/>
          </a:prstGeom>
        </p:spPr>
      </p:pic>
      <p:cxnSp>
        <p:nvCxnSpPr>
          <p:cNvPr id="10" name="Straight Connector 95"/>
          <p:cNvCxnSpPr>
            <a:endCxn id="38" idx="0"/>
          </p:cNvCxnSpPr>
          <p:nvPr/>
        </p:nvCxnSpPr>
        <p:spPr bwMode="auto">
          <a:xfrm>
            <a:off x="3221574" y="3858543"/>
            <a:ext cx="0" cy="355944"/>
          </a:xfrm>
          <a:prstGeom prst="line">
            <a:avLst/>
          </a:prstGeom>
          <a:ln w="28575">
            <a:solidFill>
              <a:srgbClr val="FF0000"/>
            </a:solidFill>
            <a:prstDash val="sysDot"/>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1" name="Straight Connector 78"/>
          <p:cNvCxnSpPr>
            <a:endCxn id="102" idx="1"/>
          </p:cNvCxnSpPr>
          <p:nvPr/>
        </p:nvCxnSpPr>
        <p:spPr bwMode="auto">
          <a:xfrm>
            <a:off x="4188135" y="3858543"/>
            <a:ext cx="10610" cy="372960"/>
          </a:xfrm>
          <a:prstGeom prst="line">
            <a:avLst/>
          </a:prstGeom>
          <a:ln w="28575">
            <a:solidFill>
              <a:srgbClr val="FF0000"/>
            </a:solidFill>
            <a:prstDash val="sysDot"/>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2" name="Straight Connector 87"/>
          <p:cNvCxnSpPr>
            <a:endCxn id="40" idx="4"/>
          </p:cNvCxnSpPr>
          <p:nvPr/>
        </p:nvCxnSpPr>
        <p:spPr bwMode="auto">
          <a:xfrm>
            <a:off x="4788747" y="3857250"/>
            <a:ext cx="0" cy="297244"/>
          </a:xfrm>
          <a:prstGeom prst="line">
            <a:avLst/>
          </a:prstGeom>
          <a:ln w="28575">
            <a:solidFill>
              <a:srgbClr val="FF0000"/>
            </a:solidFill>
            <a:prstDash val="sysDot"/>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3" name="Straight Connector 104"/>
          <p:cNvCxnSpPr>
            <a:endCxn id="29" idx="3"/>
          </p:cNvCxnSpPr>
          <p:nvPr/>
        </p:nvCxnSpPr>
        <p:spPr bwMode="auto">
          <a:xfrm>
            <a:off x="5098186" y="3668285"/>
            <a:ext cx="0" cy="1224222"/>
          </a:xfrm>
          <a:prstGeom prst="line">
            <a:avLst/>
          </a:prstGeom>
          <a:ln w="28575">
            <a:solidFill>
              <a:srgbClr val="FF0000"/>
            </a:solidFill>
            <a:prstDash val="sysDot"/>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4" name="Straight Connector 110"/>
          <p:cNvCxnSpPr>
            <a:endCxn id="42" idx="4"/>
          </p:cNvCxnSpPr>
          <p:nvPr/>
        </p:nvCxnSpPr>
        <p:spPr bwMode="auto">
          <a:xfrm>
            <a:off x="3425291" y="3582878"/>
            <a:ext cx="0" cy="1303253"/>
          </a:xfrm>
          <a:prstGeom prst="line">
            <a:avLst/>
          </a:prstGeom>
          <a:ln w="28575">
            <a:solidFill>
              <a:srgbClr val="FF0000"/>
            </a:solidFill>
            <a:prstDash val="sysDot"/>
            <a:headEnd type="none" w="med" len="med"/>
            <a:tailEnd type="none" w="med" len="med"/>
          </a:ln>
        </p:spPr>
        <p:style>
          <a:lnRef idx="3">
            <a:schemeClr val="accent5"/>
          </a:lnRef>
          <a:fillRef idx="0">
            <a:schemeClr val="accent5"/>
          </a:fillRef>
          <a:effectRef idx="2">
            <a:schemeClr val="accent5"/>
          </a:effectRef>
          <a:fontRef idx="minor">
            <a:schemeClr val="tx1"/>
          </a:fontRef>
        </p:style>
      </p:cxnSp>
      <p:grpSp>
        <p:nvGrpSpPr>
          <p:cNvPr id="15" name="Group 55"/>
          <p:cNvGrpSpPr/>
          <p:nvPr/>
        </p:nvGrpSpPr>
        <p:grpSpPr>
          <a:xfrm rot="2943919">
            <a:off x="1493028" y="4604224"/>
            <a:ext cx="176732" cy="195209"/>
            <a:chOff x="1008" y="1872"/>
            <a:chExt cx="480" cy="480"/>
          </a:xfrm>
        </p:grpSpPr>
        <p:sp>
          <p:nvSpPr>
            <p:cNvPr id="16" name="Oval 56"/>
            <p:cNvSpPr/>
            <p:nvPr/>
          </p:nvSpPr>
          <p:spPr>
            <a:xfrm>
              <a:off x="1008" y="1872"/>
              <a:ext cx="480" cy="480"/>
            </a:xfrm>
            <a:prstGeom prst="ellipse">
              <a:avLst/>
            </a:prstGeom>
            <a:solidFill>
              <a:srgbClr val="4798AB"/>
            </a:solidFill>
            <a:ln w="9525">
              <a:noFill/>
            </a:ln>
          </p:spPr>
          <p:txBody>
            <a:bodyPr wrap="none" lIns="82124" tIns="41061" rIns="82124" bIns="41061" anchor="ct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stStyle>
            <a:p>
              <a:pPr marL="0" indent="0" eaLnBrk="1" hangingPunct="1">
                <a:spcBef>
                  <a:spcPct val="0"/>
                </a:spcBef>
                <a:buClr>
                  <a:srgbClr val="000000"/>
                </a:buClr>
                <a:buNone/>
              </a:pPr>
              <a:endParaRPr lang="en-US" altLang="zh-CN" sz="1800" b="0" dirty="0">
                <a:latin typeface="Calibri" pitchFamily="34" charset="0"/>
                <a:ea typeface="宋体" pitchFamily="2" charset="-122"/>
              </a:endParaRPr>
            </a:p>
          </p:txBody>
        </p:sp>
        <p:sp>
          <p:nvSpPr>
            <p:cNvPr id="17" name="AutoShape 57"/>
            <p:cNvSpPr/>
            <p:nvPr/>
          </p:nvSpPr>
          <p:spPr>
            <a:xfrm>
              <a:off x="1086" y="1920"/>
              <a:ext cx="384" cy="384"/>
            </a:xfrm>
            <a:custGeom>
              <a:avLst/>
              <a:gdLst>
                <a:gd name="txL" fmla="*/ 2138 w 21600"/>
                <a:gd name="txT" fmla="*/ 8663 h 21600"/>
                <a:gd name="txR" fmla="*/ 19463 w 21600"/>
                <a:gd name="txB" fmla="*/ 12938 h 21600"/>
              </a:gdLst>
              <a:ahLst/>
              <a:cxnLst>
                <a:cxn ang="0">
                  <a:pos x="0" y="0"/>
                </a:cxn>
                <a:cxn ang="5898240">
                  <a:pos x="0" y="0"/>
                </a:cxn>
                <a:cxn ang="11796480">
                  <a:pos x="0" y="0"/>
                </a:cxn>
                <a:cxn ang="17694720">
                  <a:pos x="0" y="0"/>
                </a:cxn>
              </a:cxnLst>
              <a:rect l="txL" t="txT" r="txR" b="txB"/>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8" name="Group 55"/>
          <p:cNvGrpSpPr/>
          <p:nvPr/>
        </p:nvGrpSpPr>
        <p:grpSpPr>
          <a:xfrm rot="2943919">
            <a:off x="3127660" y="4222506"/>
            <a:ext cx="176732" cy="195209"/>
            <a:chOff x="1008" y="1872"/>
            <a:chExt cx="480" cy="480"/>
          </a:xfrm>
        </p:grpSpPr>
        <p:sp>
          <p:nvSpPr>
            <p:cNvPr id="19" name="Oval 56"/>
            <p:cNvSpPr/>
            <p:nvPr/>
          </p:nvSpPr>
          <p:spPr>
            <a:xfrm>
              <a:off x="1008" y="1872"/>
              <a:ext cx="480" cy="480"/>
            </a:xfrm>
            <a:prstGeom prst="ellipse">
              <a:avLst/>
            </a:prstGeom>
            <a:solidFill>
              <a:srgbClr val="4798AB"/>
            </a:solidFill>
            <a:ln w="9525">
              <a:noFill/>
            </a:ln>
          </p:spPr>
          <p:txBody>
            <a:bodyPr wrap="none" lIns="82124" tIns="41061" rIns="82124" bIns="41061" anchor="ct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stStyle>
            <a:p>
              <a:pPr marL="0" indent="0" eaLnBrk="1" hangingPunct="1">
                <a:spcBef>
                  <a:spcPct val="0"/>
                </a:spcBef>
                <a:buClr>
                  <a:srgbClr val="000000"/>
                </a:buClr>
                <a:buNone/>
              </a:pPr>
              <a:endParaRPr lang="en-US" altLang="zh-CN" sz="1800" b="0" dirty="0">
                <a:latin typeface="Calibri" pitchFamily="34" charset="0"/>
                <a:ea typeface="宋体" pitchFamily="2" charset="-122"/>
              </a:endParaRPr>
            </a:p>
          </p:txBody>
        </p:sp>
        <p:sp>
          <p:nvSpPr>
            <p:cNvPr id="20" name="AutoShape 57"/>
            <p:cNvSpPr/>
            <p:nvPr/>
          </p:nvSpPr>
          <p:spPr>
            <a:xfrm>
              <a:off x="1056" y="1920"/>
              <a:ext cx="384" cy="384"/>
            </a:xfrm>
            <a:custGeom>
              <a:avLst/>
              <a:gdLst>
                <a:gd name="txL" fmla="*/ 2138 w 21600"/>
                <a:gd name="txT" fmla="*/ 8663 h 21600"/>
                <a:gd name="txR" fmla="*/ 19463 w 21600"/>
                <a:gd name="txB" fmla="*/ 12938 h 21600"/>
              </a:gdLst>
              <a:ahLst/>
              <a:cxnLst>
                <a:cxn ang="0">
                  <a:pos x="0" y="0"/>
                </a:cxn>
                <a:cxn ang="5898240">
                  <a:pos x="0" y="0"/>
                </a:cxn>
                <a:cxn ang="11796480">
                  <a:pos x="0" y="0"/>
                </a:cxn>
                <a:cxn ang="17694720">
                  <a:pos x="0" y="0"/>
                </a:cxn>
              </a:cxnLst>
              <a:rect l="txL" t="txT" r="txR" b="txB"/>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 name="Group 55"/>
          <p:cNvGrpSpPr/>
          <p:nvPr/>
        </p:nvGrpSpPr>
        <p:grpSpPr>
          <a:xfrm rot="2943919">
            <a:off x="4707165" y="4115197"/>
            <a:ext cx="176732" cy="195209"/>
            <a:chOff x="1008" y="1872"/>
            <a:chExt cx="480" cy="480"/>
          </a:xfrm>
        </p:grpSpPr>
        <p:sp>
          <p:nvSpPr>
            <p:cNvPr id="22" name="Oval 56"/>
            <p:cNvSpPr/>
            <p:nvPr/>
          </p:nvSpPr>
          <p:spPr>
            <a:xfrm>
              <a:off x="1008" y="1872"/>
              <a:ext cx="480" cy="480"/>
            </a:xfrm>
            <a:prstGeom prst="ellipse">
              <a:avLst/>
            </a:prstGeom>
            <a:solidFill>
              <a:srgbClr val="4798AB"/>
            </a:solidFill>
            <a:ln w="9525">
              <a:noFill/>
            </a:ln>
          </p:spPr>
          <p:txBody>
            <a:bodyPr wrap="none" lIns="82124" tIns="41061" rIns="82124" bIns="41061" anchor="ct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stStyle>
            <a:p>
              <a:pPr marL="0" indent="0" eaLnBrk="1" hangingPunct="1">
                <a:spcBef>
                  <a:spcPct val="0"/>
                </a:spcBef>
                <a:buClr>
                  <a:srgbClr val="000000"/>
                </a:buClr>
                <a:buNone/>
              </a:pPr>
              <a:endParaRPr lang="en-US" altLang="zh-CN" sz="1800" b="0" dirty="0">
                <a:latin typeface="Calibri" pitchFamily="34" charset="0"/>
                <a:ea typeface="宋体" pitchFamily="2" charset="-122"/>
              </a:endParaRPr>
            </a:p>
          </p:txBody>
        </p:sp>
        <p:sp>
          <p:nvSpPr>
            <p:cNvPr id="23" name="AutoShape 57"/>
            <p:cNvSpPr/>
            <p:nvPr/>
          </p:nvSpPr>
          <p:spPr>
            <a:xfrm>
              <a:off x="1056" y="1920"/>
              <a:ext cx="384" cy="384"/>
            </a:xfrm>
            <a:custGeom>
              <a:avLst/>
              <a:gdLst>
                <a:gd name="txL" fmla="*/ 2138 w 21600"/>
                <a:gd name="txT" fmla="*/ 8663 h 21600"/>
                <a:gd name="txR" fmla="*/ 19463 w 21600"/>
                <a:gd name="txB" fmla="*/ 12938 h 21600"/>
              </a:gdLst>
              <a:ahLst/>
              <a:cxnLst>
                <a:cxn ang="0">
                  <a:pos x="0" y="0"/>
                </a:cxn>
                <a:cxn ang="5898240">
                  <a:pos x="0" y="0"/>
                </a:cxn>
                <a:cxn ang="11796480">
                  <a:pos x="0" y="0"/>
                </a:cxn>
                <a:cxn ang="17694720">
                  <a:pos x="0" y="0"/>
                </a:cxn>
              </a:cxnLst>
              <a:rect l="txL" t="txT" r="txR" b="txB"/>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4" name="Group 55"/>
          <p:cNvGrpSpPr/>
          <p:nvPr/>
        </p:nvGrpSpPr>
        <p:grpSpPr>
          <a:xfrm rot="2943919">
            <a:off x="3349931" y="4840198"/>
            <a:ext cx="176732" cy="195209"/>
            <a:chOff x="1008" y="1872"/>
            <a:chExt cx="480" cy="480"/>
          </a:xfrm>
        </p:grpSpPr>
        <p:sp>
          <p:nvSpPr>
            <p:cNvPr id="25" name="Oval 56"/>
            <p:cNvSpPr/>
            <p:nvPr/>
          </p:nvSpPr>
          <p:spPr>
            <a:xfrm>
              <a:off x="1008" y="1872"/>
              <a:ext cx="480" cy="480"/>
            </a:xfrm>
            <a:prstGeom prst="ellipse">
              <a:avLst/>
            </a:prstGeom>
            <a:solidFill>
              <a:srgbClr val="4798AB"/>
            </a:solidFill>
            <a:ln w="9525">
              <a:noFill/>
            </a:ln>
          </p:spPr>
          <p:txBody>
            <a:bodyPr wrap="none" lIns="82124" tIns="41061" rIns="82124" bIns="41061" anchor="ct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stStyle>
            <a:p>
              <a:pPr marL="0" indent="0" eaLnBrk="1" hangingPunct="1">
                <a:spcBef>
                  <a:spcPct val="0"/>
                </a:spcBef>
                <a:buClr>
                  <a:srgbClr val="000000"/>
                </a:buClr>
                <a:buNone/>
              </a:pPr>
              <a:endParaRPr lang="en-US" altLang="zh-CN" sz="1800" b="0" dirty="0">
                <a:latin typeface="Calibri" pitchFamily="34" charset="0"/>
                <a:ea typeface="宋体" pitchFamily="2" charset="-122"/>
              </a:endParaRPr>
            </a:p>
          </p:txBody>
        </p:sp>
        <p:sp>
          <p:nvSpPr>
            <p:cNvPr id="26" name="AutoShape 57"/>
            <p:cNvSpPr/>
            <p:nvPr/>
          </p:nvSpPr>
          <p:spPr>
            <a:xfrm>
              <a:off x="1056" y="1920"/>
              <a:ext cx="384" cy="384"/>
            </a:xfrm>
            <a:custGeom>
              <a:avLst/>
              <a:gdLst>
                <a:gd name="txL" fmla="*/ 2138 w 21600"/>
                <a:gd name="txT" fmla="*/ 8663 h 21600"/>
                <a:gd name="txR" fmla="*/ 19463 w 21600"/>
                <a:gd name="txB" fmla="*/ 12938 h 21600"/>
              </a:gdLst>
              <a:ahLst/>
              <a:cxnLst>
                <a:cxn ang="0">
                  <a:pos x="0" y="0"/>
                </a:cxn>
                <a:cxn ang="5898240">
                  <a:pos x="0" y="0"/>
                </a:cxn>
                <a:cxn ang="11796480">
                  <a:pos x="0" y="0"/>
                </a:cxn>
                <a:cxn ang="17694720">
                  <a:pos x="0" y="0"/>
                </a:cxn>
              </a:cxnLst>
              <a:rect l="txL" t="txT" r="txR" b="txB"/>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7" name="Group 55"/>
          <p:cNvGrpSpPr/>
          <p:nvPr/>
        </p:nvGrpSpPr>
        <p:grpSpPr>
          <a:xfrm rot="2943919">
            <a:off x="4999029" y="4897474"/>
            <a:ext cx="176732" cy="195209"/>
            <a:chOff x="1008" y="1872"/>
            <a:chExt cx="480" cy="480"/>
          </a:xfrm>
        </p:grpSpPr>
        <p:sp>
          <p:nvSpPr>
            <p:cNvPr id="28" name="Oval 56"/>
            <p:cNvSpPr/>
            <p:nvPr/>
          </p:nvSpPr>
          <p:spPr>
            <a:xfrm>
              <a:off x="1008" y="1872"/>
              <a:ext cx="480" cy="480"/>
            </a:xfrm>
            <a:prstGeom prst="ellipse">
              <a:avLst/>
            </a:prstGeom>
            <a:solidFill>
              <a:srgbClr val="4798AB"/>
            </a:solidFill>
            <a:ln w="9525">
              <a:noFill/>
            </a:ln>
          </p:spPr>
          <p:txBody>
            <a:bodyPr wrap="none" lIns="82124" tIns="41061" rIns="82124" bIns="41061" anchor="ct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stStyle>
            <a:p>
              <a:pPr marL="0" indent="0" eaLnBrk="1" hangingPunct="1">
                <a:spcBef>
                  <a:spcPct val="0"/>
                </a:spcBef>
                <a:buClr>
                  <a:srgbClr val="000000"/>
                </a:buClr>
                <a:buNone/>
              </a:pPr>
              <a:endParaRPr lang="en-US" altLang="zh-CN" sz="1800" b="0" dirty="0">
                <a:latin typeface="Calibri" pitchFamily="34" charset="0"/>
                <a:ea typeface="宋体" pitchFamily="2" charset="-122"/>
              </a:endParaRPr>
            </a:p>
          </p:txBody>
        </p:sp>
        <p:sp>
          <p:nvSpPr>
            <p:cNvPr id="29" name="AutoShape 57"/>
            <p:cNvSpPr/>
            <p:nvPr/>
          </p:nvSpPr>
          <p:spPr>
            <a:xfrm>
              <a:off x="1056" y="1920"/>
              <a:ext cx="384" cy="384"/>
            </a:xfrm>
            <a:custGeom>
              <a:avLst/>
              <a:gdLst>
                <a:gd name="txL" fmla="*/ 2138 w 21600"/>
                <a:gd name="txT" fmla="*/ 8663 h 21600"/>
                <a:gd name="txR" fmla="*/ 19463 w 21600"/>
                <a:gd name="txB" fmla="*/ 12938 h 21600"/>
              </a:gdLst>
              <a:ahLst/>
              <a:cxnLst>
                <a:cxn ang="0">
                  <a:pos x="0" y="0"/>
                </a:cxn>
                <a:cxn ang="5898240">
                  <a:pos x="0" y="0"/>
                </a:cxn>
                <a:cxn ang="11796480">
                  <a:pos x="0" y="0"/>
                </a:cxn>
                <a:cxn ang="17694720">
                  <a:pos x="0" y="0"/>
                </a:cxn>
              </a:cxnLst>
              <a:rect l="txL" t="txT" r="txR" b="txB"/>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0" name="Group 55"/>
          <p:cNvGrpSpPr/>
          <p:nvPr/>
        </p:nvGrpSpPr>
        <p:grpSpPr>
          <a:xfrm rot="2943919">
            <a:off x="4301376" y="4716562"/>
            <a:ext cx="176732" cy="195209"/>
            <a:chOff x="1008" y="1872"/>
            <a:chExt cx="480" cy="480"/>
          </a:xfrm>
        </p:grpSpPr>
        <p:sp>
          <p:nvSpPr>
            <p:cNvPr id="31" name="Oval 56"/>
            <p:cNvSpPr/>
            <p:nvPr/>
          </p:nvSpPr>
          <p:spPr>
            <a:xfrm>
              <a:off x="1008" y="1872"/>
              <a:ext cx="480" cy="480"/>
            </a:xfrm>
            <a:prstGeom prst="ellipse">
              <a:avLst/>
            </a:prstGeom>
            <a:solidFill>
              <a:srgbClr val="4798AB"/>
            </a:solidFill>
            <a:ln w="9525">
              <a:noFill/>
            </a:ln>
          </p:spPr>
          <p:txBody>
            <a:bodyPr wrap="none" lIns="82124" tIns="41061" rIns="82124" bIns="41061" anchor="ct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stStyle>
            <a:p>
              <a:pPr marL="0" indent="0" eaLnBrk="1" hangingPunct="1">
                <a:spcBef>
                  <a:spcPct val="0"/>
                </a:spcBef>
                <a:buClr>
                  <a:srgbClr val="000000"/>
                </a:buClr>
                <a:buNone/>
              </a:pPr>
              <a:endParaRPr lang="en-US" altLang="zh-CN" sz="1800" b="0" dirty="0">
                <a:latin typeface="Calibri" pitchFamily="34" charset="0"/>
                <a:ea typeface="宋体" pitchFamily="2" charset="-122"/>
              </a:endParaRPr>
            </a:p>
          </p:txBody>
        </p:sp>
        <p:sp>
          <p:nvSpPr>
            <p:cNvPr id="32" name="AutoShape 57"/>
            <p:cNvSpPr/>
            <p:nvPr/>
          </p:nvSpPr>
          <p:spPr>
            <a:xfrm>
              <a:off x="1056" y="1920"/>
              <a:ext cx="384" cy="384"/>
            </a:xfrm>
            <a:custGeom>
              <a:avLst/>
              <a:gdLst>
                <a:gd name="txL" fmla="*/ 2138 w 21600"/>
                <a:gd name="txT" fmla="*/ 8663 h 21600"/>
                <a:gd name="txR" fmla="*/ 19463 w 21600"/>
                <a:gd name="txB" fmla="*/ 12938 h 21600"/>
              </a:gdLst>
              <a:ahLst/>
              <a:cxnLst>
                <a:cxn ang="0">
                  <a:pos x="0" y="0"/>
                </a:cxn>
                <a:cxn ang="5898240">
                  <a:pos x="0" y="0"/>
                </a:cxn>
                <a:cxn ang="11796480">
                  <a:pos x="0" y="0"/>
                </a:cxn>
                <a:cxn ang="17694720">
                  <a:pos x="0" y="0"/>
                </a:cxn>
              </a:cxnLst>
              <a:rect l="txL" t="txT" r="txR" b="txB"/>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cxnSp>
        <p:nvCxnSpPr>
          <p:cNvPr id="33" name="Straight Connector 22"/>
          <p:cNvCxnSpPr>
            <a:stCxn id="98" idx="4"/>
            <a:endCxn id="25" idx="3"/>
          </p:cNvCxnSpPr>
          <p:nvPr/>
        </p:nvCxnSpPr>
        <p:spPr bwMode="auto">
          <a:xfrm>
            <a:off x="2924394" y="4630397"/>
            <a:ext cx="420825" cy="305425"/>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34" name="Straight Connector 23"/>
          <p:cNvCxnSpPr>
            <a:stCxn id="25" idx="7"/>
            <a:endCxn id="100" idx="2"/>
          </p:cNvCxnSpPr>
          <p:nvPr/>
        </p:nvCxnSpPr>
        <p:spPr bwMode="auto">
          <a:xfrm flipV="1">
            <a:off x="3531376" y="4573280"/>
            <a:ext cx="190827" cy="366507"/>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35" name="Straight Connector 30"/>
          <p:cNvCxnSpPr>
            <a:stCxn id="31" idx="7"/>
            <a:endCxn id="28" idx="3"/>
          </p:cNvCxnSpPr>
          <p:nvPr/>
        </p:nvCxnSpPr>
        <p:spPr bwMode="auto">
          <a:xfrm>
            <a:off x="4482820" y="4816153"/>
            <a:ext cx="511498" cy="176942"/>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36" name="Straight Connector 46"/>
          <p:cNvCxnSpPr>
            <a:stCxn id="19" idx="7"/>
            <a:endCxn id="100" idx="2"/>
          </p:cNvCxnSpPr>
          <p:nvPr/>
        </p:nvCxnSpPr>
        <p:spPr bwMode="auto">
          <a:xfrm>
            <a:off x="3309103" y="4322094"/>
            <a:ext cx="413099" cy="251184"/>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37" name="Oval 68"/>
          <p:cNvSpPr/>
          <p:nvPr/>
        </p:nvSpPr>
        <p:spPr>
          <a:xfrm>
            <a:off x="1484166" y="4608755"/>
            <a:ext cx="180889" cy="34767"/>
          </a:xfrm>
          <a:prstGeom prst="ellipse">
            <a:avLst/>
          </a:prstGeom>
          <a:solidFill>
            <a:srgbClr val="FF0000"/>
          </a:solidFill>
          <a:ln w="9525" cap="flat" cmpd="sng">
            <a:solidFill>
              <a:schemeClr val="tx1"/>
            </a:solidFill>
            <a:prstDash val="solid"/>
            <a:headEnd type="none" w="med" len="med"/>
            <a:tailEnd type="none" w="med" len="med"/>
          </a:ln>
        </p:spPr>
        <p:txBody>
          <a:bodyPr lIns="91352" tIns="45679" rIns="91352" bIns="45679"/>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stStyle>
          <a:p>
            <a:pPr marL="0" indent="0" eaLnBrk="1" latinLnBrk="1" hangingPunct="1">
              <a:spcBef>
                <a:spcPct val="0"/>
              </a:spcBef>
              <a:buClr>
                <a:srgbClr val="000000"/>
              </a:buClr>
              <a:buNone/>
            </a:pPr>
            <a:endParaRPr lang="en-US" altLang="zh-CN" sz="1800" b="0" dirty="0">
              <a:latin typeface="Berlin Sans FB" pitchFamily="34" charset="0"/>
              <a:ea typeface="Gulim" pitchFamily="34" charset="-127"/>
            </a:endParaRPr>
          </a:p>
        </p:txBody>
      </p:sp>
      <p:sp>
        <p:nvSpPr>
          <p:cNvPr id="38" name="Oval 71"/>
          <p:cNvSpPr/>
          <p:nvPr/>
        </p:nvSpPr>
        <p:spPr>
          <a:xfrm>
            <a:off x="3131131" y="4214489"/>
            <a:ext cx="180889" cy="34767"/>
          </a:xfrm>
          <a:prstGeom prst="ellipse">
            <a:avLst/>
          </a:prstGeom>
          <a:solidFill>
            <a:srgbClr val="FF0000"/>
          </a:solidFill>
          <a:ln w="9525" cap="flat" cmpd="sng">
            <a:solidFill>
              <a:schemeClr val="tx1"/>
            </a:solidFill>
            <a:prstDash val="solid"/>
            <a:headEnd type="none" w="med" len="med"/>
            <a:tailEnd type="none" w="med" len="med"/>
          </a:ln>
        </p:spPr>
        <p:txBody>
          <a:bodyPr lIns="91352" tIns="45679" rIns="91352" bIns="45679"/>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stStyle>
          <a:p>
            <a:pPr marL="0" indent="0" eaLnBrk="1" latinLnBrk="1" hangingPunct="1">
              <a:spcBef>
                <a:spcPct val="0"/>
              </a:spcBef>
              <a:buClr>
                <a:srgbClr val="000000"/>
              </a:buClr>
              <a:buNone/>
            </a:pPr>
            <a:endParaRPr lang="en-US" altLang="zh-CN" sz="1800" b="0" dirty="0">
              <a:latin typeface="Berlin Sans FB" pitchFamily="34" charset="0"/>
              <a:ea typeface="Gulim" pitchFamily="34" charset="-127"/>
            </a:endParaRPr>
          </a:p>
        </p:txBody>
      </p:sp>
      <p:sp>
        <p:nvSpPr>
          <p:cNvPr id="39" name="Oval 74"/>
          <p:cNvSpPr/>
          <p:nvPr/>
        </p:nvSpPr>
        <p:spPr>
          <a:xfrm>
            <a:off x="4306947" y="4695748"/>
            <a:ext cx="180889" cy="34767"/>
          </a:xfrm>
          <a:prstGeom prst="ellipse">
            <a:avLst/>
          </a:prstGeom>
          <a:solidFill>
            <a:srgbClr val="FF0000"/>
          </a:solidFill>
          <a:ln w="9525" cap="flat" cmpd="sng">
            <a:solidFill>
              <a:schemeClr val="tx1"/>
            </a:solidFill>
            <a:prstDash val="solid"/>
            <a:headEnd type="none" w="med" len="med"/>
            <a:tailEnd type="none" w="med" len="med"/>
          </a:ln>
        </p:spPr>
        <p:txBody>
          <a:bodyPr lIns="91352" tIns="45679" rIns="91352" bIns="45679"/>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stStyle>
          <a:p>
            <a:pPr marL="0" indent="0" eaLnBrk="1" latinLnBrk="1" hangingPunct="1">
              <a:spcBef>
                <a:spcPct val="0"/>
              </a:spcBef>
              <a:buClr>
                <a:srgbClr val="000000"/>
              </a:buClr>
              <a:buNone/>
            </a:pPr>
            <a:endParaRPr lang="en-US" altLang="zh-CN" sz="1800" b="0" dirty="0">
              <a:latin typeface="Berlin Sans FB" pitchFamily="34" charset="0"/>
              <a:ea typeface="Gulim" pitchFamily="34" charset="-127"/>
            </a:endParaRPr>
          </a:p>
        </p:txBody>
      </p:sp>
      <p:sp>
        <p:nvSpPr>
          <p:cNvPr id="40" name="Oval 77"/>
          <p:cNvSpPr/>
          <p:nvPr/>
        </p:nvSpPr>
        <p:spPr>
          <a:xfrm>
            <a:off x="4698303" y="4119728"/>
            <a:ext cx="180889" cy="34767"/>
          </a:xfrm>
          <a:prstGeom prst="ellipse">
            <a:avLst/>
          </a:prstGeom>
          <a:solidFill>
            <a:srgbClr val="FF0000"/>
          </a:solidFill>
          <a:ln w="9525" cap="flat" cmpd="sng">
            <a:solidFill>
              <a:schemeClr val="tx1"/>
            </a:solidFill>
            <a:prstDash val="solid"/>
            <a:headEnd type="none" w="med" len="med"/>
            <a:tailEnd type="none" w="med" len="med"/>
          </a:ln>
        </p:spPr>
        <p:txBody>
          <a:bodyPr lIns="91352" tIns="45679" rIns="91352" bIns="45679"/>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stStyle>
          <a:p>
            <a:pPr marL="0" indent="0" eaLnBrk="1" latinLnBrk="1" hangingPunct="1">
              <a:spcBef>
                <a:spcPct val="0"/>
              </a:spcBef>
              <a:buClr>
                <a:srgbClr val="000000"/>
              </a:buClr>
              <a:buNone/>
            </a:pPr>
            <a:endParaRPr lang="en-US" altLang="zh-CN" sz="1800" b="0" dirty="0">
              <a:latin typeface="Berlin Sans FB" pitchFamily="34" charset="0"/>
              <a:ea typeface="Gulim" pitchFamily="34" charset="-127"/>
            </a:endParaRPr>
          </a:p>
        </p:txBody>
      </p:sp>
      <p:sp>
        <p:nvSpPr>
          <p:cNvPr id="41" name="Oval 80"/>
          <p:cNvSpPr/>
          <p:nvPr/>
        </p:nvSpPr>
        <p:spPr>
          <a:xfrm>
            <a:off x="6032483" y="4531985"/>
            <a:ext cx="180889" cy="34767"/>
          </a:xfrm>
          <a:prstGeom prst="ellipse">
            <a:avLst/>
          </a:prstGeom>
          <a:solidFill>
            <a:srgbClr val="FF0000"/>
          </a:solidFill>
          <a:ln w="9525" cap="flat" cmpd="sng">
            <a:solidFill>
              <a:schemeClr val="tx1"/>
            </a:solidFill>
            <a:prstDash val="solid"/>
            <a:headEnd type="none" w="med" len="med"/>
            <a:tailEnd type="none" w="med" len="med"/>
          </a:ln>
        </p:spPr>
        <p:txBody>
          <a:bodyPr lIns="91352" tIns="45679" rIns="91352" bIns="45679"/>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stStyle>
          <a:p>
            <a:pPr marL="0" indent="0" eaLnBrk="1" latinLnBrk="1" hangingPunct="1">
              <a:spcBef>
                <a:spcPct val="0"/>
              </a:spcBef>
              <a:buClr>
                <a:srgbClr val="000000"/>
              </a:buClr>
              <a:buNone/>
            </a:pPr>
            <a:endParaRPr lang="en-US" altLang="zh-CN" sz="1800" b="0" dirty="0">
              <a:latin typeface="Berlin Sans FB" pitchFamily="34" charset="0"/>
              <a:ea typeface="Gulim" pitchFamily="34" charset="-127"/>
            </a:endParaRPr>
          </a:p>
        </p:txBody>
      </p:sp>
      <p:sp>
        <p:nvSpPr>
          <p:cNvPr id="42" name="Oval 83"/>
          <p:cNvSpPr/>
          <p:nvPr/>
        </p:nvSpPr>
        <p:spPr>
          <a:xfrm>
            <a:off x="3334847" y="4851359"/>
            <a:ext cx="180889" cy="34767"/>
          </a:xfrm>
          <a:prstGeom prst="ellipse">
            <a:avLst/>
          </a:prstGeom>
          <a:solidFill>
            <a:srgbClr val="FF0000"/>
          </a:solidFill>
          <a:ln w="9525" cap="flat" cmpd="sng">
            <a:solidFill>
              <a:schemeClr val="tx1"/>
            </a:solidFill>
            <a:prstDash val="solid"/>
            <a:headEnd type="none" w="med" len="med"/>
            <a:tailEnd type="none" w="med" len="med"/>
          </a:ln>
        </p:spPr>
        <p:txBody>
          <a:bodyPr lIns="91352" tIns="45679" rIns="91352" bIns="45679"/>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stStyle>
          <a:p>
            <a:pPr marL="0" indent="0" eaLnBrk="1" latinLnBrk="1" hangingPunct="1">
              <a:spcBef>
                <a:spcPct val="0"/>
              </a:spcBef>
              <a:buClr>
                <a:srgbClr val="000000"/>
              </a:buClr>
              <a:buNone/>
            </a:pPr>
            <a:endParaRPr lang="en-US" altLang="zh-CN" sz="1800" b="0" dirty="0">
              <a:latin typeface="Berlin Sans FB" pitchFamily="34" charset="0"/>
              <a:ea typeface="Gulim" pitchFamily="34" charset="-127"/>
            </a:endParaRPr>
          </a:p>
        </p:txBody>
      </p:sp>
      <p:sp>
        <p:nvSpPr>
          <p:cNvPr id="43" name="Oval 86"/>
          <p:cNvSpPr/>
          <p:nvPr/>
        </p:nvSpPr>
        <p:spPr>
          <a:xfrm>
            <a:off x="4983384" y="4908563"/>
            <a:ext cx="180889" cy="34767"/>
          </a:xfrm>
          <a:prstGeom prst="ellipse">
            <a:avLst/>
          </a:prstGeom>
          <a:solidFill>
            <a:srgbClr val="FF0000"/>
          </a:solidFill>
          <a:ln w="9525" cap="flat" cmpd="sng">
            <a:solidFill>
              <a:schemeClr val="tx1"/>
            </a:solidFill>
            <a:prstDash val="solid"/>
            <a:headEnd type="none" w="med" len="med"/>
            <a:tailEnd type="none" w="med" len="med"/>
          </a:ln>
        </p:spPr>
        <p:txBody>
          <a:bodyPr lIns="91352" tIns="45679" rIns="91352" bIns="45679"/>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stStyle>
          <a:p>
            <a:pPr marL="0" indent="0" eaLnBrk="1" latinLnBrk="1" hangingPunct="1">
              <a:spcBef>
                <a:spcPct val="0"/>
              </a:spcBef>
              <a:buClr>
                <a:srgbClr val="000000"/>
              </a:buClr>
              <a:buNone/>
            </a:pPr>
            <a:endParaRPr lang="en-US" altLang="zh-CN" sz="1800" b="0" dirty="0">
              <a:latin typeface="Berlin Sans FB" pitchFamily="34" charset="0"/>
              <a:ea typeface="Gulim" pitchFamily="34" charset="-127"/>
            </a:endParaRPr>
          </a:p>
        </p:txBody>
      </p:sp>
      <p:sp>
        <p:nvSpPr>
          <p:cNvPr id="44" name="TextBox 218"/>
          <p:cNvSpPr txBox="1"/>
          <p:nvPr/>
        </p:nvSpPr>
        <p:spPr>
          <a:xfrm>
            <a:off x="3289004" y="5182039"/>
            <a:ext cx="1446148" cy="311636"/>
          </a:xfrm>
          <a:prstGeom prst="rect">
            <a:avLst/>
          </a:prstGeom>
          <a:noFill/>
          <a:ln w="28575">
            <a:noFill/>
            <a:miter/>
          </a:ln>
        </p:spPr>
        <p:txBody>
          <a:bodyPr wrap="none" lIns="91362" tIns="45684" rIns="91362" bIns="4568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1" hangingPunct="1">
              <a:spcBef>
                <a:spcPct val="50000"/>
              </a:spcBef>
              <a:buClr>
                <a:srgbClr val="FF0000"/>
              </a:buClr>
            </a:pPr>
            <a:r>
              <a:rPr lang="en-US" altLang="zh-CN" sz="1400" i="1" dirty="0">
                <a:latin typeface="微软雅黑" pitchFamily="34" charset="-122"/>
                <a:ea typeface="微软雅黑" pitchFamily="34" charset="-122"/>
              </a:rPr>
              <a:t>MAN Network</a:t>
            </a:r>
            <a:endParaRPr lang="zh-CN" altLang="en-US" sz="1400" i="1" dirty="0">
              <a:latin typeface="微软雅黑" pitchFamily="34" charset="-122"/>
              <a:ea typeface="微软雅黑" pitchFamily="34" charset="-122"/>
            </a:endParaRPr>
          </a:p>
        </p:txBody>
      </p:sp>
      <p:sp>
        <p:nvSpPr>
          <p:cNvPr id="45" name="TextBox 218"/>
          <p:cNvSpPr txBox="1"/>
          <p:nvPr/>
        </p:nvSpPr>
        <p:spPr>
          <a:xfrm>
            <a:off x="697723" y="5268796"/>
            <a:ext cx="767581" cy="311636"/>
          </a:xfrm>
          <a:prstGeom prst="rect">
            <a:avLst/>
          </a:prstGeom>
          <a:noFill/>
          <a:ln w="28575">
            <a:noFill/>
            <a:miter/>
          </a:ln>
        </p:spPr>
        <p:txBody>
          <a:bodyPr wrap="none" lIns="91362" tIns="45684" rIns="91362" bIns="45684">
            <a:spAutoFit/>
          </a:bodyPr>
          <a:lstStyle>
            <a:defPPr>
              <a:defRPr lang="en-US"/>
            </a:defPPr>
            <a:lvl1pPr marL="0" algn="l" defTabSz="913108" rtl="0" eaLnBrk="1" latinLnBrk="0" hangingPunct="1">
              <a:defRPr sz="1800" kern="1200">
                <a:solidFill>
                  <a:schemeClr val="tx1"/>
                </a:solidFill>
                <a:latin typeface="+mn-lt"/>
                <a:ea typeface="+mn-ea"/>
                <a:cs typeface="+mn-cs"/>
              </a:defRPr>
            </a:lvl1pPr>
            <a:lvl2pPr marL="456552" algn="l" defTabSz="913108" rtl="0" eaLnBrk="1" latinLnBrk="0" hangingPunct="1">
              <a:defRPr sz="1800" kern="1200">
                <a:solidFill>
                  <a:schemeClr val="tx1"/>
                </a:solidFill>
                <a:latin typeface="+mn-lt"/>
                <a:ea typeface="+mn-ea"/>
                <a:cs typeface="+mn-cs"/>
              </a:defRPr>
            </a:lvl2pPr>
            <a:lvl3pPr marL="913108" algn="l" defTabSz="913108" rtl="0" eaLnBrk="1" latinLnBrk="0" hangingPunct="1">
              <a:defRPr sz="1800" kern="1200">
                <a:solidFill>
                  <a:schemeClr val="tx1"/>
                </a:solidFill>
                <a:latin typeface="+mn-lt"/>
                <a:ea typeface="+mn-ea"/>
                <a:cs typeface="+mn-cs"/>
              </a:defRPr>
            </a:lvl3pPr>
            <a:lvl4pPr marL="1369660" algn="l" defTabSz="913108" rtl="0" eaLnBrk="1" latinLnBrk="0" hangingPunct="1">
              <a:defRPr sz="1800" kern="1200">
                <a:solidFill>
                  <a:schemeClr val="tx1"/>
                </a:solidFill>
                <a:latin typeface="+mn-lt"/>
                <a:ea typeface="+mn-ea"/>
                <a:cs typeface="+mn-cs"/>
              </a:defRPr>
            </a:lvl4pPr>
            <a:lvl5pPr marL="1826210" algn="l" defTabSz="913108" rtl="0" eaLnBrk="1" latinLnBrk="0" hangingPunct="1">
              <a:defRPr sz="1800" kern="1200">
                <a:solidFill>
                  <a:schemeClr val="tx1"/>
                </a:solidFill>
                <a:latin typeface="+mn-lt"/>
                <a:ea typeface="+mn-ea"/>
                <a:cs typeface="+mn-cs"/>
              </a:defRPr>
            </a:lvl5pPr>
            <a:lvl6pPr marL="2282762" algn="l" defTabSz="913108" rtl="0" eaLnBrk="1" latinLnBrk="0" hangingPunct="1">
              <a:defRPr sz="1800" kern="1200">
                <a:solidFill>
                  <a:schemeClr val="tx1"/>
                </a:solidFill>
                <a:latin typeface="+mn-lt"/>
                <a:ea typeface="+mn-ea"/>
                <a:cs typeface="+mn-cs"/>
              </a:defRPr>
            </a:lvl6pPr>
            <a:lvl7pPr marL="2739314" algn="l" defTabSz="913108" rtl="0" eaLnBrk="1" latinLnBrk="0" hangingPunct="1">
              <a:defRPr sz="1800" kern="1200">
                <a:solidFill>
                  <a:schemeClr val="tx1"/>
                </a:solidFill>
                <a:latin typeface="+mn-lt"/>
                <a:ea typeface="+mn-ea"/>
                <a:cs typeface="+mn-cs"/>
              </a:defRPr>
            </a:lvl7pPr>
            <a:lvl8pPr marL="3195869" algn="l" defTabSz="913108" rtl="0" eaLnBrk="1" latinLnBrk="0" hangingPunct="1">
              <a:defRPr sz="1800" kern="1200">
                <a:solidFill>
                  <a:schemeClr val="tx1"/>
                </a:solidFill>
                <a:latin typeface="+mn-lt"/>
                <a:ea typeface="+mn-ea"/>
                <a:cs typeface="+mn-cs"/>
              </a:defRPr>
            </a:lvl8pPr>
            <a:lvl9pPr marL="3652421" algn="l" defTabSz="913108" rtl="0" eaLnBrk="1" latinLnBrk="0" hangingPunct="1">
              <a:defRPr sz="1800" kern="1200">
                <a:solidFill>
                  <a:schemeClr val="tx1"/>
                </a:solidFill>
                <a:latin typeface="+mn-lt"/>
                <a:ea typeface="+mn-ea"/>
                <a:cs typeface="+mn-cs"/>
              </a:defRPr>
            </a:lvl9pPr>
          </a:lstStyle>
          <a:p>
            <a:pPr lvl="0" eaLnBrk="1" hangingPunct="1">
              <a:spcBef>
                <a:spcPct val="50000"/>
              </a:spcBef>
              <a:buClr>
                <a:srgbClr val="FF0000"/>
              </a:buClr>
            </a:pPr>
            <a:r>
              <a:rPr lang="en-US" altLang="zh-CN" sz="1400" dirty="0">
                <a:latin typeface="微软雅黑" pitchFamily="34" charset="-122"/>
                <a:ea typeface="微软雅黑" pitchFamily="34" charset="-122"/>
              </a:rPr>
              <a:t>Access</a:t>
            </a:r>
            <a:endParaRPr lang="zh-CN" altLang="en-US" sz="1400" dirty="0">
              <a:latin typeface="微软雅黑" pitchFamily="34" charset="-122"/>
              <a:ea typeface="微软雅黑" pitchFamily="34" charset="-122"/>
            </a:endParaRPr>
          </a:p>
        </p:txBody>
      </p:sp>
      <p:grpSp>
        <p:nvGrpSpPr>
          <p:cNvPr id="46" name="Group 55"/>
          <p:cNvGrpSpPr/>
          <p:nvPr/>
        </p:nvGrpSpPr>
        <p:grpSpPr>
          <a:xfrm rot="2943919">
            <a:off x="2372717" y="4604221"/>
            <a:ext cx="176732" cy="195209"/>
            <a:chOff x="1008" y="1872"/>
            <a:chExt cx="480" cy="480"/>
          </a:xfrm>
        </p:grpSpPr>
        <p:sp>
          <p:nvSpPr>
            <p:cNvPr id="47" name="Oval 56"/>
            <p:cNvSpPr/>
            <p:nvPr/>
          </p:nvSpPr>
          <p:spPr>
            <a:xfrm>
              <a:off x="1008" y="1872"/>
              <a:ext cx="480" cy="480"/>
            </a:xfrm>
            <a:prstGeom prst="ellipse">
              <a:avLst/>
            </a:prstGeom>
            <a:solidFill>
              <a:srgbClr val="4798AB"/>
            </a:solidFill>
            <a:ln w="9525">
              <a:noFill/>
            </a:ln>
          </p:spPr>
          <p:txBody>
            <a:bodyPr wrap="none" lIns="82124" tIns="41061" rIns="82124" bIns="41061" anchor="ct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stStyle>
            <a:p>
              <a:pPr marL="0" indent="0" eaLnBrk="1" hangingPunct="1">
                <a:spcBef>
                  <a:spcPct val="0"/>
                </a:spcBef>
                <a:buClr>
                  <a:srgbClr val="000000"/>
                </a:buClr>
                <a:buNone/>
              </a:pPr>
              <a:endParaRPr lang="en-US" altLang="zh-CN" sz="1800" b="0" dirty="0">
                <a:latin typeface="Calibri" pitchFamily="34" charset="0"/>
                <a:ea typeface="宋体" pitchFamily="2" charset="-122"/>
              </a:endParaRPr>
            </a:p>
          </p:txBody>
        </p:sp>
        <p:sp>
          <p:nvSpPr>
            <p:cNvPr id="48" name="AutoShape 57"/>
            <p:cNvSpPr/>
            <p:nvPr/>
          </p:nvSpPr>
          <p:spPr>
            <a:xfrm>
              <a:off x="1086" y="1920"/>
              <a:ext cx="384" cy="384"/>
            </a:xfrm>
            <a:custGeom>
              <a:avLst/>
              <a:gdLst>
                <a:gd name="txL" fmla="*/ 2138 w 21600"/>
                <a:gd name="txT" fmla="*/ 8663 h 21600"/>
                <a:gd name="txR" fmla="*/ 19463 w 21600"/>
                <a:gd name="txB" fmla="*/ 12938 h 21600"/>
              </a:gdLst>
              <a:ahLst/>
              <a:cxnLst>
                <a:cxn ang="0">
                  <a:pos x="0" y="0"/>
                </a:cxn>
                <a:cxn ang="5898240">
                  <a:pos x="0" y="0"/>
                </a:cxn>
                <a:cxn ang="11796480">
                  <a:pos x="0" y="0"/>
                </a:cxn>
                <a:cxn ang="17694720">
                  <a:pos x="0" y="0"/>
                </a:cxn>
              </a:cxnLst>
              <a:rect l="txL" t="txT" r="txR" b="txB"/>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49" name="Oval 48"/>
          <p:cNvSpPr/>
          <p:nvPr/>
        </p:nvSpPr>
        <p:spPr>
          <a:xfrm>
            <a:off x="2384381" y="4608755"/>
            <a:ext cx="180889" cy="34767"/>
          </a:xfrm>
          <a:prstGeom prst="ellipse">
            <a:avLst/>
          </a:prstGeom>
          <a:solidFill>
            <a:srgbClr val="FF0000"/>
          </a:solidFill>
          <a:ln w="9525" cap="flat" cmpd="sng">
            <a:solidFill>
              <a:schemeClr val="tx1"/>
            </a:solidFill>
            <a:prstDash val="solid"/>
            <a:headEnd type="none" w="med" len="med"/>
            <a:tailEnd type="none" w="med" len="med"/>
          </a:ln>
        </p:spPr>
        <p:txBody>
          <a:bodyPr lIns="91352" tIns="45679" rIns="91352" bIns="45679"/>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stStyle>
          <a:p>
            <a:pPr marL="0" indent="0" eaLnBrk="1" latinLnBrk="1" hangingPunct="1">
              <a:spcBef>
                <a:spcPct val="0"/>
              </a:spcBef>
              <a:buClr>
                <a:srgbClr val="000000"/>
              </a:buClr>
              <a:buNone/>
            </a:pPr>
            <a:endParaRPr lang="en-US" altLang="zh-CN" sz="1800" b="0" dirty="0">
              <a:latin typeface="Berlin Sans FB" pitchFamily="34" charset="0"/>
              <a:ea typeface="Gulim" pitchFamily="34" charset="-127"/>
            </a:endParaRPr>
          </a:p>
        </p:txBody>
      </p:sp>
      <p:cxnSp>
        <p:nvCxnSpPr>
          <p:cNvPr id="50" name="Straight Connector 49"/>
          <p:cNvCxnSpPr>
            <a:stCxn id="16" idx="7"/>
            <a:endCxn id="47" idx="3"/>
          </p:cNvCxnSpPr>
          <p:nvPr/>
        </p:nvCxnSpPr>
        <p:spPr bwMode="auto">
          <a:xfrm flipV="1">
            <a:off x="1674472" y="4699847"/>
            <a:ext cx="693532" cy="3971"/>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51" name="Straight Connector 95"/>
          <p:cNvCxnSpPr/>
          <p:nvPr/>
        </p:nvCxnSpPr>
        <p:spPr bwMode="auto">
          <a:xfrm flipH="1">
            <a:off x="2461082" y="3868266"/>
            <a:ext cx="462033" cy="777352"/>
          </a:xfrm>
          <a:prstGeom prst="line">
            <a:avLst/>
          </a:prstGeom>
          <a:ln w="28575">
            <a:solidFill>
              <a:srgbClr val="FF0000"/>
            </a:solidFill>
            <a:prstDash val="sysDot"/>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52" name="Straight Connector 95"/>
          <p:cNvCxnSpPr/>
          <p:nvPr/>
        </p:nvCxnSpPr>
        <p:spPr bwMode="auto">
          <a:xfrm>
            <a:off x="5717750" y="3880305"/>
            <a:ext cx="406650" cy="691686"/>
          </a:xfrm>
          <a:prstGeom prst="line">
            <a:avLst/>
          </a:prstGeom>
          <a:ln w="28575">
            <a:solidFill>
              <a:srgbClr val="FF0000"/>
            </a:solidFill>
            <a:prstDash val="sysDot"/>
            <a:headEnd type="none" w="med" len="med"/>
            <a:tailEnd type="none" w="med" len="med"/>
          </a:ln>
        </p:spPr>
        <p:style>
          <a:lnRef idx="3">
            <a:schemeClr val="accent5"/>
          </a:lnRef>
          <a:fillRef idx="0">
            <a:schemeClr val="accent5"/>
          </a:fillRef>
          <a:effectRef idx="2">
            <a:schemeClr val="accent5"/>
          </a:effectRef>
          <a:fontRef idx="minor">
            <a:schemeClr val="tx1"/>
          </a:fontRef>
        </p:style>
      </p:cxnSp>
      <p:grpSp>
        <p:nvGrpSpPr>
          <p:cNvPr id="53" name="Group 55"/>
          <p:cNvGrpSpPr/>
          <p:nvPr/>
        </p:nvGrpSpPr>
        <p:grpSpPr>
          <a:xfrm rot="2943919">
            <a:off x="6032933" y="4564674"/>
            <a:ext cx="176732" cy="195209"/>
            <a:chOff x="1008" y="1872"/>
            <a:chExt cx="480" cy="480"/>
          </a:xfrm>
        </p:grpSpPr>
        <p:sp>
          <p:nvSpPr>
            <p:cNvPr id="54" name="Oval 56"/>
            <p:cNvSpPr/>
            <p:nvPr/>
          </p:nvSpPr>
          <p:spPr>
            <a:xfrm>
              <a:off x="1008" y="1872"/>
              <a:ext cx="480" cy="480"/>
            </a:xfrm>
            <a:prstGeom prst="ellipse">
              <a:avLst/>
            </a:prstGeom>
            <a:solidFill>
              <a:srgbClr val="4798AB"/>
            </a:solidFill>
            <a:ln w="9525">
              <a:noFill/>
            </a:ln>
          </p:spPr>
          <p:txBody>
            <a:bodyPr wrap="none" lIns="82124" tIns="41061" rIns="82124" bIns="41061" anchor="ct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stStyle>
            <a:p>
              <a:pPr marL="0" indent="0" eaLnBrk="1" hangingPunct="1">
                <a:spcBef>
                  <a:spcPct val="0"/>
                </a:spcBef>
                <a:buClr>
                  <a:srgbClr val="000000"/>
                </a:buClr>
                <a:buNone/>
              </a:pPr>
              <a:endParaRPr lang="en-US" altLang="zh-CN" sz="1800" b="0" dirty="0">
                <a:latin typeface="Calibri" pitchFamily="34" charset="0"/>
                <a:ea typeface="宋体" pitchFamily="2" charset="-122"/>
              </a:endParaRPr>
            </a:p>
          </p:txBody>
        </p:sp>
        <p:sp>
          <p:nvSpPr>
            <p:cNvPr id="55" name="AutoShape 57"/>
            <p:cNvSpPr/>
            <p:nvPr/>
          </p:nvSpPr>
          <p:spPr>
            <a:xfrm>
              <a:off x="1056" y="1920"/>
              <a:ext cx="384" cy="384"/>
            </a:xfrm>
            <a:custGeom>
              <a:avLst/>
              <a:gdLst>
                <a:gd name="txL" fmla="*/ 2138 w 21600"/>
                <a:gd name="txT" fmla="*/ 8663 h 21600"/>
                <a:gd name="txR" fmla="*/ 19463 w 21600"/>
                <a:gd name="txB" fmla="*/ 12938 h 21600"/>
              </a:gdLst>
              <a:ahLst/>
              <a:cxnLst>
                <a:cxn ang="0">
                  <a:pos x="0" y="0"/>
                </a:cxn>
                <a:cxn ang="5898240">
                  <a:pos x="0" y="0"/>
                </a:cxn>
                <a:cxn ang="11796480">
                  <a:pos x="0" y="0"/>
                </a:cxn>
                <a:cxn ang="17694720">
                  <a:pos x="0" y="0"/>
                </a:cxn>
              </a:cxnLst>
              <a:rect l="txL" t="txT" r="txR" b="txB"/>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cxnSp>
        <p:nvCxnSpPr>
          <p:cNvPr id="56" name="Straight Connector 49"/>
          <p:cNvCxnSpPr/>
          <p:nvPr/>
        </p:nvCxnSpPr>
        <p:spPr bwMode="auto">
          <a:xfrm flipV="1">
            <a:off x="6138160" y="4668508"/>
            <a:ext cx="911943" cy="3969"/>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57" name="TextBox 218"/>
          <p:cNvSpPr txBox="1"/>
          <p:nvPr/>
        </p:nvSpPr>
        <p:spPr>
          <a:xfrm>
            <a:off x="7314116" y="5216545"/>
            <a:ext cx="1227588" cy="311636"/>
          </a:xfrm>
          <a:prstGeom prst="rect">
            <a:avLst/>
          </a:prstGeom>
          <a:noFill/>
          <a:ln w="28575">
            <a:noFill/>
            <a:miter/>
          </a:ln>
        </p:spPr>
        <p:txBody>
          <a:bodyPr wrap="none" lIns="91362" tIns="45684" rIns="91362" bIns="4568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1" hangingPunct="1">
              <a:spcBef>
                <a:spcPct val="50000"/>
              </a:spcBef>
              <a:buClr>
                <a:srgbClr val="FF0000"/>
              </a:buClr>
            </a:pPr>
            <a:r>
              <a:rPr lang="en-US" altLang="zh-CN" sz="1400" dirty="0">
                <a:latin typeface="微软雅黑" pitchFamily="34" charset="-122"/>
                <a:ea typeface="微软雅黑" pitchFamily="34" charset="-122"/>
              </a:rPr>
              <a:t>Data Center</a:t>
            </a:r>
            <a:endParaRPr lang="zh-CN" altLang="en-US" sz="1400" dirty="0">
              <a:latin typeface="微软雅黑" pitchFamily="34" charset="-122"/>
              <a:ea typeface="微软雅黑" pitchFamily="34" charset="-122"/>
            </a:endParaRPr>
          </a:p>
        </p:txBody>
      </p:sp>
      <p:sp>
        <p:nvSpPr>
          <p:cNvPr id="58" name="TextBox 218"/>
          <p:cNvSpPr txBox="1"/>
          <p:nvPr/>
        </p:nvSpPr>
        <p:spPr>
          <a:xfrm>
            <a:off x="2176179" y="4751938"/>
            <a:ext cx="652195" cy="311636"/>
          </a:xfrm>
          <a:prstGeom prst="rect">
            <a:avLst/>
          </a:prstGeom>
          <a:noFill/>
          <a:ln w="28575">
            <a:noFill/>
            <a:miter/>
          </a:ln>
        </p:spPr>
        <p:txBody>
          <a:bodyPr wrap="none" lIns="91362" tIns="45684" rIns="91362" bIns="45684">
            <a:spAutoFit/>
          </a:bodyPr>
          <a:lstStyle>
            <a:defPPr>
              <a:defRPr lang="en-US"/>
            </a:defPPr>
            <a:lvl1pPr marL="0" algn="l" defTabSz="913108" rtl="0" eaLnBrk="1" latinLnBrk="0" hangingPunct="1">
              <a:defRPr sz="1800" kern="1200">
                <a:solidFill>
                  <a:schemeClr val="tx1"/>
                </a:solidFill>
                <a:latin typeface="+mn-lt"/>
                <a:ea typeface="+mn-ea"/>
                <a:cs typeface="+mn-cs"/>
              </a:defRPr>
            </a:lvl1pPr>
            <a:lvl2pPr marL="456552" algn="l" defTabSz="913108" rtl="0" eaLnBrk="1" latinLnBrk="0" hangingPunct="1">
              <a:defRPr sz="1800" kern="1200">
                <a:solidFill>
                  <a:schemeClr val="tx1"/>
                </a:solidFill>
                <a:latin typeface="+mn-lt"/>
                <a:ea typeface="+mn-ea"/>
                <a:cs typeface="+mn-cs"/>
              </a:defRPr>
            </a:lvl2pPr>
            <a:lvl3pPr marL="913108" algn="l" defTabSz="913108" rtl="0" eaLnBrk="1" latinLnBrk="0" hangingPunct="1">
              <a:defRPr sz="1800" kern="1200">
                <a:solidFill>
                  <a:schemeClr val="tx1"/>
                </a:solidFill>
                <a:latin typeface="+mn-lt"/>
                <a:ea typeface="+mn-ea"/>
                <a:cs typeface="+mn-cs"/>
              </a:defRPr>
            </a:lvl3pPr>
            <a:lvl4pPr marL="1369660" algn="l" defTabSz="913108" rtl="0" eaLnBrk="1" latinLnBrk="0" hangingPunct="1">
              <a:defRPr sz="1800" kern="1200">
                <a:solidFill>
                  <a:schemeClr val="tx1"/>
                </a:solidFill>
                <a:latin typeface="+mn-lt"/>
                <a:ea typeface="+mn-ea"/>
                <a:cs typeface="+mn-cs"/>
              </a:defRPr>
            </a:lvl4pPr>
            <a:lvl5pPr marL="1826210" algn="l" defTabSz="913108" rtl="0" eaLnBrk="1" latinLnBrk="0" hangingPunct="1">
              <a:defRPr sz="1800" kern="1200">
                <a:solidFill>
                  <a:schemeClr val="tx1"/>
                </a:solidFill>
                <a:latin typeface="+mn-lt"/>
                <a:ea typeface="+mn-ea"/>
                <a:cs typeface="+mn-cs"/>
              </a:defRPr>
            </a:lvl5pPr>
            <a:lvl6pPr marL="2282762" algn="l" defTabSz="913108" rtl="0" eaLnBrk="1" latinLnBrk="0" hangingPunct="1">
              <a:defRPr sz="1800" kern="1200">
                <a:solidFill>
                  <a:schemeClr val="tx1"/>
                </a:solidFill>
                <a:latin typeface="+mn-lt"/>
                <a:ea typeface="+mn-ea"/>
                <a:cs typeface="+mn-cs"/>
              </a:defRPr>
            </a:lvl6pPr>
            <a:lvl7pPr marL="2739314" algn="l" defTabSz="913108" rtl="0" eaLnBrk="1" latinLnBrk="0" hangingPunct="1">
              <a:defRPr sz="1800" kern="1200">
                <a:solidFill>
                  <a:schemeClr val="tx1"/>
                </a:solidFill>
                <a:latin typeface="+mn-lt"/>
                <a:ea typeface="+mn-ea"/>
                <a:cs typeface="+mn-cs"/>
              </a:defRPr>
            </a:lvl7pPr>
            <a:lvl8pPr marL="3195869" algn="l" defTabSz="913108" rtl="0" eaLnBrk="1" latinLnBrk="0" hangingPunct="1">
              <a:defRPr sz="1800" kern="1200">
                <a:solidFill>
                  <a:schemeClr val="tx1"/>
                </a:solidFill>
                <a:latin typeface="+mn-lt"/>
                <a:ea typeface="+mn-ea"/>
                <a:cs typeface="+mn-cs"/>
              </a:defRPr>
            </a:lvl8pPr>
            <a:lvl9pPr marL="3652421" algn="l" defTabSz="913108" rtl="0" eaLnBrk="1" latinLnBrk="0" hangingPunct="1">
              <a:defRPr sz="1800" kern="1200">
                <a:solidFill>
                  <a:schemeClr val="tx1"/>
                </a:solidFill>
                <a:latin typeface="+mn-lt"/>
                <a:ea typeface="+mn-ea"/>
                <a:cs typeface="+mn-cs"/>
              </a:defRPr>
            </a:lvl9pPr>
          </a:lstStyle>
          <a:p>
            <a:pPr lvl="0" eaLnBrk="1" hangingPunct="1">
              <a:spcBef>
                <a:spcPct val="50000"/>
              </a:spcBef>
              <a:buClr>
                <a:srgbClr val="FF0000"/>
              </a:buClr>
            </a:pPr>
            <a:r>
              <a:rPr lang="en-US" altLang="zh-CN" sz="1400" dirty="0">
                <a:latin typeface="微软雅黑" pitchFamily="34" charset="-122"/>
                <a:ea typeface="微软雅黑" pitchFamily="34" charset="-122"/>
              </a:rPr>
              <a:t>BRAS</a:t>
            </a:r>
            <a:endParaRPr lang="zh-CN" altLang="en-US" sz="1400" dirty="0">
              <a:latin typeface="微软雅黑" pitchFamily="34" charset="-122"/>
              <a:ea typeface="微软雅黑" pitchFamily="34" charset="-122"/>
            </a:endParaRPr>
          </a:p>
        </p:txBody>
      </p:sp>
      <p:cxnSp>
        <p:nvCxnSpPr>
          <p:cNvPr id="59" name="Straight Connector 95"/>
          <p:cNvCxnSpPr>
            <a:endCxn id="37" idx="0"/>
          </p:cNvCxnSpPr>
          <p:nvPr/>
        </p:nvCxnSpPr>
        <p:spPr bwMode="auto">
          <a:xfrm flipH="1">
            <a:off x="1574613" y="3764549"/>
            <a:ext cx="1253129" cy="844204"/>
          </a:xfrm>
          <a:prstGeom prst="line">
            <a:avLst/>
          </a:prstGeom>
          <a:ln w="28575">
            <a:solidFill>
              <a:srgbClr val="FF0000"/>
            </a:solidFill>
            <a:prstDash val="sysDot"/>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60" name="TextBox 218"/>
          <p:cNvSpPr txBox="1"/>
          <p:nvPr/>
        </p:nvSpPr>
        <p:spPr>
          <a:xfrm>
            <a:off x="1482802" y="4735783"/>
            <a:ext cx="636570" cy="311636"/>
          </a:xfrm>
          <a:prstGeom prst="rect">
            <a:avLst/>
          </a:prstGeom>
          <a:noFill/>
          <a:ln w="28575">
            <a:noFill/>
            <a:miter/>
          </a:ln>
        </p:spPr>
        <p:txBody>
          <a:bodyPr wrap="none" lIns="91362" tIns="45684" rIns="91362" bIns="45684">
            <a:spAutoFit/>
          </a:bodyPr>
          <a:lstStyle>
            <a:defPPr>
              <a:defRPr lang="en-US"/>
            </a:defPPr>
            <a:lvl1pPr marL="0" algn="l" defTabSz="913108" rtl="0" eaLnBrk="1" latinLnBrk="0" hangingPunct="1">
              <a:defRPr sz="1800" kern="1200">
                <a:solidFill>
                  <a:schemeClr val="tx1"/>
                </a:solidFill>
                <a:latin typeface="+mn-lt"/>
                <a:ea typeface="+mn-ea"/>
                <a:cs typeface="+mn-cs"/>
              </a:defRPr>
            </a:lvl1pPr>
            <a:lvl2pPr marL="456552" algn="l" defTabSz="913108" rtl="0" eaLnBrk="1" latinLnBrk="0" hangingPunct="1">
              <a:defRPr sz="1800" kern="1200">
                <a:solidFill>
                  <a:schemeClr val="tx1"/>
                </a:solidFill>
                <a:latin typeface="+mn-lt"/>
                <a:ea typeface="+mn-ea"/>
                <a:cs typeface="+mn-cs"/>
              </a:defRPr>
            </a:lvl2pPr>
            <a:lvl3pPr marL="913108" algn="l" defTabSz="913108" rtl="0" eaLnBrk="1" latinLnBrk="0" hangingPunct="1">
              <a:defRPr sz="1800" kern="1200">
                <a:solidFill>
                  <a:schemeClr val="tx1"/>
                </a:solidFill>
                <a:latin typeface="+mn-lt"/>
                <a:ea typeface="+mn-ea"/>
                <a:cs typeface="+mn-cs"/>
              </a:defRPr>
            </a:lvl3pPr>
            <a:lvl4pPr marL="1369660" algn="l" defTabSz="913108" rtl="0" eaLnBrk="1" latinLnBrk="0" hangingPunct="1">
              <a:defRPr sz="1800" kern="1200">
                <a:solidFill>
                  <a:schemeClr val="tx1"/>
                </a:solidFill>
                <a:latin typeface="+mn-lt"/>
                <a:ea typeface="+mn-ea"/>
                <a:cs typeface="+mn-cs"/>
              </a:defRPr>
            </a:lvl4pPr>
            <a:lvl5pPr marL="1826210" algn="l" defTabSz="913108" rtl="0" eaLnBrk="1" latinLnBrk="0" hangingPunct="1">
              <a:defRPr sz="1800" kern="1200">
                <a:solidFill>
                  <a:schemeClr val="tx1"/>
                </a:solidFill>
                <a:latin typeface="+mn-lt"/>
                <a:ea typeface="+mn-ea"/>
                <a:cs typeface="+mn-cs"/>
              </a:defRPr>
            </a:lvl5pPr>
            <a:lvl6pPr marL="2282762" algn="l" defTabSz="913108" rtl="0" eaLnBrk="1" latinLnBrk="0" hangingPunct="1">
              <a:defRPr sz="1800" kern="1200">
                <a:solidFill>
                  <a:schemeClr val="tx1"/>
                </a:solidFill>
                <a:latin typeface="+mn-lt"/>
                <a:ea typeface="+mn-ea"/>
                <a:cs typeface="+mn-cs"/>
              </a:defRPr>
            </a:lvl6pPr>
            <a:lvl7pPr marL="2739314" algn="l" defTabSz="913108" rtl="0" eaLnBrk="1" latinLnBrk="0" hangingPunct="1">
              <a:defRPr sz="1800" kern="1200">
                <a:solidFill>
                  <a:schemeClr val="tx1"/>
                </a:solidFill>
                <a:latin typeface="+mn-lt"/>
                <a:ea typeface="+mn-ea"/>
                <a:cs typeface="+mn-cs"/>
              </a:defRPr>
            </a:lvl7pPr>
            <a:lvl8pPr marL="3195869" algn="l" defTabSz="913108" rtl="0" eaLnBrk="1" latinLnBrk="0" hangingPunct="1">
              <a:defRPr sz="1800" kern="1200">
                <a:solidFill>
                  <a:schemeClr val="tx1"/>
                </a:solidFill>
                <a:latin typeface="+mn-lt"/>
                <a:ea typeface="+mn-ea"/>
                <a:cs typeface="+mn-cs"/>
              </a:defRPr>
            </a:lvl8pPr>
            <a:lvl9pPr marL="3652421" algn="l" defTabSz="913108" rtl="0" eaLnBrk="1" latinLnBrk="0" hangingPunct="1">
              <a:defRPr sz="1800" kern="1200">
                <a:solidFill>
                  <a:schemeClr val="tx1"/>
                </a:solidFill>
                <a:latin typeface="+mn-lt"/>
                <a:ea typeface="+mn-ea"/>
                <a:cs typeface="+mn-cs"/>
              </a:defRPr>
            </a:lvl9pPr>
          </a:lstStyle>
          <a:p>
            <a:pPr lvl="0" eaLnBrk="1" hangingPunct="1">
              <a:spcBef>
                <a:spcPct val="50000"/>
              </a:spcBef>
              <a:buClr>
                <a:srgbClr val="FF0000"/>
              </a:buClr>
            </a:pPr>
            <a:r>
              <a:rPr lang="en-US" altLang="zh-CN" sz="1400" dirty="0" err="1">
                <a:latin typeface="微软雅黑" pitchFamily="34" charset="-122"/>
                <a:ea typeface="微软雅黑" pitchFamily="34" charset="-122"/>
              </a:rPr>
              <a:t>pCPE</a:t>
            </a:r>
            <a:endParaRPr lang="zh-CN" altLang="en-US" sz="1400" dirty="0">
              <a:latin typeface="微软雅黑" pitchFamily="34" charset="-122"/>
              <a:ea typeface="微软雅黑" pitchFamily="34" charset="-122"/>
            </a:endParaRPr>
          </a:p>
        </p:txBody>
      </p:sp>
      <p:sp>
        <p:nvSpPr>
          <p:cNvPr id="61" name="圆角矩形 8"/>
          <p:cNvSpPr/>
          <p:nvPr/>
        </p:nvSpPr>
        <p:spPr>
          <a:xfrm>
            <a:off x="273926" y="2304967"/>
            <a:ext cx="8599325" cy="1004647"/>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91362" tIns="45684" rIns="91362" bIns="45684" rtlCol="0" anchor="ctr"/>
          <a:lstStyle/>
          <a:p>
            <a:pPr algn="ctr"/>
            <a:endParaRPr lang="zh-CN" altLang="en-US"/>
          </a:p>
        </p:txBody>
      </p:sp>
      <p:sp>
        <p:nvSpPr>
          <p:cNvPr id="62" name="矩形 158"/>
          <p:cNvSpPr/>
          <p:nvPr/>
        </p:nvSpPr>
        <p:spPr>
          <a:xfrm>
            <a:off x="7959845" y="2549117"/>
            <a:ext cx="605247" cy="573131"/>
          </a:xfrm>
          <a:prstGeom prst="rect">
            <a:avLst/>
          </a:prstGeom>
          <a:solidFill>
            <a:schemeClr val="accent2">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91362" tIns="45684" rIns="91362" bIns="45684" rtlCol="0" anchor="ctr"/>
          <a:lstStyle/>
          <a:p>
            <a:pPr algn="ctr"/>
            <a:endParaRPr lang="zh-CN" altLang="en-US"/>
          </a:p>
        </p:txBody>
      </p:sp>
      <p:sp>
        <p:nvSpPr>
          <p:cNvPr id="63" name="矩形 153"/>
          <p:cNvSpPr/>
          <p:nvPr/>
        </p:nvSpPr>
        <p:spPr>
          <a:xfrm>
            <a:off x="1813727" y="2519463"/>
            <a:ext cx="605247" cy="573131"/>
          </a:xfrm>
          <a:prstGeom prst="rect">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lIns="91362" tIns="45684" rIns="91362" bIns="45684" rtlCol="0" anchor="ctr"/>
          <a:lstStyle/>
          <a:p>
            <a:pPr algn="ctr"/>
            <a:endParaRPr lang="zh-CN" altLang="en-US"/>
          </a:p>
        </p:txBody>
      </p:sp>
      <p:sp>
        <p:nvSpPr>
          <p:cNvPr id="64" name="矩形 10"/>
          <p:cNvSpPr/>
          <p:nvPr/>
        </p:nvSpPr>
        <p:spPr>
          <a:xfrm>
            <a:off x="2817176" y="2522460"/>
            <a:ext cx="2110532" cy="519385"/>
          </a:xfrm>
          <a:prstGeom prst="rect">
            <a:avLst/>
          </a:prstGeom>
        </p:spPr>
        <p:txBody>
          <a:bodyPr wrap="none" lIns="91362" tIns="45684" rIns="91362" bIns="45684">
            <a:spAutoFit/>
          </a:bodyPr>
          <a:lstStyle/>
          <a:p>
            <a:pPr algn="ctr"/>
            <a:r>
              <a:rPr lang="en-US" altLang="zh-CN" sz="2800" dirty="0"/>
              <a:t>Virtualization</a:t>
            </a:r>
            <a:endParaRPr lang="zh-CN" altLang="en-US" sz="2800" dirty="0"/>
          </a:p>
        </p:txBody>
      </p:sp>
      <p:sp>
        <p:nvSpPr>
          <p:cNvPr id="65" name="上箭头 25"/>
          <p:cNvSpPr/>
          <p:nvPr/>
        </p:nvSpPr>
        <p:spPr>
          <a:xfrm>
            <a:off x="931042" y="3338367"/>
            <a:ext cx="484999" cy="56817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2" tIns="45684" rIns="91362" bIns="45684" rtlCol="0" anchor="ctr"/>
          <a:lstStyle/>
          <a:p>
            <a:pPr algn="ctr"/>
            <a:endParaRPr lang="zh-CN" altLang="en-US"/>
          </a:p>
        </p:txBody>
      </p:sp>
      <p:sp>
        <p:nvSpPr>
          <p:cNvPr id="66" name="上箭头 90"/>
          <p:cNvSpPr/>
          <p:nvPr/>
        </p:nvSpPr>
        <p:spPr>
          <a:xfrm>
            <a:off x="7512591" y="3309609"/>
            <a:ext cx="484999" cy="56817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2" tIns="45684" rIns="91362" bIns="45684" rtlCol="0" anchor="ctr"/>
          <a:lstStyle/>
          <a:p>
            <a:pPr algn="ctr"/>
            <a:endParaRPr lang="zh-CN" altLang="en-US"/>
          </a:p>
        </p:txBody>
      </p:sp>
      <p:sp>
        <p:nvSpPr>
          <p:cNvPr id="67" name="上箭头 91"/>
          <p:cNvSpPr/>
          <p:nvPr/>
        </p:nvSpPr>
        <p:spPr>
          <a:xfrm>
            <a:off x="4197111" y="3309608"/>
            <a:ext cx="473570" cy="29121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2" tIns="45684" rIns="91362" bIns="45684" rtlCol="0" anchor="ctr"/>
          <a:lstStyle/>
          <a:p>
            <a:pPr algn="ctr"/>
            <a:endParaRPr lang="zh-CN" altLang="en-US"/>
          </a:p>
        </p:txBody>
      </p:sp>
      <p:sp>
        <p:nvSpPr>
          <p:cNvPr id="68" name="TextBox 218"/>
          <p:cNvSpPr txBox="1"/>
          <p:nvPr/>
        </p:nvSpPr>
        <p:spPr>
          <a:xfrm>
            <a:off x="712747" y="3071317"/>
            <a:ext cx="523587" cy="265469"/>
          </a:xfrm>
          <a:prstGeom prst="rect">
            <a:avLst/>
          </a:prstGeom>
          <a:noFill/>
          <a:ln w="28575">
            <a:noFill/>
            <a:miter/>
          </a:ln>
        </p:spPr>
        <p:txBody>
          <a:bodyPr wrap="none" lIns="91362" tIns="45684" rIns="91362" bIns="45684">
            <a:spAutoFit/>
          </a:bodyPr>
          <a:lstStyle>
            <a:defPPr>
              <a:defRPr lang="en-US"/>
            </a:defPPr>
            <a:lvl1pPr marL="0" algn="l" defTabSz="913108" rtl="0" eaLnBrk="1" latinLnBrk="0" hangingPunct="1">
              <a:defRPr sz="1800" kern="1200">
                <a:solidFill>
                  <a:schemeClr val="tx1"/>
                </a:solidFill>
                <a:latin typeface="+mn-lt"/>
                <a:ea typeface="+mn-ea"/>
                <a:cs typeface="+mn-cs"/>
              </a:defRPr>
            </a:lvl1pPr>
            <a:lvl2pPr marL="456552" algn="l" defTabSz="913108" rtl="0" eaLnBrk="1" latinLnBrk="0" hangingPunct="1">
              <a:defRPr sz="1800" kern="1200">
                <a:solidFill>
                  <a:schemeClr val="tx1"/>
                </a:solidFill>
                <a:latin typeface="+mn-lt"/>
                <a:ea typeface="+mn-ea"/>
                <a:cs typeface="+mn-cs"/>
              </a:defRPr>
            </a:lvl2pPr>
            <a:lvl3pPr marL="913108" algn="l" defTabSz="913108" rtl="0" eaLnBrk="1" latinLnBrk="0" hangingPunct="1">
              <a:defRPr sz="1800" kern="1200">
                <a:solidFill>
                  <a:schemeClr val="tx1"/>
                </a:solidFill>
                <a:latin typeface="+mn-lt"/>
                <a:ea typeface="+mn-ea"/>
                <a:cs typeface="+mn-cs"/>
              </a:defRPr>
            </a:lvl3pPr>
            <a:lvl4pPr marL="1369660" algn="l" defTabSz="913108" rtl="0" eaLnBrk="1" latinLnBrk="0" hangingPunct="1">
              <a:defRPr sz="1800" kern="1200">
                <a:solidFill>
                  <a:schemeClr val="tx1"/>
                </a:solidFill>
                <a:latin typeface="+mn-lt"/>
                <a:ea typeface="+mn-ea"/>
                <a:cs typeface="+mn-cs"/>
              </a:defRPr>
            </a:lvl4pPr>
            <a:lvl5pPr marL="1826210" algn="l" defTabSz="913108" rtl="0" eaLnBrk="1" latinLnBrk="0" hangingPunct="1">
              <a:defRPr sz="1800" kern="1200">
                <a:solidFill>
                  <a:schemeClr val="tx1"/>
                </a:solidFill>
                <a:latin typeface="+mn-lt"/>
                <a:ea typeface="+mn-ea"/>
                <a:cs typeface="+mn-cs"/>
              </a:defRPr>
            </a:lvl5pPr>
            <a:lvl6pPr marL="2282762" algn="l" defTabSz="913108" rtl="0" eaLnBrk="1" latinLnBrk="0" hangingPunct="1">
              <a:defRPr sz="1800" kern="1200">
                <a:solidFill>
                  <a:schemeClr val="tx1"/>
                </a:solidFill>
                <a:latin typeface="+mn-lt"/>
                <a:ea typeface="+mn-ea"/>
                <a:cs typeface="+mn-cs"/>
              </a:defRPr>
            </a:lvl6pPr>
            <a:lvl7pPr marL="2739314" algn="l" defTabSz="913108" rtl="0" eaLnBrk="1" latinLnBrk="0" hangingPunct="1">
              <a:defRPr sz="1800" kern="1200">
                <a:solidFill>
                  <a:schemeClr val="tx1"/>
                </a:solidFill>
                <a:latin typeface="+mn-lt"/>
                <a:ea typeface="+mn-ea"/>
                <a:cs typeface="+mn-cs"/>
              </a:defRPr>
            </a:lvl7pPr>
            <a:lvl8pPr marL="3195869" algn="l" defTabSz="913108" rtl="0" eaLnBrk="1" latinLnBrk="0" hangingPunct="1">
              <a:defRPr sz="1800" kern="1200">
                <a:solidFill>
                  <a:schemeClr val="tx1"/>
                </a:solidFill>
                <a:latin typeface="+mn-lt"/>
                <a:ea typeface="+mn-ea"/>
                <a:cs typeface="+mn-cs"/>
              </a:defRPr>
            </a:lvl8pPr>
            <a:lvl9pPr marL="3652421" algn="l" defTabSz="913108" rtl="0" eaLnBrk="1" latinLnBrk="0" hangingPunct="1">
              <a:defRPr sz="1800" kern="1200">
                <a:solidFill>
                  <a:schemeClr val="tx1"/>
                </a:solidFill>
                <a:latin typeface="+mn-lt"/>
                <a:ea typeface="+mn-ea"/>
                <a:cs typeface="+mn-cs"/>
              </a:defRPr>
            </a:lvl9pPr>
          </a:lstStyle>
          <a:p>
            <a:pPr lvl="0" eaLnBrk="1" hangingPunct="1">
              <a:spcBef>
                <a:spcPct val="50000"/>
              </a:spcBef>
              <a:buClr>
                <a:srgbClr val="FF0000"/>
              </a:buClr>
            </a:pPr>
            <a:r>
              <a:rPr lang="en-US" altLang="zh-CN" sz="1100" dirty="0" err="1">
                <a:latin typeface="微软雅黑" pitchFamily="34" charset="-122"/>
                <a:ea typeface="微软雅黑" pitchFamily="34" charset="-122"/>
              </a:rPr>
              <a:t>vCPE</a:t>
            </a:r>
            <a:endParaRPr lang="zh-CN" altLang="en-US" sz="1100" dirty="0">
              <a:latin typeface="微软雅黑" pitchFamily="34" charset="-122"/>
              <a:ea typeface="微软雅黑" pitchFamily="34" charset="-122"/>
            </a:endParaRPr>
          </a:p>
        </p:txBody>
      </p:sp>
      <p:sp>
        <p:nvSpPr>
          <p:cNvPr id="69" name="TextBox 218"/>
          <p:cNvSpPr txBox="1"/>
          <p:nvPr/>
        </p:nvSpPr>
        <p:spPr>
          <a:xfrm>
            <a:off x="1832689" y="3057210"/>
            <a:ext cx="628156" cy="265469"/>
          </a:xfrm>
          <a:prstGeom prst="rect">
            <a:avLst/>
          </a:prstGeom>
          <a:noFill/>
          <a:ln w="28575">
            <a:noFill/>
            <a:miter/>
          </a:ln>
        </p:spPr>
        <p:txBody>
          <a:bodyPr wrap="none" lIns="91362" tIns="45684" rIns="91362" bIns="45684">
            <a:spAutoFit/>
          </a:bodyPr>
          <a:lstStyle>
            <a:defPPr>
              <a:defRPr lang="en-US"/>
            </a:defPPr>
            <a:lvl1pPr marL="0" algn="l" defTabSz="913108" rtl="0" eaLnBrk="1" latinLnBrk="0" hangingPunct="1">
              <a:defRPr sz="1800" kern="1200">
                <a:solidFill>
                  <a:schemeClr val="tx1"/>
                </a:solidFill>
                <a:latin typeface="+mn-lt"/>
                <a:ea typeface="+mn-ea"/>
                <a:cs typeface="+mn-cs"/>
              </a:defRPr>
            </a:lvl1pPr>
            <a:lvl2pPr marL="456552" algn="l" defTabSz="913108" rtl="0" eaLnBrk="1" latinLnBrk="0" hangingPunct="1">
              <a:defRPr sz="1800" kern="1200">
                <a:solidFill>
                  <a:schemeClr val="tx1"/>
                </a:solidFill>
                <a:latin typeface="+mn-lt"/>
                <a:ea typeface="+mn-ea"/>
                <a:cs typeface="+mn-cs"/>
              </a:defRPr>
            </a:lvl2pPr>
            <a:lvl3pPr marL="913108" algn="l" defTabSz="913108" rtl="0" eaLnBrk="1" latinLnBrk="0" hangingPunct="1">
              <a:defRPr sz="1800" kern="1200">
                <a:solidFill>
                  <a:schemeClr val="tx1"/>
                </a:solidFill>
                <a:latin typeface="+mn-lt"/>
                <a:ea typeface="+mn-ea"/>
                <a:cs typeface="+mn-cs"/>
              </a:defRPr>
            </a:lvl3pPr>
            <a:lvl4pPr marL="1369660" algn="l" defTabSz="913108" rtl="0" eaLnBrk="1" latinLnBrk="0" hangingPunct="1">
              <a:defRPr sz="1800" kern="1200">
                <a:solidFill>
                  <a:schemeClr val="tx1"/>
                </a:solidFill>
                <a:latin typeface="+mn-lt"/>
                <a:ea typeface="+mn-ea"/>
                <a:cs typeface="+mn-cs"/>
              </a:defRPr>
            </a:lvl4pPr>
            <a:lvl5pPr marL="1826210" algn="l" defTabSz="913108" rtl="0" eaLnBrk="1" latinLnBrk="0" hangingPunct="1">
              <a:defRPr sz="1800" kern="1200">
                <a:solidFill>
                  <a:schemeClr val="tx1"/>
                </a:solidFill>
                <a:latin typeface="+mn-lt"/>
                <a:ea typeface="+mn-ea"/>
                <a:cs typeface="+mn-cs"/>
              </a:defRPr>
            </a:lvl5pPr>
            <a:lvl6pPr marL="2282762" algn="l" defTabSz="913108" rtl="0" eaLnBrk="1" latinLnBrk="0" hangingPunct="1">
              <a:defRPr sz="1800" kern="1200">
                <a:solidFill>
                  <a:schemeClr val="tx1"/>
                </a:solidFill>
                <a:latin typeface="+mn-lt"/>
                <a:ea typeface="+mn-ea"/>
                <a:cs typeface="+mn-cs"/>
              </a:defRPr>
            </a:lvl6pPr>
            <a:lvl7pPr marL="2739314" algn="l" defTabSz="913108" rtl="0" eaLnBrk="1" latinLnBrk="0" hangingPunct="1">
              <a:defRPr sz="1800" kern="1200">
                <a:solidFill>
                  <a:schemeClr val="tx1"/>
                </a:solidFill>
                <a:latin typeface="+mn-lt"/>
                <a:ea typeface="+mn-ea"/>
                <a:cs typeface="+mn-cs"/>
              </a:defRPr>
            </a:lvl7pPr>
            <a:lvl8pPr marL="3195869" algn="l" defTabSz="913108" rtl="0" eaLnBrk="1" latinLnBrk="0" hangingPunct="1">
              <a:defRPr sz="1800" kern="1200">
                <a:solidFill>
                  <a:schemeClr val="tx1"/>
                </a:solidFill>
                <a:latin typeface="+mn-lt"/>
                <a:ea typeface="+mn-ea"/>
                <a:cs typeface="+mn-cs"/>
              </a:defRPr>
            </a:lvl8pPr>
            <a:lvl9pPr marL="3652421" algn="l" defTabSz="913108" rtl="0" eaLnBrk="1" latinLnBrk="0" hangingPunct="1">
              <a:defRPr sz="1800" kern="1200">
                <a:solidFill>
                  <a:schemeClr val="tx1"/>
                </a:solidFill>
                <a:latin typeface="+mn-lt"/>
                <a:ea typeface="+mn-ea"/>
                <a:cs typeface="+mn-cs"/>
              </a:defRPr>
            </a:lvl9pPr>
          </a:lstStyle>
          <a:p>
            <a:pPr lvl="0" eaLnBrk="1" hangingPunct="1">
              <a:spcBef>
                <a:spcPct val="50000"/>
              </a:spcBef>
              <a:buClr>
                <a:srgbClr val="FF0000"/>
              </a:buClr>
            </a:pPr>
            <a:r>
              <a:rPr lang="en-US" altLang="zh-CN" sz="1100" dirty="0" err="1">
                <a:latin typeface="微软雅黑" pitchFamily="34" charset="-122"/>
                <a:ea typeface="微软雅黑" pitchFamily="34" charset="-122"/>
              </a:rPr>
              <a:t>vBRAS</a:t>
            </a:r>
            <a:endParaRPr lang="zh-CN" altLang="en-US" sz="1100" dirty="0">
              <a:latin typeface="微软雅黑" pitchFamily="34" charset="-122"/>
              <a:ea typeface="微软雅黑" pitchFamily="34" charset="-122"/>
            </a:endParaRPr>
          </a:p>
        </p:txBody>
      </p:sp>
      <p:sp>
        <p:nvSpPr>
          <p:cNvPr id="70" name="TextBox 218"/>
          <p:cNvSpPr txBox="1"/>
          <p:nvPr/>
        </p:nvSpPr>
        <p:spPr>
          <a:xfrm>
            <a:off x="5294720" y="3071296"/>
            <a:ext cx="918684" cy="261537"/>
          </a:xfrm>
          <a:prstGeom prst="rect">
            <a:avLst/>
          </a:prstGeom>
          <a:noFill/>
          <a:ln w="28575">
            <a:noFill/>
            <a:miter/>
          </a:ln>
        </p:spPr>
        <p:txBody>
          <a:bodyPr wrap="none" lIns="91362" tIns="45684" rIns="91362" bIns="45684">
            <a:spAutoFit/>
          </a:bodyPr>
          <a:lstStyle>
            <a:defPPr>
              <a:defRPr lang="en-US"/>
            </a:defPPr>
            <a:lvl1pPr marL="0" algn="l" defTabSz="913108" rtl="0" eaLnBrk="1" latinLnBrk="0" hangingPunct="1">
              <a:defRPr sz="1800" kern="1200">
                <a:solidFill>
                  <a:schemeClr val="tx1"/>
                </a:solidFill>
                <a:latin typeface="+mn-lt"/>
                <a:ea typeface="+mn-ea"/>
                <a:cs typeface="+mn-cs"/>
              </a:defRPr>
            </a:lvl1pPr>
            <a:lvl2pPr marL="456552" algn="l" defTabSz="913108" rtl="0" eaLnBrk="1" latinLnBrk="0" hangingPunct="1">
              <a:defRPr sz="1800" kern="1200">
                <a:solidFill>
                  <a:schemeClr val="tx1"/>
                </a:solidFill>
                <a:latin typeface="+mn-lt"/>
                <a:ea typeface="+mn-ea"/>
                <a:cs typeface="+mn-cs"/>
              </a:defRPr>
            </a:lvl2pPr>
            <a:lvl3pPr marL="913108" algn="l" defTabSz="913108" rtl="0" eaLnBrk="1" latinLnBrk="0" hangingPunct="1">
              <a:defRPr sz="1800" kern="1200">
                <a:solidFill>
                  <a:schemeClr val="tx1"/>
                </a:solidFill>
                <a:latin typeface="+mn-lt"/>
                <a:ea typeface="+mn-ea"/>
                <a:cs typeface="+mn-cs"/>
              </a:defRPr>
            </a:lvl3pPr>
            <a:lvl4pPr marL="1369660" algn="l" defTabSz="913108" rtl="0" eaLnBrk="1" latinLnBrk="0" hangingPunct="1">
              <a:defRPr sz="1800" kern="1200">
                <a:solidFill>
                  <a:schemeClr val="tx1"/>
                </a:solidFill>
                <a:latin typeface="+mn-lt"/>
                <a:ea typeface="+mn-ea"/>
                <a:cs typeface="+mn-cs"/>
              </a:defRPr>
            </a:lvl4pPr>
            <a:lvl5pPr marL="1826210" algn="l" defTabSz="913108" rtl="0" eaLnBrk="1" latinLnBrk="0" hangingPunct="1">
              <a:defRPr sz="1800" kern="1200">
                <a:solidFill>
                  <a:schemeClr val="tx1"/>
                </a:solidFill>
                <a:latin typeface="+mn-lt"/>
                <a:ea typeface="+mn-ea"/>
                <a:cs typeface="+mn-cs"/>
              </a:defRPr>
            </a:lvl5pPr>
            <a:lvl6pPr marL="2282762" algn="l" defTabSz="913108" rtl="0" eaLnBrk="1" latinLnBrk="0" hangingPunct="1">
              <a:defRPr sz="1800" kern="1200">
                <a:solidFill>
                  <a:schemeClr val="tx1"/>
                </a:solidFill>
                <a:latin typeface="+mn-lt"/>
                <a:ea typeface="+mn-ea"/>
                <a:cs typeface="+mn-cs"/>
              </a:defRPr>
            </a:lvl6pPr>
            <a:lvl7pPr marL="2739314" algn="l" defTabSz="913108" rtl="0" eaLnBrk="1" latinLnBrk="0" hangingPunct="1">
              <a:defRPr sz="1800" kern="1200">
                <a:solidFill>
                  <a:schemeClr val="tx1"/>
                </a:solidFill>
                <a:latin typeface="+mn-lt"/>
                <a:ea typeface="+mn-ea"/>
                <a:cs typeface="+mn-cs"/>
              </a:defRPr>
            </a:lvl7pPr>
            <a:lvl8pPr marL="3195869" algn="l" defTabSz="913108" rtl="0" eaLnBrk="1" latinLnBrk="0" hangingPunct="1">
              <a:defRPr sz="1800" kern="1200">
                <a:solidFill>
                  <a:schemeClr val="tx1"/>
                </a:solidFill>
                <a:latin typeface="+mn-lt"/>
                <a:ea typeface="+mn-ea"/>
                <a:cs typeface="+mn-cs"/>
              </a:defRPr>
            </a:lvl8pPr>
            <a:lvl9pPr marL="3652421" algn="l" defTabSz="913108" rtl="0" eaLnBrk="1" latinLnBrk="0" hangingPunct="1">
              <a:defRPr sz="1800" kern="1200">
                <a:solidFill>
                  <a:schemeClr val="tx1"/>
                </a:solidFill>
                <a:latin typeface="+mn-lt"/>
                <a:ea typeface="+mn-ea"/>
                <a:cs typeface="+mn-cs"/>
              </a:defRPr>
            </a:lvl9pPr>
          </a:lstStyle>
          <a:p>
            <a:pPr lvl="0" eaLnBrk="1" hangingPunct="1">
              <a:spcBef>
                <a:spcPct val="50000"/>
              </a:spcBef>
              <a:buClr>
                <a:srgbClr val="FF0000"/>
              </a:buClr>
            </a:pPr>
            <a:r>
              <a:rPr lang="en-US" altLang="zh-CN" sz="1100" dirty="0" err="1">
                <a:latin typeface="微软雅黑" pitchFamily="34" charset="-122"/>
                <a:ea typeface="微软雅黑" pitchFamily="34" charset="-122"/>
              </a:rPr>
              <a:t>vPE</a:t>
            </a:r>
            <a:r>
              <a:rPr lang="en-US" altLang="zh-CN" sz="1100" dirty="0">
                <a:latin typeface="微软雅黑" pitchFamily="34" charset="-122"/>
                <a:ea typeface="微软雅黑" pitchFamily="34" charset="-122"/>
              </a:rPr>
              <a:t> Router</a:t>
            </a:r>
            <a:endParaRPr lang="zh-CN" altLang="en-US" sz="1100" dirty="0">
              <a:latin typeface="微软雅黑" pitchFamily="34" charset="-122"/>
              <a:ea typeface="微软雅黑" pitchFamily="34" charset="-122"/>
            </a:endParaRPr>
          </a:p>
        </p:txBody>
      </p:sp>
      <p:sp>
        <p:nvSpPr>
          <p:cNvPr id="71" name="TextBox 218"/>
          <p:cNvSpPr txBox="1"/>
          <p:nvPr/>
        </p:nvSpPr>
        <p:spPr>
          <a:xfrm>
            <a:off x="6871020" y="3054936"/>
            <a:ext cx="483924" cy="265469"/>
          </a:xfrm>
          <a:prstGeom prst="rect">
            <a:avLst/>
          </a:prstGeom>
          <a:noFill/>
          <a:ln w="28575">
            <a:noFill/>
            <a:miter/>
          </a:ln>
        </p:spPr>
        <p:txBody>
          <a:bodyPr wrap="none" lIns="91362" tIns="45684" rIns="91362" bIns="45684">
            <a:spAutoFit/>
          </a:bodyPr>
          <a:lstStyle>
            <a:defPPr>
              <a:defRPr lang="en-US"/>
            </a:defPPr>
            <a:lvl1pPr marL="0" algn="l" defTabSz="913108" rtl="0" eaLnBrk="1" latinLnBrk="0" hangingPunct="1">
              <a:defRPr sz="1800" kern="1200">
                <a:solidFill>
                  <a:schemeClr val="tx1"/>
                </a:solidFill>
                <a:latin typeface="+mn-lt"/>
                <a:ea typeface="+mn-ea"/>
                <a:cs typeface="+mn-cs"/>
              </a:defRPr>
            </a:lvl1pPr>
            <a:lvl2pPr marL="456552" algn="l" defTabSz="913108" rtl="0" eaLnBrk="1" latinLnBrk="0" hangingPunct="1">
              <a:defRPr sz="1800" kern="1200">
                <a:solidFill>
                  <a:schemeClr val="tx1"/>
                </a:solidFill>
                <a:latin typeface="+mn-lt"/>
                <a:ea typeface="+mn-ea"/>
                <a:cs typeface="+mn-cs"/>
              </a:defRPr>
            </a:lvl2pPr>
            <a:lvl3pPr marL="913108" algn="l" defTabSz="913108" rtl="0" eaLnBrk="1" latinLnBrk="0" hangingPunct="1">
              <a:defRPr sz="1800" kern="1200">
                <a:solidFill>
                  <a:schemeClr val="tx1"/>
                </a:solidFill>
                <a:latin typeface="+mn-lt"/>
                <a:ea typeface="+mn-ea"/>
                <a:cs typeface="+mn-cs"/>
              </a:defRPr>
            </a:lvl3pPr>
            <a:lvl4pPr marL="1369660" algn="l" defTabSz="913108" rtl="0" eaLnBrk="1" latinLnBrk="0" hangingPunct="1">
              <a:defRPr sz="1800" kern="1200">
                <a:solidFill>
                  <a:schemeClr val="tx1"/>
                </a:solidFill>
                <a:latin typeface="+mn-lt"/>
                <a:ea typeface="+mn-ea"/>
                <a:cs typeface="+mn-cs"/>
              </a:defRPr>
            </a:lvl4pPr>
            <a:lvl5pPr marL="1826210" algn="l" defTabSz="913108" rtl="0" eaLnBrk="1" latinLnBrk="0" hangingPunct="1">
              <a:defRPr sz="1800" kern="1200">
                <a:solidFill>
                  <a:schemeClr val="tx1"/>
                </a:solidFill>
                <a:latin typeface="+mn-lt"/>
                <a:ea typeface="+mn-ea"/>
                <a:cs typeface="+mn-cs"/>
              </a:defRPr>
            </a:lvl5pPr>
            <a:lvl6pPr marL="2282762" algn="l" defTabSz="913108" rtl="0" eaLnBrk="1" latinLnBrk="0" hangingPunct="1">
              <a:defRPr sz="1800" kern="1200">
                <a:solidFill>
                  <a:schemeClr val="tx1"/>
                </a:solidFill>
                <a:latin typeface="+mn-lt"/>
                <a:ea typeface="+mn-ea"/>
                <a:cs typeface="+mn-cs"/>
              </a:defRPr>
            </a:lvl6pPr>
            <a:lvl7pPr marL="2739314" algn="l" defTabSz="913108" rtl="0" eaLnBrk="1" latinLnBrk="0" hangingPunct="1">
              <a:defRPr sz="1800" kern="1200">
                <a:solidFill>
                  <a:schemeClr val="tx1"/>
                </a:solidFill>
                <a:latin typeface="+mn-lt"/>
                <a:ea typeface="+mn-ea"/>
                <a:cs typeface="+mn-cs"/>
              </a:defRPr>
            </a:lvl7pPr>
            <a:lvl8pPr marL="3195869" algn="l" defTabSz="913108" rtl="0" eaLnBrk="1" latinLnBrk="0" hangingPunct="1">
              <a:defRPr sz="1800" kern="1200">
                <a:solidFill>
                  <a:schemeClr val="tx1"/>
                </a:solidFill>
                <a:latin typeface="+mn-lt"/>
                <a:ea typeface="+mn-ea"/>
                <a:cs typeface="+mn-cs"/>
              </a:defRPr>
            </a:lvl8pPr>
            <a:lvl9pPr marL="3652421" algn="l" defTabSz="913108" rtl="0" eaLnBrk="1" latinLnBrk="0" hangingPunct="1">
              <a:defRPr sz="1800" kern="1200">
                <a:solidFill>
                  <a:schemeClr val="tx1"/>
                </a:solidFill>
                <a:latin typeface="+mn-lt"/>
                <a:ea typeface="+mn-ea"/>
                <a:cs typeface="+mn-cs"/>
              </a:defRPr>
            </a:lvl9pPr>
          </a:lstStyle>
          <a:p>
            <a:pPr lvl="0" eaLnBrk="1" hangingPunct="1">
              <a:spcBef>
                <a:spcPct val="50000"/>
              </a:spcBef>
              <a:buClr>
                <a:srgbClr val="FF0000"/>
              </a:buClr>
            </a:pPr>
            <a:r>
              <a:rPr lang="en-US" altLang="zh-CN" sz="1100" dirty="0" err="1">
                <a:latin typeface="微软雅黑" pitchFamily="34" charset="-122"/>
                <a:ea typeface="微软雅黑" pitchFamily="34" charset="-122"/>
              </a:rPr>
              <a:t>vFW</a:t>
            </a:r>
            <a:endParaRPr lang="zh-CN" altLang="en-US" sz="1100" dirty="0">
              <a:latin typeface="微软雅黑" pitchFamily="34" charset="-122"/>
              <a:ea typeface="微软雅黑" pitchFamily="34" charset="-122"/>
            </a:endParaRPr>
          </a:p>
        </p:txBody>
      </p:sp>
      <p:sp>
        <p:nvSpPr>
          <p:cNvPr id="72" name="TextBox 218"/>
          <p:cNvSpPr txBox="1"/>
          <p:nvPr/>
        </p:nvSpPr>
        <p:spPr>
          <a:xfrm>
            <a:off x="8036690" y="3093863"/>
            <a:ext cx="478016" cy="265469"/>
          </a:xfrm>
          <a:prstGeom prst="rect">
            <a:avLst/>
          </a:prstGeom>
          <a:noFill/>
          <a:ln w="28575">
            <a:noFill/>
            <a:miter/>
          </a:ln>
        </p:spPr>
        <p:txBody>
          <a:bodyPr wrap="square" lIns="91362" tIns="45684" rIns="91362" bIns="45684">
            <a:spAutoFit/>
          </a:bodyPr>
          <a:lstStyle>
            <a:defPPr>
              <a:defRPr lang="en-US"/>
            </a:defPPr>
            <a:lvl1pPr marL="0" algn="l" defTabSz="913108" rtl="0" eaLnBrk="1" latinLnBrk="0" hangingPunct="1">
              <a:defRPr sz="1800" kern="1200">
                <a:solidFill>
                  <a:schemeClr val="tx1"/>
                </a:solidFill>
                <a:latin typeface="+mn-lt"/>
                <a:ea typeface="+mn-ea"/>
                <a:cs typeface="+mn-cs"/>
              </a:defRPr>
            </a:lvl1pPr>
            <a:lvl2pPr marL="456552" algn="l" defTabSz="913108" rtl="0" eaLnBrk="1" latinLnBrk="0" hangingPunct="1">
              <a:defRPr sz="1800" kern="1200">
                <a:solidFill>
                  <a:schemeClr val="tx1"/>
                </a:solidFill>
                <a:latin typeface="+mn-lt"/>
                <a:ea typeface="+mn-ea"/>
                <a:cs typeface="+mn-cs"/>
              </a:defRPr>
            </a:lvl2pPr>
            <a:lvl3pPr marL="913108" algn="l" defTabSz="913108" rtl="0" eaLnBrk="1" latinLnBrk="0" hangingPunct="1">
              <a:defRPr sz="1800" kern="1200">
                <a:solidFill>
                  <a:schemeClr val="tx1"/>
                </a:solidFill>
                <a:latin typeface="+mn-lt"/>
                <a:ea typeface="+mn-ea"/>
                <a:cs typeface="+mn-cs"/>
              </a:defRPr>
            </a:lvl3pPr>
            <a:lvl4pPr marL="1369660" algn="l" defTabSz="913108" rtl="0" eaLnBrk="1" latinLnBrk="0" hangingPunct="1">
              <a:defRPr sz="1800" kern="1200">
                <a:solidFill>
                  <a:schemeClr val="tx1"/>
                </a:solidFill>
                <a:latin typeface="+mn-lt"/>
                <a:ea typeface="+mn-ea"/>
                <a:cs typeface="+mn-cs"/>
              </a:defRPr>
            </a:lvl4pPr>
            <a:lvl5pPr marL="1826210" algn="l" defTabSz="913108" rtl="0" eaLnBrk="1" latinLnBrk="0" hangingPunct="1">
              <a:defRPr sz="1800" kern="1200">
                <a:solidFill>
                  <a:schemeClr val="tx1"/>
                </a:solidFill>
                <a:latin typeface="+mn-lt"/>
                <a:ea typeface="+mn-ea"/>
                <a:cs typeface="+mn-cs"/>
              </a:defRPr>
            </a:lvl5pPr>
            <a:lvl6pPr marL="2282762" algn="l" defTabSz="913108" rtl="0" eaLnBrk="1" latinLnBrk="0" hangingPunct="1">
              <a:defRPr sz="1800" kern="1200">
                <a:solidFill>
                  <a:schemeClr val="tx1"/>
                </a:solidFill>
                <a:latin typeface="+mn-lt"/>
                <a:ea typeface="+mn-ea"/>
                <a:cs typeface="+mn-cs"/>
              </a:defRPr>
            </a:lvl6pPr>
            <a:lvl7pPr marL="2739314" algn="l" defTabSz="913108" rtl="0" eaLnBrk="1" latinLnBrk="0" hangingPunct="1">
              <a:defRPr sz="1800" kern="1200">
                <a:solidFill>
                  <a:schemeClr val="tx1"/>
                </a:solidFill>
                <a:latin typeface="+mn-lt"/>
                <a:ea typeface="+mn-ea"/>
                <a:cs typeface="+mn-cs"/>
              </a:defRPr>
            </a:lvl7pPr>
            <a:lvl8pPr marL="3195869" algn="l" defTabSz="913108" rtl="0" eaLnBrk="1" latinLnBrk="0" hangingPunct="1">
              <a:defRPr sz="1800" kern="1200">
                <a:solidFill>
                  <a:schemeClr val="tx1"/>
                </a:solidFill>
                <a:latin typeface="+mn-lt"/>
                <a:ea typeface="+mn-ea"/>
                <a:cs typeface="+mn-cs"/>
              </a:defRPr>
            </a:lvl8pPr>
            <a:lvl9pPr marL="3652421" algn="l" defTabSz="913108" rtl="0" eaLnBrk="1" latinLnBrk="0" hangingPunct="1">
              <a:defRPr sz="1800" kern="1200">
                <a:solidFill>
                  <a:schemeClr val="tx1"/>
                </a:solidFill>
                <a:latin typeface="+mn-lt"/>
                <a:ea typeface="+mn-ea"/>
                <a:cs typeface="+mn-cs"/>
              </a:defRPr>
            </a:lvl9pPr>
          </a:lstStyle>
          <a:p>
            <a:pPr lvl="0" eaLnBrk="1" hangingPunct="1">
              <a:spcBef>
                <a:spcPct val="50000"/>
              </a:spcBef>
              <a:buClr>
                <a:srgbClr val="FF0000"/>
              </a:buClr>
            </a:pPr>
            <a:r>
              <a:rPr lang="en-US" altLang="zh-CN" sz="1100" dirty="0" err="1">
                <a:latin typeface="微软雅黑" pitchFamily="34" charset="-122"/>
                <a:ea typeface="微软雅黑" pitchFamily="34" charset="-122"/>
              </a:rPr>
              <a:t>vLB</a:t>
            </a:r>
            <a:endParaRPr lang="zh-CN" altLang="en-US" sz="1100" dirty="0">
              <a:latin typeface="微软雅黑" pitchFamily="34" charset="-122"/>
              <a:ea typeface="微软雅黑" pitchFamily="34" charset="-122"/>
            </a:endParaRPr>
          </a:p>
        </p:txBody>
      </p:sp>
      <p:sp>
        <p:nvSpPr>
          <p:cNvPr id="73" name="圆角矩形 120"/>
          <p:cNvSpPr/>
          <p:nvPr/>
        </p:nvSpPr>
        <p:spPr>
          <a:xfrm>
            <a:off x="2194645" y="1615032"/>
            <a:ext cx="4757885" cy="340519"/>
          </a:xfrm>
          <a:prstGeom prst="roundRect">
            <a:avLst/>
          </a:prstGeom>
          <a:solidFill>
            <a:srgbClr val="FFC000"/>
          </a:solidFill>
          <a:ln>
            <a:noFill/>
          </a:ln>
        </p:spPr>
        <p:txBody>
          <a:bodyPr wrap="square" lIns="0" tIns="0" rIns="0" bIns="0">
            <a:spAutoFit/>
          </a:bodyPr>
          <a:lstStyle/>
          <a:p>
            <a:pPr algn="ctr"/>
            <a:r>
              <a:rPr lang="en-US" altLang="zh-CN" sz="2000" b="1" dirty="0"/>
              <a:t>E2E</a:t>
            </a:r>
            <a:r>
              <a:rPr lang="en-US" altLang="zh-CN" sz="2000" b="1" dirty="0">
                <a:solidFill>
                  <a:prstClr val="black"/>
                </a:solidFill>
              </a:rPr>
              <a:t> Unified SDN/NFV Service</a:t>
            </a:r>
            <a:r>
              <a:rPr lang="en-US" altLang="zh-CN" sz="2000" b="1" dirty="0"/>
              <a:t> Orchestrator</a:t>
            </a:r>
            <a:endParaRPr lang="zh-CN" altLang="en-US" sz="2000" b="1" dirty="0"/>
          </a:p>
        </p:txBody>
      </p:sp>
      <p:sp>
        <p:nvSpPr>
          <p:cNvPr id="74" name="矩形 40"/>
          <p:cNvSpPr/>
          <p:nvPr/>
        </p:nvSpPr>
        <p:spPr>
          <a:xfrm>
            <a:off x="674305" y="2511038"/>
            <a:ext cx="605247" cy="573131"/>
          </a:xfrm>
          <a:prstGeom prst="rect">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lIns="91362" tIns="45684" rIns="91362" bIns="45684" rtlCol="0" anchor="ctr"/>
          <a:lstStyle/>
          <a:p>
            <a:pPr algn="ctr"/>
            <a:endParaRPr lang="zh-CN" altLang="en-US"/>
          </a:p>
        </p:txBody>
      </p:sp>
      <p:pic>
        <p:nvPicPr>
          <p:cNvPr id="75" name="Picture 8" descr="http://plainicon.com/dboard/userprod/2805_fce53/prod_thumb/plainicon.com-50405-256px-7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747" y="2550216"/>
            <a:ext cx="494109" cy="471228"/>
          </a:xfrm>
          <a:prstGeom prst="rect">
            <a:avLst/>
          </a:prstGeom>
          <a:noFill/>
          <a:extLst>
            <a:ext uri="{909E8E84-426E-40DD-AFC4-6F175D3DCCD1}">
              <a14:hiddenFill xmlns:a14="http://schemas.microsoft.com/office/drawing/2010/main">
                <a:solidFill>
                  <a:srgbClr val="FFFFFF"/>
                </a:solidFill>
              </a14:hiddenFill>
            </a:ext>
          </a:extLst>
        </p:spPr>
      </p:pic>
      <p:sp>
        <p:nvSpPr>
          <p:cNvPr id="76" name="矩形 157"/>
          <p:cNvSpPr/>
          <p:nvPr/>
        </p:nvSpPr>
        <p:spPr>
          <a:xfrm>
            <a:off x="6818089" y="2545020"/>
            <a:ext cx="605247" cy="573131"/>
          </a:xfrm>
          <a:prstGeom prst="rect">
            <a:avLst/>
          </a:prstGeom>
          <a:solidFill>
            <a:schemeClr val="accent2">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91362" tIns="45684" rIns="91362" bIns="45684" rtlCol="0" anchor="ctr"/>
          <a:lstStyle/>
          <a:p>
            <a:pPr algn="ctr"/>
            <a:endParaRPr lang="zh-CN" altLang="en-US"/>
          </a:p>
        </p:txBody>
      </p:sp>
      <p:pic>
        <p:nvPicPr>
          <p:cNvPr id="77" name="Picture 10" descr="https://cdn4.iconfinder.com/data/icons/mosaicon-07/512/hierarchy-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8077" y="2566421"/>
            <a:ext cx="429522" cy="40963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6" descr="http://images.ventrino.com/icons/iconex_ns/128x128/shadow/firewal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063" y="2625692"/>
            <a:ext cx="414974" cy="39575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8" descr="https://upload.wikimedia.org/wikipedia/commons/thumb/d/d2/AWS_Simple_Icons_Networking_Amazon_Elastic_Load_Balancer.svg/2000px-AWS_Simple_Icons_Networking_Amazon_Elastic_Load_Balancer.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10230" y="2589136"/>
            <a:ext cx="504476" cy="481115"/>
          </a:xfrm>
          <a:prstGeom prst="rect">
            <a:avLst/>
          </a:prstGeom>
          <a:noFill/>
          <a:extLst>
            <a:ext uri="{909E8E84-426E-40DD-AFC4-6F175D3DCCD1}">
              <a14:hiddenFill xmlns:a14="http://schemas.microsoft.com/office/drawing/2010/main">
                <a:solidFill>
                  <a:srgbClr val="FFFFFF"/>
                </a:solidFill>
              </a14:hiddenFill>
            </a:ext>
          </a:extLst>
        </p:spPr>
      </p:pic>
      <p:sp>
        <p:nvSpPr>
          <p:cNvPr id="80" name="矩形 156"/>
          <p:cNvSpPr/>
          <p:nvPr/>
        </p:nvSpPr>
        <p:spPr>
          <a:xfrm>
            <a:off x="5451515" y="2523729"/>
            <a:ext cx="605247" cy="573131"/>
          </a:xfrm>
          <a:prstGeom prst="rect">
            <a:avLst/>
          </a:prstGeom>
          <a:solidFill>
            <a:schemeClr val="accent2">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91362" tIns="45684" rIns="91362" bIns="45684" rtlCol="0" anchor="ctr"/>
          <a:lstStyle/>
          <a:p>
            <a:pPr algn="ctr"/>
            <a:endParaRPr lang="zh-CN" altLang="en-US"/>
          </a:p>
        </p:txBody>
      </p:sp>
      <p:pic>
        <p:nvPicPr>
          <p:cNvPr id="81" name="Picture 20" descr="https://upload.wikimedia.org/wikipedia/sr/thumb/1/18/RouterSymbol-Blue-3d.svg/800px-RouterSymbol-Blue-3d.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4153" y="2645660"/>
            <a:ext cx="538209" cy="363150"/>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肘形连接符 42"/>
          <p:cNvCxnSpPr>
            <a:stCxn id="74" idx="0"/>
            <a:endCxn id="73" idx="2"/>
          </p:cNvCxnSpPr>
          <p:nvPr/>
        </p:nvCxnSpPr>
        <p:spPr>
          <a:xfrm rot="5400000" flipH="1" flipV="1">
            <a:off x="2497515" y="434966"/>
            <a:ext cx="555487" cy="3596659"/>
          </a:xfrm>
          <a:prstGeom prst="bentConnector3">
            <a:avLst>
              <a:gd name="adj1" fmla="val 57747"/>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3" name="肘形连接符 159"/>
          <p:cNvCxnSpPr>
            <a:stCxn id="63" idx="0"/>
            <a:endCxn id="73" idx="2"/>
          </p:cNvCxnSpPr>
          <p:nvPr/>
        </p:nvCxnSpPr>
        <p:spPr>
          <a:xfrm rot="5400000" flipH="1" flipV="1">
            <a:off x="3063013" y="1008889"/>
            <a:ext cx="563912" cy="2457237"/>
          </a:xfrm>
          <a:prstGeom prst="bentConnector3">
            <a:avLst>
              <a:gd name="adj1" fmla="val 57631"/>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4" name="肘形连接符 163"/>
          <p:cNvCxnSpPr>
            <a:stCxn id="80" idx="0"/>
            <a:endCxn id="73" idx="2"/>
          </p:cNvCxnSpPr>
          <p:nvPr/>
        </p:nvCxnSpPr>
        <p:spPr>
          <a:xfrm rot="16200000" flipV="1">
            <a:off x="4879775" y="1649364"/>
            <a:ext cx="568178" cy="1180551"/>
          </a:xfrm>
          <a:prstGeom prst="bentConnector3">
            <a:avLst>
              <a:gd name="adj1" fmla="val 59467"/>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5" name="肘形连接符 164"/>
          <p:cNvCxnSpPr>
            <a:stCxn id="76" idx="0"/>
            <a:endCxn id="73" idx="2"/>
          </p:cNvCxnSpPr>
          <p:nvPr/>
        </p:nvCxnSpPr>
        <p:spPr>
          <a:xfrm rot="16200000" flipV="1">
            <a:off x="5552417" y="976723"/>
            <a:ext cx="589469" cy="2547125"/>
          </a:xfrm>
          <a:prstGeom prst="bentConnector3">
            <a:avLst>
              <a:gd name="adj1" fmla="val 60950"/>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6" name="肘形连接符 165"/>
          <p:cNvCxnSpPr>
            <a:stCxn id="79" idx="0"/>
            <a:endCxn id="73" idx="2"/>
          </p:cNvCxnSpPr>
          <p:nvPr/>
        </p:nvCxnSpPr>
        <p:spPr>
          <a:xfrm rot="16200000" flipV="1">
            <a:off x="6101236" y="427904"/>
            <a:ext cx="633585" cy="3688880"/>
          </a:xfrm>
          <a:prstGeom prst="bentConnector3">
            <a:avLst>
              <a:gd name="adj1" fmla="val 63583"/>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8" name="Freeform 6"/>
          <p:cNvSpPr>
            <a:spLocks/>
          </p:cNvSpPr>
          <p:nvPr/>
        </p:nvSpPr>
        <p:spPr bwMode="auto">
          <a:xfrm>
            <a:off x="6961063" y="3880305"/>
            <a:ext cx="1597755" cy="1185688"/>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FFFFFF"/>
          </a:solidFill>
          <a:ln w="38100" cap="flat">
            <a:solidFill>
              <a:srgbClr val="00B0F0"/>
            </a:solidFill>
            <a:prstDash val="solid"/>
            <a:miter lim="800000"/>
            <a:headEnd/>
            <a:tailEnd/>
          </a:ln>
        </p:spPr>
        <p:txBody>
          <a:bodyPr lIns="51345" tIns="25675" rIns="51345" bIns="25675" anchor="ctr"/>
          <a:lstStyle/>
          <a:p>
            <a:pPr algn="ctr">
              <a:defRPr/>
            </a:pPr>
            <a:endParaRPr lang="zh-CN" altLang="en-US" sz="1200" kern="0" dirty="0">
              <a:solidFill>
                <a:prstClr val="black"/>
              </a:solidFill>
              <a:ea typeface="微软雅黑" pitchFamily="34" charset="-122"/>
              <a:cs typeface="Arial" pitchFamily="34" charset="0"/>
            </a:endParaRPr>
          </a:p>
        </p:txBody>
      </p:sp>
      <p:sp>
        <p:nvSpPr>
          <p:cNvPr id="89" name="圆角矩形 127"/>
          <p:cNvSpPr/>
          <p:nvPr/>
        </p:nvSpPr>
        <p:spPr>
          <a:xfrm>
            <a:off x="7255943" y="4658465"/>
            <a:ext cx="405912" cy="232875"/>
          </a:xfrm>
          <a:prstGeom prst="roundRect">
            <a:avLst/>
          </a:prstGeom>
          <a:solidFill>
            <a:schemeClr val="bg1">
              <a:lumMod val="85000"/>
            </a:schemeClr>
          </a:solidFill>
          <a:ln w="12700">
            <a:solidFill>
              <a:schemeClr val="tx1">
                <a:lumMod val="65000"/>
                <a:lumOff val="35000"/>
              </a:schemeClr>
            </a:solidFill>
          </a:ln>
        </p:spPr>
        <p:txBody>
          <a:bodyPr wrap="square" lIns="35970" tIns="35970" rIns="35970" bIns="35970" rtlCol="0" anchor="ctr">
            <a:noAutofit/>
          </a:bodyPr>
          <a:lstStyle/>
          <a:p>
            <a:pPr algn="ctr"/>
            <a:r>
              <a:rPr lang="en-US" altLang="zh-CN" sz="1000" dirty="0">
                <a:solidFill>
                  <a:prstClr val="black"/>
                </a:solidFill>
                <a:latin typeface="微软雅黑" pitchFamily="34" charset="-122"/>
                <a:ea typeface="微软雅黑" pitchFamily="34" charset="-122"/>
              </a:rPr>
              <a:t>GW</a:t>
            </a:r>
            <a:endParaRPr lang="zh-CN" altLang="en-US" sz="1000" dirty="0">
              <a:solidFill>
                <a:prstClr val="black"/>
              </a:solidFill>
              <a:latin typeface="微软雅黑" pitchFamily="34" charset="-122"/>
              <a:ea typeface="微软雅黑" pitchFamily="34" charset="-122"/>
            </a:endParaRPr>
          </a:p>
        </p:txBody>
      </p:sp>
      <p:sp>
        <p:nvSpPr>
          <p:cNvPr id="90" name="圆角矩形 129"/>
          <p:cNvSpPr/>
          <p:nvPr/>
        </p:nvSpPr>
        <p:spPr>
          <a:xfrm>
            <a:off x="7244067" y="4070311"/>
            <a:ext cx="1080110" cy="402515"/>
          </a:xfrm>
          <a:prstGeom prst="roundRect">
            <a:avLst/>
          </a:prstGeom>
          <a:solidFill>
            <a:schemeClr val="bg1">
              <a:lumMod val="85000"/>
            </a:schemeClr>
          </a:solidFill>
          <a:ln w="12700">
            <a:solidFill>
              <a:schemeClr val="tx1">
                <a:lumMod val="65000"/>
                <a:lumOff val="35000"/>
              </a:schemeClr>
            </a:solidFill>
          </a:ln>
        </p:spPr>
        <p:txBody>
          <a:bodyPr wrap="square" lIns="35970" tIns="35970" rIns="35970" bIns="35970" rtlCol="0" anchor="t">
            <a:noAutofit/>
          </a:bodyPr>
          <a:lstStyle/>
          <a:p>
            <a:pPr algn="ctr"/>
            <a:r>
              <a:rPr lang="en-US" altLang="zh-CN" sz="1000" dirty="0">
                <a:solidFill>
                  <a:prstClr val="black"/>
                </a:solidFill>
                <a:latin typeface="微软雅黑" pitchFamily="34" charset="-122"/>
                <a:ea typeface="微软雅黑" pitchFamily="34" charset="-122"/>
              </a:rPr>
              <a:t>OpenStack</a:t>
            </a:r>
          </a:p>
          <a:p>
            <a:pPr algn="ctr"/>
            <a:r>
              <a:rPr lang="zh-CN" altLang="en-US" sz="900" dirty="0">
                <a:solidFill>
                  <a:prstClr val="black"/>
                </a:solidFill>
                <a:latin typeface="微软雅黑" pitchFamily="34" charset="-122"/>
                <a:ea typeface="微软雅黑" pitchFamily="34" charset="-122"/>
              </a:rPr>
              <a:t>（</a:t>
            </a:r>
            <a:r>
              <a:rPr lang="en-US" altLang="zh-CN" sz="900" dirty="0">
                <a:solidFill>
                  <a:prstClr val="black"/>
                </a:solidFill>
                <a:latin typeface="微软雅黑" pitchFamily="34" charset="-122"/>
                <a:ea typeface="微软雅黑" pitchFamily="34" charset="-122"/>
              </a:rPr>
              <a:t>DC controller</a:t>
            </a:r>
            <a:r>
              <a:rPr lang="zh-CN" altLang="en-US" sz="900" dirty="0">
                <a:solidFill>
                  <a:prstClr val="black"/>
                </a:solidFill>
                <a:latin typeface="微软雅黑" pitchFamily="34" charset="-122"/>
                <a:ea typeface="微软雅黑" pitchFamily="34" charset="-122"/>
              </a:rPr>
              <a:t>）</a:t>
            </a:r>
            <a:endParaRPr lang="zh-CN" altLang="en-US" sz="1000" dirty="0">
              <a:solidFill>
                <a:prstClr val="black"/>
              </a:solidFill>
              <a:latin typeface="微软雅黑" pitchFamily="34" charset="-122"/>
              <a:ea typeface="微软雅黑" pitchFamily="34" charset="-122"/>
            </a:endParaRPr>
          </a:p>
        </p:txBody>
      </p:sp>
      <p:sp>
        <p:nvSpPr>
          <p:cNvPr id="91" name="圆角矩形 130"/>
          <p:cNvSpPr/>
          <p:nvPr/>
        </p:nvSpPr>
        <p:spPr>
          <a:xfrm>
            <a:off x="7757734" y="4658468"/>
            <a:ext cx="578318" cy="222467"/>
          </a:xfrm>
          <a:prstGeom prst="roundRect">
            <a:avLst/>
          </a:prstGeom>
          <a:solidFill>
            <a:schemeClr val="bg1">
              <a:lumMod val="85000"/>
            </a:schemeClr>
          </a:solidFill>
          <a:ln w="12700">
            <a:solidFill>
              <a:schemeClr val="tx1">
                <a:lumMod val="65000"/>
                <a:lumOff val="35000"/>
              </a:schemeClr>
            </a:solidFill>
          </a:ln>
        </p:spPr>
        <p:txBody>
          <a:bodyPr wrap="square" lIns="35970" tIns="35970" rIns="35970" bIns="35970" rtlCol="0" anchor="ctr">
            <a:noAutofit/>
          </a:bodyPr>
          <a:lstStyle/>
          <a:p>
            <a:pPr algn="ctr"/>
            <a:r>
              <a:rPr lang="en-US" altLang="zh-CN" sz="1000" dirty="0">
                <a:solidFill>
                  <a:prstClr val="black"/>
                </a:solidFill>
                <a:latin typeface="微软雅黑" pitchFamily="34" charset="-122"/>
                <a:ea typeface="微软雅黑" pitchFamily="34" charset="-122"/>
              </a:rPr>
              <a:t>TOR</a:t>
            </a:r>
            <a:endParaRPr lang="zh-CN" altLang="en-US" sz="1000" dirty="0">
              <a:solidFill>
                <a:prstClr val="black"/>
              </a:solidFill>
              <a:latin typeface="微软雅黑" pitchFamily="34" charset="-122"/>
              <a:ea typeface="微软雅黑" pitchFamily="34" charset="-122"/>
            </a:endParaRPr>
          </a:p>
        </p:txBody>
      </p:sp>
      <p:cxnSp>
        <p:nvCxnSpPr>
          <p:cNvPr id="92" name="直接连接符 131"/>
          <p:cNvCxnSpPr>
            <a:stCxn id="90" idx="2"/>
            <a:endCxn id="91" idx="0"/>
          </p:cNvCxnSpPr>
          <p:nvPr/>
        </p:nvCxnSpPr>
        <p:spPr bwMode="auto">
          <a:xfrm>
            <a:off x="7784128" y="4472821"/>
            <a:ext cx="262771" cy="185642"/>
          </a:xfrm>
          <a:prstGeom prst="line">
            <a:avLst/>
          </a:prstGeom>
          <a:noFill/>
          <a:ln w="9525" cap="flat" cmpd="sng" algn="ctr">
            <a:solidFill>
              <a:schemeClr val="tx1"/>
            </a:solidFill>
            <a:prstDash val="dash"/>
            <a:round/>
            <a:headEnd type="none" w="med" len="med"/>
            <a:tailEnd type="none"/>
          </a:ln>
          <a:effectLst/>
        </p:spPr>
      </p:cxnSp>
      <p:cxnSp>
        <p:nvCxnSpPr>
          <p:cNvPr id="93" name="直接连接符 146"/>
          <p:cNvCxnSpPr>
            <a:stCxn id="90" idx="2"/>
            <a:endCxn id="89" idx="0"/>
          </p:cNvCxnSpPr>
          <p:nvPr/>
        </p:nvCxnSpPr>
        <p:spPr bwMode="auto">
          <a:xfrm flipH="1">
            <a:off x="7458898" y="4472822"/>
            <a:ext cx="325224" cy="185643"/>
          </a:xfrm>
          <a:prstGeom prst="line">
            <a:avLst/>
          </a:prstGeom>
          <a:noFill/>
          <a:ln w="9525" cap="flat" cmpd="sng" algn="ctr">
            <a:solidFill>
              <a:schemeClr val="tx1"/>
            </a:solidFill>
            <a:prstDash val="dash"/>
            <a:round/>
            <a:headEnd type="none" w="med" len="med"/>
            <a:tailEnd type="none"/>
          </a:ln>
          <a:effectLst/>
        </p:spPr>
      </p:cxnSp>
      <p:grpSp>
        <p:nvGrpSpPr>
          <p:cNvPr id="94" name="Group 55"/>
          <p:cNvGrpSpPr/>
          <p:nvPr/>
        </p:nvGrpSpPr>
        <p:grpSpPr>
          <a:xfrm rot="2943919">
            <a:off x="5361234" y="4368067"/>
            <a:ext cx="176732" cy="195209"/>
            <a:chOff x="1008" y="1872"/>
            <a:chExt cx="480" cy="480"/>
          </a:xfrm>
        </p:grpSpPr>
        <p:sp>
          <p:nvSpPr>
            <p:cNvPr id="95" name="Oval 56"/>
            <p:cNvSpPr/>
            <p:nvPr/>
          </p:nvSpPr>
          <p:spPr>
            <a:xfrm>
              <a:off x="1008" y="1872"/>
              <a:ext cx="480" cy="480"/>
            </a:xfrm>
            <a:prstGeom prst="ellipse">
              <a:avLst/>
            </a:prstGeom>
            <a:solidFill>
              <a:srgbClr val="4798AB"/>
            </a:solidFill>
            <a:ln w="9525">
              <a:noFill/>
            </a:ln>
          </p:spPr>
          <p:txBody>
            <a:bodyPr wrap="none" lIns="82124" tIns="41061" rIns="82124" bIns="41061" anchor="ct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stStyle>
            <a:p>
              <a:pPr marL="0" indent="0" eaLnBrk="1" hangingPunct="1">
                <a:spcBef>
                  <a:spcPct val="0"/>
                </a:spcBef>
                <a:buClr>
                  <a:srgbClr val="000000"/>
                </a:buClr>
                <a:buNone/>
              </a:pPr>
              <a:endParaRPr lang="en-US" altLang="zh-CN" sz="1800" b="0" dirty="0">
                <a:latin typeface="Calibri" pitchFamily="34" charset="0"/>
                <a:ea typeface="宋体" pitchFamily="2" charset="-122"/>
              </a:endParaRPr>
            </a:p>
          </p:txBody>
        </p:sp>
        <p:sp>
          <p:nvSpPr>
            <p:cNvPr id="96" name="AutoShape 57"/>
            <p:cNvSpPr/>
            <p:nvPr/>
          </p:nvSpPr>
          <p:spPr>
            <a:xfrm>
              <a:off x="1056" y="1920"/>
              <a:ext cx="384" cy="384"/>
            </a:xfrm>
            <a:custGeom>
              <a:avLst/>
              <a:gdLst>
                <a:gd name="txL" fmla="*/ 2138 w 21600"/>
                <a:gd name="txT" fmla="*/ 8663 h 21600"/>
                <a:gd name="txR" fmla="*/ 19463 w 21600"/>
                <a:gd name="txB" fmla="*/ 12938 h 21600"/>
              </a:gdLst>
              <a:ahLst/>
              <a:cxnLst>
                <a:cxn ang="0">
                  <a:pos x="0" y="0"/>
                </a:cxn>
                <a:cxn ang="5898240">
                  <a:pos x="0" y="0"/>
                </a:cxn>
                <a:cxn ang="11796480">
                  <a:pos x="0" y="0"/>
                </a:cxn>
                <a:cxn ang="17694720">
                  <a:pos x="0" y="0"/>
                </a:cxn>
              </a:cxnLst>
              <a:rect l="txL" t="txT" r="txR" b="txB"/>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97" name="Oval 86"/>
          <p:cNvSpPr/>
          <p:nvPr/>
        </p:nvSpPr>
        <p:spPr>
          <a:xfrm>
            <a:off x="5345590" y="4379156"/>
            <a:ext cx="180889" cy="34767"/>
          </a:xfrm>
          <a:prstGeom prst="ellipse">
            <a:avLst/>
          </a:prstGeom>
          <a:solidFill>
            <a:srgbClr val="FF0000"/>
          </a:solidFill>
          <a:ln w="9525" cap="flat" cmpd="sng">
            <a:solidFill>
              <a:schemeClr val="tx1"/>
            </a:solidFill>
            <a:prstDash val="solid"/>
            <a:headEnd type="none" w="med" len="med"/>
            <a:tailEnd type="none" w="med" len="med"/>
          </a:ln>
        </p:spPr>
        <p:txBody>
          <a:bodyPr lIns="91352" tIns="45679" rIns="91352" bIns="45679"/>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stStyle>
          <a:p>
            <a:pPr marL="0" indent="0" eaLnBrk="1" latinLnBrk="1" hangingPunct="1">
              <a:spcBef>
                <a:spcPct val="0"/>
              </a:spcBef>
              <a:buClr>
                <a:srgbClr val="000000"/>
              </a:buClr>
              <a:buNone/>
            </a:pPr>
            <a:endParaRPr lang="en-US" altLang="zh-CN" sz="1800" b="0" dirty="0">
              <a:latin typeface="Berlin Sans FB" pitchFamily="34" charset="0"/>
              <a:ea typeface="Gulim" pitchFamily="34" charset="-127"/>
            </a:endParaRPr>
          </a:p>
        </p:txBody>
      </p:sp>
      <p:sp>
        <p:nvSpPr>
          <p:cNvPr id="98" name="圆柱形 172"/>
          <p:cNvSpPr/>
          <p:nvPr/>
        </p:nvSpPr>
        <p:spPr>
          <a:xfrm>
            <a:off x="2730102" y="4529831"/>
            <a:ext cx="194292" cy="201120"/>
          </a:xfrm>
          <a:prstGeom prst="can">
            <a:avLst/>
          </a:prstGeom>
          <a:solidFill>
            <a:schemeClr val="accent6">
              <a:lumMod val="60000"/>
              <a:lumOff val="40000"/>
            </a:schemeClr>
          </a:solidFill>
          <a:ln w="9525">
            <a:solidFill>
              <a:schemeClr val="tx1">
                <a:lumMod val="50000"/>
                <a:lumOff val="50000"/>
              </a:schemeClr>
            </a:solidFill>
          </a:ln>
        </p:spPr>
        <p:txBody>
          <a:bodyPr wrap="square" lIns="35970" tIns="35970" rIns="35970" bIns="35970" rtlCol="0" anchor="ctr">
            <a:noAutofit/>
          </a:bodyPr>
          <a:lstStyle/>
          <a:p>
            <a:pPr algn="ctr"/>
            <a:endParaRPr lang="zh-CN" altLang="en-US" dirty="0">
              <a:solidFill>
                <a:prstClr val="black"/>
              </a:solidFill>
              <a:latin typeface="微软雅黑" pitchFamily="34" charset="-122"/>
              <a:ea typeface="微软雅黑" pitchFamily="34" charset="-122"/>
            </a:endParaRPr>
          </a:p>
        </p:txBody>
      </p:sp>
      <p:sp>
        <p:nvSpPr>
          <p:cNvPr id="99" name="AutoShape 57"/>
          <p:cNvSpPr/>
          <p:nvPr/>
        </p:nvSpPr>
        <p:spPr>
          <a:xfrm rot="2943919">
            <a:off x="2763121" y="4574173"/>
            <a:ext cx="141386" cy="156167"/>
          </a:xfrm>
          <a:custGeom>
            <a:avLst/>
            <a:gdLst>
              <a:gd name="txL" fmla="*/ 2138 w 21600"/>
              <a:gd name="txT" fmla="*/ 8663 h 21600"/>
              <a:gd name="txR" fmla="*/ 19463 w 21600"/>
              <a:gd name="txB" fmla="*/ 12938 h 21600"/>
            </a:gdLst>
            <a:ahLst/>
            <a:cxnLst>
              <a:cxn ang="0">
                <a:pos x="0" y="0"/>
              </a:cxn>
              <a:cxn ang="5898240">
                <a:pos x="0" y="0"/>
              </a:cxn>
              <a:cxn ang="11796480">
                <a:pos x="0" y="0"/>
              </a:cxn>
              <a:cxn ang="17694720">
                <a:pos x="0" y="0"/>
              </a:cxn>
            </a:cxnLst>
            <a:rect l="txL" t="txT" r="txR" b="txB"/>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bg1">
              <a:alpha val="100000"/>
            </a:schemeClr>
          </a:solidFill>
          <a:ln w="9525">
            <a:noFill/>
          </a:ln>
        </p:spPr>
        <p:txBody>
          <a:bodyPr lIns="91362" tIns="45684" rIns="91362" bIns="45684"/>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0" name="圆柱形 174"/>
          <p:cNvSpPr/>
          <p:nvPr/>
        </p:nvSpPr>
        <p:spPr>
          <a:xfrm>
            <a:off x="3722203" y="4472718"/>
            <a:ext cx="194292" cy="201120"/>
          </a:xfrm>
          <a:prstGeom prst="can">
            <a:avLst/>
          </a:prstGeom>
          <a:solidFill>
            <a:schemeClr val="accent6">
              <a:lumMod val="60000"/>
              <a:lumOff val="40000"/>
            </a:schemeClr>
          </a:solidFill>
          <a:ln w="9525">
            <a:solidFill>
              <a:schemeClr val="tx1">
                <a:lumMod val="50000"/>
                <a:lumOff val="50000"/>
              </a:schemeClr>
            </a:solidFill>
          </a:ln>
        </p:spPr>
        <p:txBody>
          <a:bodyPr wrap="square" lIns="35970" tIns="35970" rIns="35970" bIns="35970" rtlCol="0" anchor="ctr">
            <a:noAutofit/>
          </a:bodyPr>
          <a:lstStyle/>
          <a:p>
            <a:pPr algn="ctr"/>
            <a:endParaRPr lang="zh-CN" altLang="en-US" dirty="0">
              <a:solidFill>
                <a:prstClr val="black"/>
              </a:solidFill>
              <a:latin typeface="微软雅黑" pitchFamily="34" charset="-122"/>
              <a:ea typeface="微软雅黑" pitchFamily="34" charset="-122"/>
            </a:endParaRPr>
          </a:p>
        </p:txBody>
      </p:sp>
      <p:sp>
        <p:nvSpPr>
          <p:cNvPr id="101" name="AutoShape 57"/>
          <p:cNvSpPr/>
          <p:nvPr/>
        </p:nvSpPr>
        <p:spPr>
          <a:xfrm rot="2943919">
            <a:off x="3754125" y="4524004"/>
            <a:ext cx="141386" cy="156167"/>
          </a:xfrm>
          <a:custGeom>
            <a:avLst/>
            <a:gdLst>
              <a:gd name="txL" fmla="*/ 2138 w 21600"/>
              <a:gd name="txT" fmla="*/ 8663 h 21600"/>
              <a:gd name="txR" fmla="*/ 19463 w 21600"/>
              <a:gd name="txB" fmla="*/ 12938 h 21600"/>
            </a:gdLst>
            <a:ahLst/>
            <a:cxnLst>
              <a:cxn ang="0">
                <a:pos x="0" y="0"/>
              </a:cxn>
              <a:cxn ang="5898240">
                <a:pos x="0" y="0"/>
              </a:cxn>
              <a:cxn ang="11796480">
                <a:pos x="0" y="0"/>
              </a:cxn>
              <a:cxn ang="17694720">
                <a:pos x="0" y="0"/>
              </a:cxn>
            </a:cxnLst>
            <a:rect l="txL" t="txT" r="txR" b="txB"/>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bg1">
              <a:alpha val="100000"/>
            </a:schemeClr>
          </a:solidFill>
          <a:ln w="9525">
            <a:noFill/>
          </a:ln>
        </p:spPr>
        <p:txBody>
          <a:bodyPr lIns="91362" tIns="45684" rIns="91362" bIns="45684"/>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2" name="圆柱形 176"/>
          <p:cNvSpPr/>
          <p:nvPr/>
        </p:nvSpPr>
        <p:spPr>
          <a:xfrm>
            <a:off x="4101599" y="4231503"/>
            <a:ext cx="194292" cy="201120"/>
          </a:xfrm>
          <a:prstGeom prst="can">
            <a:avLst/>
          </a:prstGeom>
          <a:solidFill>
            <a:schemeClr val="accent6">
              <a:lumMod val="60000"/>
              <a:lumOff val="40000"/>
            </a:schemeClr>
          </a:solidFill>
          <a:ln w="9525">
            <a:solidFill>
              <a:schemeClr val="tx1">
                <a:lumMod val="50000"/>
                <a:lumOff val="50000"/>
              </a:schemeClr>
            </a:solidFill>
          </a:ln>
        </p:spPr>
        <p:txBody>
          <a:bodyPr wrap="square" lIns="35970" tIns="35970" rIns="35970" bIns="35970" rtlCol="0" anchor="ctr">
            <a:noAutofit/>
          </a:bodyPr>
          <a:lstStyle/>
          <a:p>
            <a:pPr algn="ctr"/>
            <a:endParaRPr lang="zh-CN" altLang="en-US" dirty="0">
              <a:solidFill>
                <a:prstClr val="black"/>
              </a:solidFill>
              <a:latin typeface="微软雅黑" pitchFamily="34" charset="-122"/>
              <a:ea typeface="微软雅黑" pitchFamily="34" charset="-122"/>
            </a:endParaRPr>
          </a:p>
        </p:txBody>
      </p:sp>
      <p:sp>
        <p:nvSpPr>
          <p:cNvPr id="103" name="AutoShape 57"/>
          <p:cNvSpPr/>
          <p:nvPr/>
        </p:nvSpPr>
        <p:spPr>
          <a:xfrm rot="2943919">
            <a:off x="4127972" y="4269392"/>
            <a:ext cx="141386" cy="156167"/>
          </a:xfrm>
          <a:custGeom>
            <a:avLst/>
            <a:gdLst>
              <a:gd name="txL" fmla="*/ 2138 w 21600"/>
              <a:gd name="txT" fmla="*/ 8663 h 21600"/>
              <a:gd name="txR" fmla="*/ 19463 w 21600"/>
              <a:gd name="txB" fmla="*/ 12938 h 21600"/>
            </a:gdLst>
            <a:ahLst/>
            <a:cxnLst>
              <a:cxn ang="0">
                <a:pos x="0" y="0"/>
              </a:cxn>
              <a:cxn ang="5898240">
                <a:pos x="0" y="0"/>
              </a:cxn>
              <a:cxn ang="11796480">
                <a:pos x="0" y="0"/>
              </a:cxn>
              <a:cxn ang="17694720">
                <a:pos x="0" y="0"/>
              </a:cxn>
            </a:cxnLst>
            <a:rect l="txL" t="txT" r="txR" b="txB"/>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bg1">
              <a:alpha val="100000"/>
            </a:schemeClr>
          </a:solidFill>
          <a:ln w="9525">
            <a:noFill/>
          </a:ln>
        </p:spPr>
        <p:txBody>
          <a:bodyPr lIns="91362" tIns="45684" rIns="91362" bIns="45684"/>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 name="圆柱形 178"/>
          <p:cNvSpPr/>
          <p:nvPr/>
        </p:nvSpPr>
        <p:spPr>
          <a:xfrm>
            <a:off x="3860731" y="4821899"/>
            <a:ext cx="194292" cy="201120"/>
          </a:xfrm>
          <a:prstGeom prst="can">
            <a:avLst/>
          </a:prstGeom>
          <a:solidFill>
            <a:schemeClr val="accent6">
              <a:lumMod val="60000"/>
              <a:lumOff val="40000"/>
            </a:schemeClr>
          </a:solidFill>
          <a:ln w="9525">
            <a:solidFill>
              <a:schemeClr val="tx1">
                <a:lumMod val="50000"/>
                <a:lumOff val="50000"/>
              </a:schemeClr>
            </a:solidFill>
          </a:ln>
        </p:spPr>
        <p:txBody>
          <a:bodyPr wrap="square" lIns="35970" tIns="35970" rIns="35970" bIns="35970" rtlCol="0" anchor="ctr">
            <a:noAutofit/>
          </a:bodyPr>
          <a:lstStyle/>
          <a:p>
            <a:pPr algn="ctr"/>
            <a:endParaRPr lang="zh-CN" altLang="en-US" dirty="0">
              <a:solidFill>
                <a:prstClr val="black"/>
              </a:solidFill>
              <a:latin typeface="微软雅黑" pitchFamily="34" charset="-122"/>
              <a:ea typeface="微软雅黑" pitchFamily="34" charset="-122"/>
            </a:endParaRPr>
          </a:p>
        </p:txBody>
      </p:sp>
      <p:sp>
        <p:nvSpPr>
          <p:cNvPr id="105" name="AutoShape 57"/>
          <p:cNvSpPr/>
          <p:nvPr/>
        </p:nvSpPr>
        <p:spPr>
          <a:xfrm rot="2943919">
            <a:off x="3893748" y="4866241"/>
            <a:ext cx="141386" cy="156167"/>
          </a:xfrm>
          <a:custGeom>
            <a:avLst/>
            <a:gdLst>
              <a:gd name="txL" fmla="*/ 2138 w 21600"/>
              <a:gd name="txT" fmla="*/ 8663 h 21600"/>
              <a:gd name="txR" fmla="*/ 19463 w 21600"/>
              <a:gd name="txB" fmla="*/ 12938 h 21600"/>
            </a:gdLst>
            <a:ahLst/>
            <a:cxnLst>
              <a:cxn ang="0">
                <a:pos x="0" y="0"/>
              </a:cxn>
              <a:cxn ang="5898240">
                <a:pos x="0" y="0"/>
              </a:cxn>
              <a:cxn ang="11796480">
                <a:pos x="0" y="0"/>
              </a:cxn>
              <a:cxn ang="17694720">
                <a:pos x="0" y="0"/>
              </a:cxn>
            </a:cxnLst>
            <a:rect l="txL" t="txT" r="txR" b="txB"/>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bg1">
              <a:alpha val="100000"/>
            </a:schemeClr>
          </a:solidFill>
          <a:ln w="9525">
            <a:noFill/>
          </a:ln>
        </p:spPr>
        <p:txBody>
          <a:bodyPr lIns="91362" tIns="45684" rIns="91362" bIns="45684"/>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 name="圆柱形 180"/>
          <p:cNvSpPr/>
          <p:nvPr/>
        </p:nvSpPr>
        <p:spPr>
          <a:xfrm>
            <a:off x="5720726" y="4212266"/>
            <a:ext cx="194292" cy="201120"/>
          </a:xfrm>
          <a:prstGeom prst="can">
            <a:avLst/>
          </a:prstGeom>
          <a:solidFill>
            <a:schemeClr val="accent6">
              <a:lumMod val="60000"/>
              <a:lumOff val="40000"/>
            </a:schemeClr>
          </a:solidFill>
          <a:ln w="9525">
            <a:solidFill>
              <a:schemeClr val="tx1">
                <a:lumMod val="50000"/>
                <a:lumOff val="50000"/>
              </a:schemeClr>
            </a:solidFill>
          </a:ln>
        </p:spPr>
        <p:txBody>
          <a:bodyPr wrap="square" lIns="35970" tIns="35970" rIns="35970" bIns="35970" rtlCol="0" anchor="ctr">
            <a:noAutofit/>
          </a:bodyPr>
          <a:lstStyle/>
          <a:p>
            <a:pPr algn="ctr"/>
            <a:endParaRPr lang="zh-CN" altLang="en-US" dirty="0">
              <a:solidFill>
                <a:prstClr val="black"/>
              </a:solidFill>
              <a:latin typeface="微软雅黑" pitchFamily="34" charset="-122"/>
              <a:ea typeface="微软雅黑" pitchFamily="34" charset="-122"/>
            </a:endParaRPr>
          </a:p>
        </p:txBody>
      </p:sp>
      <p:sp>
        <p:nvSpPr>
          <p:cNvPr id="107" name="AutoShape 57"/>
          <p:cNvSpPr/>
          <p:nvPr/>
        </p:nvSpPr>
        <p:spPr>
          <a:xfrm rot="2943919">
            <a:off x="5753744" y="4256608"/>
            <a:ext cx="141386" cy="156167"/>
          </a:xfrm>
          <a:custGeom>
            <a:avLst/>
            <a:gdLst>
              <a:gd name="txL" fmla="*/ 2138 w 21600"/>
              <a:gd name="txT" fmla="*/ 8663 h 21600"/>
              <a:gd name="txR" fmla="*/ 19463 w 21600"/>
              <a:gd name="txB" fmla="*/ 12938 h 21600"/>
            </a:gdLst>
            <a:ahLst/>
            <a:cxnLst>
              <a:cxn ang="0">
                <a:pos x="0" y="0"/>
              </a:cxn>
              <a:cxn ang="5898240">
                <a:pos x="0" y="0"/>
              </a:cxn>
              <a:cxn ang="11796480">
                <a:pos x="0" y="0"/>
              </a:cxn>
              <a:cxn ang="17694720">
                <a:pos x="0" y="0"/>
              </a:cxn>
            </a:cxnLst>
            <a:rect l="txL" t="txT" r="txR" b="txB"/>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bg1">
              <a:alpha val="100000"/>
            </a:schemeClr>
          </a:solidFill>
          <a:ln w="9525">
            <a:noFill/>
          </a:ln>
        </p:spPr>
        <p:txBody>
          <a:bodyPr lIns="91362" tIns="45684" rIns="91362" bIns="45684"/>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圆柱形 182"/>
          <p:cNvSpPr/>
          <p:nvPr/>
        </p:nvSpPr>
        <p:spPr>
          <a:xfrm>
            <a:off x="5453832" y="4790286"/>
            <a:ext cx="194292" cy="201120"/>
          </a:xfrm>
          <a:prstGeom prst="can">
            <a:avLst/>
          </a:prstGeom>
          <a:solidFill>
            <a:schemeClr val="accent6">
              <a:lumMod val="60000"/>
              <a:lumOff val="40000"/>
            </a:schemeClr>
          </a:solidFill>
          <a:ln w="9525">
            <a:solidFill>
              <a:schemeClr val="tx1">
                <a:lumMod val="50000"/>
                <a:lumOff val="50000"/>
              </a:schemeClr>
            </a:solidFill>
          </a:ln>
        </p:spPr>
        <p:txBody>
          <a:bodyPr wrap="square" lIns="35970" tIns="35970" rIns="35970" bIns="35970" rtlCol="0" anchor="ctr">
            <a:noAutofit/>
          </a:bodyPr>
          <a:lstStyle/>
          <a:p>
            <a:pPr algn="ctr"/>
            <a:endParaRPr lang="zh-CN" altLang="en-US" dirty="0">
              <a:solidFill>
                <a:prstClr val="black"/>
              </a:solidFill>
              <a:latin typeface="微软雅黑" pitchFamily="34" charset="-122"/>
              <a:ea typeface="微软雅黑" pitchFamily="34" charset="-122"/>
            </a:endParaRPr>
          </a:p>
        </p:txBody>
      </p:sp>
      <p:sp>
        <p:nvSpPr>
          <p:cNvPr id="109" name="AutoShape 57"/>
          <p:cNvSpPr/>
          <p:nvPr/>
        </p:nvSpPr>
        <p:spPr>
          <a:xfrm rot="2943919">
            <a:off x="5486849" y="4834628"/>
            <a:ext cx="141386" cy="156167"/>
          </a:xfrm>
          <a:custGeom>
            <a:avLst/>
            <a:gdLst>
              <a:gd name="txL" fmla="*/ 2138 w 21600"/>
              <a:gd name="txT" fmla="*/ 8663 h 21600"/>
              <a:gd name="txR" fmla="*/ 19463 w 21600"/>
              <a:gd name="txB" fmla="*/ 12938 h 21600"/>
            </a:gdLst>
            <a:ahLst/>
            <a:cxnLst>
              <a:cxn ang="0">
                <a:pos x="0" y="0"/>
              </a:cxn>
              <a:cxn ang="5898240">
                <a:pos x="0" y="0"/>
              </a:cxn>
              <a:cxn ang="11796480">
                <a:pos x="0" y="0"/>
              </a:cxn>
              <a:cxn ang="17694720">
                <a:pos x="0" y="0"/>
              </a:cxn>
            </a:cxnLst>
            <a:rect l="txL" t="txT" r="txR" b="txB"/>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bg1">
              <a:alpha val="100000"/>
            </a:schemeClr>
          </a:solidFill>
          <a:ln w="9525">
            <a:noFill/>
          </a:ln>
        </p:spPr>
        <p:txBody>
          <a:bodyPr lIns="91362" tIns="45684" rIns="91362" bIns="45684"/>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cxnSp>
        <p:nvCxnSpPr>
          <p:cNvPr id="110" name="Straight Connector 22"/>
          <p:cNvCxnSpPr>
            <a:stCxn id="98" idx="4"/>
            <a:endCxn id="19" idx="3"/>
          </p:cNvCxnSpPr>
          <p:nvPr/>
        </p:nvCxnSpPr>
        <p:spPr bwMode="auto">
          <a:xfrm flipV="1">
            <a:off x="2924394" y="4318126"/>
            <a:ext cx="198553" cy="312266"/>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11" name="Straight Connector 23"/>
          <p:cNvCxnSpPr>
            <a:stCxn id="100" idx="4"/>
            <a:endCxn id="102" idx="2"/>
          </p:cNvCxnSpPr>
          <p:nvPr/>
        </p:nvCxnSpPr>
        <p:spPr bwMode="auto">
          <a:xfrm flipV="1">
            <a:off x="3916500" y="4332065"/>
            <a:ext cx="185105" cy="241215"/>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12" name="Straight Connector 23"/>
          <p:cNvCxnSpPr>
            <a:stCxn id="100" idx="3"/>
            <a:endCxn id="104" idx="1"/>
          </p:cNvCxnSpPr>
          <p:nvPr/>
        </p:nvCxnSpPr>
        <p:spPr bwMode="auto">
          <a:xfrm>
            <a:off x="3819348" y="4673844"/>
            <a:ext cx="138528" cy="148061"/>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13" name="Straight Connector 23"/>
          <p:cNvCxnSpPr>
            <a:stCxn id="104" idx="4"/>
            <a:endCxn id="31" idx="3"/>
          </p:cNvCxnSpPr>
          <p:nvPr/>
        </p:nvCxnSpPr>
        <p:spPr bwMode="auto">
          <a:xfrm flipV="1">
            <a:off x="4055024" y="4812182"/>
            <a:ext cx="241641" cy="110277"/>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14" name="Straight Connector 23"/>
          <p:cNvCxnSpPr>
            <a:stCxn id="102" idx="4"/>
            <a:endCxn id="22" idx="3"/>
          </p:cNvCxnSpPr>
          <p:nvPr/>
        </p:nvCxnSpPr>
        <p:spPr bwMode="auto">
          <a:xfrm flipV="1">
            <a:off x="4295891" y="4210822"/>
            <a:ext cx="406562" cy="121247"/>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15" name="Straight Connector 23"/>
          <p:cNvCxnSpPr>
            <a:stCxn id="22" idx="7"/>
            <a:endCxn id="95" idx="3"/>
          </p:cNvCxnSpPr>
          <p:nvPr/>
        </p:nvCxnSpPr>
        <p:spPr bwMode="auto">
          <a:xfrm>
            <a:off x="4888610" y="4214786"/>
            <a:ext cx="467913" cy="248901"/>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16" name="Straight Connector 23"/>
          <p:cNvCxnSpPr>
            <a:stCxn id="95" idx="7"/>
            <a:endCxn id="106" idx="2"/>
          </p:cNvCxnSpPr>
          <p:nvPr/>
        </p:nvCxnSpPr>
        <p:spPr bwMode="auto">
          <a:xfrm flipV="1">
            <a:off x="5542678" y="4312832"/>
            <a:ext cx="178048" cy="154829"/>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17" name="Straight Connector 23"/>
          <p:cNvCxnSpPr>
            <a:stCxn id="28" idx="7"/>
            <a:endCxn id="108" idx="2"/>
          </p:cNvCxnSpPr>
          <p:nvPr/>
        </p:nvCxnSpPr>
        <p:spPr bwMode="auto">
          <a:xfrm flipV="1">
            <a:off x="5180473" y="4890846"/>
            <a:ext cx="273358" cy="106216"/>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18" name="Straight Connector 23"/>
          <p:cNvCxnSpPr>
            <a:stCxn id="108" idx="4"/>
            <a:endCxn id="54" idx="3"/>
          </p:cNvCxnSpPr>
          <p:nvPr/>
        </p:nvCxnSpPr>
        <p:spPr bwMode="auto">
          <a:xfrm flipV="1">
            <a:off x="5648123" y="4660294"/>
            <a:ext cx="380097" cy="230552"/>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19" name="Straight Connector 23"/>
          <p:cNvCxnSpPr>
            <a:stCxn id="106" idx="4"/>
            <a:endCxn id="54" idx="3"/>
          </p:cNvCxnSpPr>
          <p:nvPr/>
        </p:nvCxnSpPr>
        <p:spPr bwMode="auto">
          <a:xfrm>
            <a:off x="5915019" y="4312828"/>
            <a:ext cx="113202" cy="347468"/>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20" name="Straight Connector 104"/>
          <p:cNvCxnSpPr/>
          <p:nvPr/>
        </p:nvCxnSpPr>
        <p:spPr bwMode="auto">
          <a:xfrm>
            <a:off x="5434736" y="3765686"/>
            <a:ext cx="0" cy="631521"/>
          </a:xfrm>
          <a:prstGeom prst="line">
            <a:avLst/>
          </a:prstGeom>
          <a:ln w="28575">
            <a:solidFill>
              <a:srgbClr val="FF0000"/>
            </a:solidFill>
            <a:prstDash val="sysDot"/>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21" name="Straight Connector 104"/>
          <p:cNvCxnSpPr/>
          <p:nvPr/>
        </p:nvCxnSpPr>
        <p:spPr bwMode="auto">
          <a:xfrm>
            <a:off x="2847798" y="3915695"/>
            <a:ext cx="0" cy="631521"/>
          </a:xfrm>
          <a:prstGeom prst="line">
            <a:avLst/>
          </a:prstGeom>
          <a:ln w="28575">
            <a:solidFill>
              <a:srgbClr val="FF0000"/>
            </a:solidFill>
            <a:prstDash val="sysDot"/>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22" name="Straight Connector 110"/>
          <p:cNvCxnSpPr/>
          <p:nvPr/>
        </p:nvCxnSpPr>
        <p:spPr bwMode="auto">
          <a:xfrm>
            <a:off x="4390491" y="3773460"/>
            <a:ext cx="0" cy="966616"/>
          </a:xfrm>
          <a:prstGeom prst="line">
            <a:avLst/>
          </a:prstGeom>
          <a:ln w="28575">
            <a:solidFill>
              <a:srgbClr val="FF0000"/>
            </a:solidFill>
            <a:prstDash val="sysDot"/>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23" name="Straight Connector 110"/>
          <p:cNvCxnSpPr/>
          <p:nvPr/>
        </p:nvCxnSpPr>
        <p:spPr bwMode="auto">
          <a:xfrm>
            <a:off x="5554907" y="3815097"/>
            <a:ext cx="0" cy="966616"/>
          </a:xfrm>
          <a:prstGeom prst="line">
            <a:avLst/>
          </a:prstGeom>
          <a:ln w="28575">
            <a:solidFill>
              <a:srgbClr val="FF0000"/>
            </a:solidFill>
            <a:prstDash val="sysDot"/>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24" name="Straight Connector 104"/>
          <p:cNvCxnSpPr/>
          <p:nvPr/>
        </p:nvCxnSpPr>
        <p:spPr bwMode="auto">
          <a:xfrm>
            <a:off x="5717750" y="3975207"/>
            <a:ext cx="85726" cy="274048"/>
          </a:xfrm>
          <a:prstGeom prst="line">
            <a:avLst/>
          </a:prstGeom>
          <a:ln w="28575">
            <a:solidFill>
              <a:srgbClr val="FF0000"/>
            </a:solidFill>
            <a:prstDash val="sysDot"/>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25" name="圆角矩形 155"/>
          <p:cNvSpPr/>
          <p:nvPr/>
        </p:nvSpPr>
        <p:spPr>
          <a:xfrm>
            <a:off x="2820906" y="3585988"/>
            <a:ext cx="2982570" cy="408623"/>
          </a:xfrm>
          <a:prstGeom prst="roundRect">
            <a:avLst/>
          </a:prstGeom>
          <a:solidFill>
            <a:srgbClr val="FFC000"/>
          </a:solidFill>
          <a:ln>
            <a:noFill/>
          </a:ln>
        </p:spPr>
        <p:txBody>
          <a:bodyPr wrap="square" lIns="91362" tIns="45684" rIns="91362" bIns="45684">
            <a:spAutoFit/>
          </a:bodyPr>
          <a:lstStyle/>
          <a:p>
            <a:pPr algn="ctr"/>
            <a:endParaRPr lang="zh-CN" altLang="en-US" b="1" dirty="0"/>
          </a:p>
        </p:txBody>
      </p:sp>
      <p:sp>
        <p:nvSpPr>
          <p:cNvPr id="126" name="矩形 53"/>
          <p:cNvSpPr/>
          <p:nvPr/>
        </p:nvSpPr>
        <p:spPr>
          <a:xfrm>
            <a:off x="2816274" y="4962558"/>
            <a:ext cx="566181" cy="230832"/>
          </a:xfrm>
          <a:prstGeom prst="rect">
            <a:avLst/>
          </a:prstGeom>
        </p:spPr>
        <p:txBody>
          <a:bodyPr wrap="none" lIns="91362" tIns="45684" rIns="91362" bIns="45684">
            <a:spAutoFit/>
          </a:bodyPr>
          <a:lstStyle/>
          <a:p>
            <a:pPr algn="ctr"/>
            <a:r>
              <a:rPr lang="en-US" altLang="zh-CN" sz="900" i="1" dirty="0">
                <a:solidFill>
                  <a:prstClr val="black"/>
                </a:solidFill>
                <a:latin typeface="微软雅黑" pitchFamily="34" charset="-122"/>
                <a:ea typeface="微软雅黑" pitchFamily="34" charset="-122"/>
              </a:rPr>
              <a:t>Legacy</a:t>
            </a:r>
            <a:endParaRPr lang="zh-CN" altLang="en-US" sz="900" i="1" dirty="0">
              <a:solidFill>
                <a:prstClr val="black"/>
              </a:solidFill>
              <a:latin typeface="微软雅黑" pitchFamily="34" charset="-122"/>
              <a:ea typeface="微软雅黑" pitchFamily="34" charset="-122"/>
            </a:endParaRPr>
          </a:p>
        </p:txBody>
      </p:sp>
      <p:sp>
        <p:nvSpPr>
          <p:cNvPr id="127" name="矩形 199"/>
          <p:cNvSpPr/>
          <p:nvPr/>
        </p:nvSpPr>
        <p:spPr>
          <a:xfrm>
            <a:off x="4241850" y="4968164"/>
            <a:ext cx="734496" cy="230832"/>
          </a:xfrm>
          <a:prstGeom prst="rect">
            <a:avLst/>
          </a:prstGeom>
        </p:spPr>
        <p:txBody>
          <a:bodyPr wrap="none" lIns="91362" tIns="45684" rIns="91362" bIns="45684">
            <a:spAutoFit/>
          </a:bodyPr>
          <a:lstStyle/>
          <a:p>
            <a:pPr algn="ctr"/>
            <a:r>
              <a:rPr lang="en-US" altLang="zh-CN" sz="900" i="1" dirty="0">
                <a:solidFill>
                  <a:prstClr val="black"/>
                </a:solidFill>
                <a:latin typeface="微软雅黑" pitchFamily="34" charset="-122"/>
                <a:ea typeface="微软雅黑" pitchFamily="34" charset="-122"/>
              </a:rPr>
              <a:t>Domain A</a:t>
            </a:r>
            <a:endParaRPr lang="zh-CN" altLang="en-US" sz="900" i="1" dirty="0">
              <a:solidFill>
                <a:prstClr val="black"/>
              </a:solidFill>
              <a:latin typeface="微软雅黑" pitchFamily="34" charset="-122"/>
              <a:ea typeface="微软雅黑" pitchFamily="34" charset="-122"/>
            </a:endParaRPr>
          </a:p>
        </p:txBody>
      </p:sp>
      <p:sp>
        <p:nvSpPr>
          <p:cNvPr id="128" name="矩形 200"/>
          <p:cNvSpPr/>
          <p:nvPr/>
        </p:nvSpPr>
        <p:spPr>
          <a:xfrm>
            <a:off x="4449381" y="4427792"/>
            <a:ext cx="691216" cy="230832"/>
          </a:xfrm>
          <a:prstGeom prst="rect">
            <a:avLst/>
          </a:prstGeom>
        </p:spPr>
        <p:txBody>
          <a:bodyPr wrap="none" lIns="91362" tIns="45684" rIns="91362" bIns="45684">
            <a:spAutoFit/>
          </a:bodyPr>
          <a:lstStyle/>
          <a:p>
            <a:pPr algn="ctr"/>
            <a:r>
              <a:rPr lang="en-US" altLang="zh-CN" sz="900" i="1" dirty="0" err="1">
                <a:solidFill>
                  <a:prstClr val="black"/>
                </a:solidFill>
                <a:latin typeface="微软雅黑" pitchFamily="34" charset="-122"/>
                <a:ea typeface="微软雅黑" pitchFamily="34" charset="-122"/>
              </a:rPr>
              <a:t>DomainB</a:t>
            </a:r>
            <a:endParaRPr lang="zh-CN" altLang="en-US" sz="900" i="1" dirty="0">
              <a:solidFill>
                <a:prstClr val="black"/>
              </a:solidFill>
              <a:latin typeface="微软雅黑" pitchFamily="34" charset="-122"/>
              <a:ea typeface="微软雅黑" pitchFamily="34" charset="-122"/>
            </a:endParaRPr>
          </a:p>
        </p:txBody>
      </p:sp>
      <p:sp>
        <p:nvSpPr>
          <p:cNvPr id="129" name="圆角矩形 54"/>
          <p:cNvSpPr/>
          <p:nvPr/>
        </p:nvSpPr>
        <p:spPr>
          <a:xfrm>
            <a:off x="2945470" y="3825749"/>
            <a:ext cx="817290" cy="13735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700" dirty="0">
                <a:solidFill>
                  <a:schemeClr val="tx1"/>
                </a:solidFill>
                <a:latin typeface="微软雅黑" panose="020B0503020204020204" pitchFamily="34" charset="-122"/>
                <a:ea typeface="微软雅黑" panose="020B0503020204020204" pitchFamily="34" charset="-122"/>
              </a:rPr>
              <a:t>Vender specific</a:t>
            </a:r>
            <a:endParaRPr lang="zh-CN" altLang="en-US" sz="700" dirty="0">
              <a:solidFill>
                <a:schemeClr val="tx1"/>
              </a:solidFill>
              <a:latin typeface="微软雅黑" panose="020B0503020204020204" pitchFamily="34" charset="-122"/>
              <a:ea typeface="微软雅黑" panose="020B0503020204020204" pitchFamily="34" charset="-122"/>
            </a:endParaRPr>
          </a:p>
        </p:txBody>
      </p:sp>
      <p:sp>
        <p:nvSpPr>
          <p:cNvPr id="130" name="圆角矩形 201"/>
          <p:cNvSpPr/>
          <p:nvPr/>
        </p:nvSpPr>
        <p:spPr>
          <a:xfrm>
            <a:off x="3880683" y="3825558"/>
            <a:ext cx="817290" cy="13735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700" dirty="0">
                <a:solidFill>
                  <a:schemeClr val="tx1"/>
                </a:solidFill>
                <a:latin typeface="微软雅黑" panose="020B0503020204020204" pitchFamily="34" charset="-122"/>
                <a:ea typeface="微软雅黑" panose="020B0503020204020204" pitchFamily="34" charset="-122"/>
              </a:rPr>
              <a:t>ONOS</a:t>
            </a:r>
            <a:endParaRPr lang="zh-CN" altLang="en-US" sz="700" dirty="0">
              <a:solidFill>
                <a:schemeClr val="tx1"/>
              </a:solidFill>
              <a:latin typeface="微软雅黑" panose="020B0503020204020204" pitchFamily="34" charset="-122"/>
              <a:ea typeface="微软雅黑" panose="020B0503020204020204" pitchFamily="34" charset="-122"/>
            </a:endParaRPr>
          </a:p>
        </p:txBody>
      </p:sp>
      <p:sp>
        <p:nvSpPr>
          <p:cNvPr id="131" name="圆角矩形 202"/>
          <p:cNvSpPr/>
          <p:nvPr/>
        </p:nvSpPr>
        <p:spPr>
          <a:xfrm>
            <a:off x="4820631" y="3825749"/>
            <a:ext cx="817290" cy="13735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700" dirty="0">
                <a:solidFill>
                  <a:schemeClr val="tx1"/>
                </a:solidFill>
                <a:latin typeface="微软雅黑" panose="020B0503020204020204" pitchFamily="34" charset="-122"/>
                <a:ea typeface="微软雅黑" panose="020B0503020204020204" pitchFamily="34" charset="-122"/>
              </a:rPr>
              <a:t>ODL</a:t>
            </a:r>
            <a:endParaRPr lang="zh-CN" altLang="en-US" sz="700" dirty="0">
              <a:solidFill>
                <a:schemeClr val="tx1"/>
              </a:solidFill>
              <a:latin typeface="微软雅黑" panose="020B0503020204020204" pitchFamily="34" charset="-122"/>
              <a:ea typeface="微软雅黑" panose="020B0503020204020204" pitchFamily="34" charset="-122"/>
            </a:endParaRPr>
          </a:p>
        </p:txBody>
      </p:sp>
      <p:sp>
        <p:nvSpPr>
          <p:cNvPr id="132" name="矩形 203"/>
          <p:cNvSpPr/>
          <p:nvPr/>
        </p:nvSpPr>
        <p:spPr>
          <a:xfrm>
            <a:off x="3699513" y="3563590"/>
            <a:ext cx="1285810" cy="311636"/>
          </a:xfrm>
          <a:prstGeom prst="rect">
            <a:avLst/>
          </a:prstGeom>
        </p:spPr>
        <p:txBody>
          <a:bodyPr wrap="none" lIns="91362" tIns="45684" rIns="91362" bIns="45684">
            <a:spAutoFit/>
          </a:bodyPr>
          <a:lstStyle/>
          <a:p>
            <a:pPr algn="ctr"/>
            <a:r>
              <a:rPr lang="en-US" altLang="zh-CN" sz="1400" dirty="0"/>
              <a:t>SDN Controller</a:t>
            </a:r>
            <a:endParaRPr lang="zh-CN" altLang="en-US" sz="1400" dirty="0"/>
          </a:p>
        </p:txBody>
      </p:sp>
    </p:spTree>
    <p:extLst>
      <p:ext uri="{BB962C8B-B14F-4D97-AF65-F5344CB8AC3E}">
        <p14:creationId xmlns:p14="http://schemas.microsoft.com/office/powerpoint/2010/main" val="74047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childTnLst>
                                </p:cTn>
                              </p:par>
                              <p:par>
                                <p:cTn id="35" presetID="10" presetClass="entr" presetSubtype="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fade">
                                      <p:cBhvr>
                                        <p:cTn id="40" dur="500"/>
                                        <p:tgtEl>
                                          <p:spTgt spid="76"/>
                                        </p:tgtEl>
                                      </p:cBhvr>
                                    </p:animEffect>
                                  </p:childTnLst>
                                </p:cTn>
                              </p:par>
                              <p:par>
                                <p:cTn id="41" presetID="10" presetClass="entr" presetSubtype="0" fill="hold" nodeType="with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500"/>
                                        <p:tgtEl>
                                          <p:spTgt spid="77"/>
                                        </p:tgtEl>
                                      </p:cBhvr>
                                    </p:animEffect>
                                  </p:childTnLst>
                                </p:cTn>
                              </p:par>
                              <p:par>
                                <p:cTn id="44" presetID="10" presetClass="entr" presetSubtype="0" fill="hold" nodeType="with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fade">
                                      <p:cBhvr>
                                        <p:cTn id="46" dur="500"/>
                                        <p:tgtEl>
                                          <p:spTgt spid="78"/>
                                        </p:tgtEl>
                                      </p:cBhvr>
                                    </p:animEffect>
                                  </p:childTnLst>
                                </p:cTn>
                              </p:par>
                              <p:par>
                                <p:cTn id="47" presetID="10" presetClass="entr" presetSubtype="0" fill="hold" nodeType="with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500"/>
                                        <p:tgtEl>
                                          <p:spTgt spid="7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500"/>
                                        <p:tgtEl>
                                          <p:spTgt spid="80"/>
                                        </p:tgtEl>
                                      </p:cBhvr>
                                    </p:animEffect>
                                  </p:childTnLst>
                                </p:cTn>
                              </p:par>
                              <p:par>
                                <p:cTn id="53" presetID="10" presetClass="entr" presetSubtype="0" fill="hold"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500"/>
                                        <p:tgtEl>
                                          <p:spTgt spid="81"/>
                                        </p:tgtEl>
                                      </p:cBhvr>
                                    </p:animEffect>
                                  </p:childTnLst>
                                </p:cTn>
                              </p:par>
                            </p:childTnLst>
                          </p:cTn>
                        </p:par>
                        <p:par>
                          <p:cTn id="56" fill="hold">
                            <p:stCondLst>
                              <p:cond delay="500"/>
                            </p:stCondLst>
                            <p:childTnLst>
                              <p:par>
                                <p:cTn id="57" presetID="2" presetClass="entr" presetSubtype="4" fill="hold" grpId="0" nodeType="afterEffect">
                                  <p:stCondLst>
                                    <p:cond delay="0"/>
                                  </p:stCondLst>
                                  <p:childTnLst>
                                    <p:set>
                                      <p:cBhvr>
                                        <p:cTn id="58" dur="1" fill="hold">
                                          <p:stCondLst>
                                            <p:cond delay="0"/>
                                          </p:stCondLst>
                                        </p:cTn>
                                        <p:tgtEl>
                                          <p:spTgt spid="65"/>
                                        </p:tgtEl>
                                        <p:attrNameLst>
                                          <p:attrName>style.visibility</p:attrName>
                                        </p:attrNameLst>
                                      </p:cBhvr>
                                      <p:to>
                                        <p:strVal val="visible"/>
                                      </p:to>
                                    </p:set>
                                    <p:anim calcmode="lin" valueType="num">
                                      <p:cBhvr additive="base">
                                        <p:cTn id="59" dur="500" fill="hold"/>
                                        <p:tgtEl>
                                          <p:spTgt spid="65"/>
                                        </p:tgtEl>
                                        <p:attrNameLst>
                                          <p:attrName>ppt_x</p:attrName>
                                        </p:attrNameLst>
                                      </p:cBhvr>
                                      <p:tavLst>
                                        <p:tav tm="0">
                                          <p:val>
                                            <p:strVal val="#ppt_x"/>
                                          </p:val>
                                        </p:tav>
                                        <p:tav tm="100000">
                                          <p:val>
                                            <p:strVal val="#ppt_x"/>
                                          </p:val>
                                        </p:tav>
                                      </p:tavLst>
                                    </p:anim>
                                    <p:anim calcmode="lin" valueType="num">
                                      <p:cBhvr additive="base">
                                        <p:cTn id="60" dur="500" fill="hold"/>
                                        <p:tgtEl>
                                          <p:spTgt spid="6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7"/>
                                        </p:tgtEl>
                                        <p:attrNameLst>
                                          <p:attrName>style.visibility</p:attrName>
                                        </p:attrNameLst>
                                      </p:cBhvr>
                                      <p:to>
                                        <p:strVal val="visible"/>
                                      </p:to>
                                    </p:set>
                                    <p:anim calcmode="lin" valueType="num">
                                      <p:cBhvr additive="base">
                                        <p:cTn id="63" dur="500" fill="hold"/>
                                        <p:tgtEl>
                                          <p:spTgt spid="67"/>
                                        </p:tgtEl>
                                        <p:attrNameLst>
                                          <p:attrName>ppt_x</p:attrName>
                                        </p:attrNameLst>
                                      </p:cBhvr>
                                      <p:tavLst>
                                        <p:tav tm="0">
                                          <p:val>
                                            <p:strVal val="#ppt_x"/>
                                          </p:val>
                                        </p:tav>
                                        <p:tav tm="100000">
                                          <p:val>
                                            <p:strVal val="#ppt_x"/>
                                          </p:val>
                                        </p:tav>
                                      </p:tavLst>
                                    </p:anim>
                                    <p:anim calcmode="lin" valueType="num">
                                      <p:cBhvr additive="base">
                                        <p:cTn id="64" dur="500" fill="hold"/>
                                        <p:tgtEl>
                                          <p:spTgt spid="6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fade">
                                      <p:cBhvr>
                                        <p:cTn id="73" dur="500"/>
                                        <p:tgtEl>
                                          <p:spTgt spid="73"/>
                                        </p:tgtEl>
                                      </p:cBhvr>
                                    </p:animEffect>
                                  </p:childTnLst>
                                </p:cTn>
                              </p:par>
                              <p:par>
                                <p:cTn id="74" presetID="10" presetClass="entr" presetSubtype="0" fill="hold" nodeType="withEffect">
                                  <p:stCondLst>
                                    <p:cond delay="0"/>
                                  </p:stCondLst>
                                  <p:childTnLst>
                                    <p:set>
                                      <p:cBhvr>
                                        <p:cTn id="75" dur="1" fill="hold">
                                          <p:stCondLst>
                                            <p:cond delay="0"/>
                                          </p:stCondLst>
                                        </p:cTn>
                                        <p:tgtEl>
                                          <p:spTgt spid="82"/>
                                        </p:tgtEl>
                                        <p:attrNameLst>
                                          <p:attrName>style.visibility</p:attrName>
                                        </p:attrNameLst>
                                      </p:cBhvr>
                                      <p:to>
                                        <p:strVal val="visible"/>
                                      </p:to>
                                    </p:set>
                                    <p:animEffect transition="in" filter="fade">
                                      <p:cBhvr>
                                        <p:cTn id="76" dur="500"/>
                                        <p:tgtEl>
                                          <p:spTgt spid="82"/>
                                        </p:tgtEl>
                                      </p:cBhvr>
                                    </p:animEffect>
                                  </p:childTnLst>
                                </p:cTn>
                              </p:par>
                              <p:par>
                                <p:cTn id="77" presetID="10" presetClass="entr" presetSubtype="0" fill="hold" nodeType="with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fade">
                                      <p:cBhvr>
                                        <p:cTn id="79" dur="500"/>
                                        <p:tgtEl>
                                          <p:spTgt spid="83"/>
                                        </p:tgtEl>
                                      </p:cBhvr>
                                    </p:animEffect>
                                  </p:childTnLst>
                                </p:cTn>
                              </p:par>
                              <p:par>
                                <p:cTn id="80" presetID="10" presetClass="entr" presetSubtype="0" fill="hold" nodeType="with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fade">
                                      <p:cBhvr>
                                        <p:cTn id="82" dur="500"/>
                                        <p:tgtEl>
                                          <p:spTgt spid="84"/>
                                        </p:tgtEl>
                                      </p:cBhvr>
                                    </p:animEffect>
                                  </p:childTnLst>
                                </p:cTn>
                              </p:par>
                              <p:par>
                                <p:cTn id="83" presetID="10" presetClass="entr" presetSubtype="0" fill="hold" nodeType="withEffect">
                                  <p:stCondLst>
                                    <p:cond delay="0"/>
                                  </p:stCondLst>
                                  <p:childTnLst>
                                    <p:set>
                                      <p:cBhvr>
                                        <p:cTn id="84" dur="1" fill="hold">
                                          <p:stCondLst>
                                            <p:cond delay="0"/>
                                          </p:stCondLst>
                                        </p:cTn>
                                        <p:tgtEl>
                                          <p:spTgt spid="85"/>
                                        </p:tgtEl>
                                        <p:attrNameLst>
                                          <p:attrName>style.visibility</p:attrName>
                                        </p:attrNameLst>
                                      </p:cBhvr>
                                      <p:to>
                                        <p:strVal val="visible"/>
                                      </p:to>
                                    </p:set>
                                    <p:animEffect transition="in" filter="fade">
                                      <p:cBhvr>
                                        <p:cTn id="85" dur="500"/>
                                        <p:tgtEl>
                                          <p:spTgt spid="85"/>
                                        </p:tgtEl>
                                      </p:cBhvr>
                                    </p:animEffect>
                                  </p:childTnLst>
                                </p:cTn>
                              </p:par>
                              <p:par>
                                <p:cTn id="86" presetID="10" presetClass="entr" presetSubtype="0" fill="hold" nodeType="withEffect">
                                  <p:stCondLst>
                                    <p:cond delay="0"/>
                                  </p:stCondLst>
                                  <p:childTnLst>
                                    <p:set>
                                      <p:cBhvr>
                                        <p:cTn id="87" dur="1" fill="hold">
                                          <p:stCondLst>
                                            <p:cond delay="0"/>
                                          </p:stCondLst>
                                        </p:cTn>
                                        <p:tgtEl>
                                          <p:spTgt spid="86"/>
                                        </p:tgtEl>
                                        <p:attrNameLst>
                                          <p:attrName>style.visibility</p:attrName>
                                        </p:attrNameLst>
                                      </p:cBhvr>
                                      <p:to>
                                        <p:strVal val="visible"/>
                                      </p:to>
                                    </p:set>
                                    <p:animEffect transition="in" filter="fade">
                                      <p:cBhvr>
                                        <p:cTn id="8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p:bldP spid="65" grpId="0" animBg="1"/>
      <p:bldP spid="66" grpId="0" animBg="1"/>
      <p:bldP spid="67" grpId="0" animBg="1"/>
      <p:bldP spid="68" grpId="0"/>
      <p:bldP spid="69" grpId="0"/>
      <p:bldP spid="70" grpId="0"/>
      <p:bldP spid="71" grpId="0"/>
      <p:bldP spid="72" grpId="0"/>
      <p:bldP spid="73" grpId="0" animBg="1"/>
      <p:bldP spid="74" grpId="0" animBg="1"/>
      <p:bldP spid="76" grpId="0" animBg="1"/>
      <p:bldP spid="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SDN </a:t>
            </a:r>
            <a:r>
              <a:rPr lang="en-US" dirty="0"/>
              <a:t>High-level capabilities</a:t>
            </a:r>
            <a:endParaRPr lang="mk-MK" dirty="0"/>
          </a:p>
        </p:txBody>
      </p:sp>
      <p:sp>
        <p:nvSpPr>
          <p:cNvPr id="3" name="Content Placeholder 2"/>
          <p:cNvSpPr>
            <a:spLocks noGrp="1"/>
          </p:cNvSpPr>
          <p:nvPr>
            <p:ph idx="1"/>
          </p:nvPr>
        </p:nvSpPr>
        <p:spPr/>
        <p:txBody>
          <a:bodyPr/>
          <a:lstStyle/>
          <a:p>
            <a:r>
              <a:rPr lang="en-US" dirty="0"/>
              <a:t>SDN provides the following high-level capabilities:</a:t>
            </a:r>
          </a:p>
          <a:p>
            <a:pPr lvl="1"/>
            <a:r>
              <a:rPr lang="mk-MK" b="1" dirty="0"/>
              <a:t> </a:t>
            </a:r>
            <a:r>
              <a:rPr lang="en-US" b="1" dirty="0"/>
              <a:t>Programmability</a:t>
            </a:r>
            <a:r>
              <a:rPr lang="mk-MK" dirty="0"/>
              <a:t>: </a:t>
            </a:r>
            <a:r>
              <a:rPr lang="en-US" dirty="0"/>
              <a:t>The behavior of network resources can be customized by SDN applications through a</a:t>
            </a:r>
            <a:r>
              <a:rPr lang="mk-MK" dirty="0"/>
              <a:t> </a:t>
            </a:r>
            <a:r>
              <a:rPr lang="en-US" dirty="0"/>
              <a:t>standardized </a:t>
            </a:r>
            <a:r>
              <a:rPr lang="mk-MK" dirty="0"/>
              <a:t>p</a:t>
            </a:r>
            <a:r>
              <a:rPr lang="en-US" dirty="0" err="1"/>
              <a:t>rogramming</a:t>
            </a:r>
            <a:r>
              <a:rPr lang="en-US" dirty="0"/>
              <a:t> interface for network control and management functionality.</a:t>
            </a:r>
            <a:r>
              <a:rPr lang="mk-MK" dirty="0"/>
              <a:t> </a:t>
            </a:r>
            <a:r>
              <a:rPr lang="en-US" dirty="0"/>
              <a:t>The user of the interface may be network providers, service providers, and customers</a:t>
            </a:r>
            <a:r>
              <a:rPr lang="mk-MK" dirty="0"/>
              <a:t> </a:t>
            </a:r>
            <a:r>
              <a:rPr lang="en-US" dirty="0"/>
              <a:t>including end-users. This enables the SDN applications to automate the operations of</a:t>
            </a:r>
            <a:r>
              <a:rPr lang="mk-MK" dirty="0"/>
              <a:t> </a:t>
            </a:r>
            <a:r>
              <a:rPr lang="en-US" dirty="0"/>
              <a:t>network resources according to their needs.</a:t>
            </a:r>
            <a:endParaRPr lang="mk-MK" dirty="0"/>
          </a:p>
          <a:p>
            <a:pPr lvl="1"/>
            <a:endParaRPr lang="mk-MK" sz="1500" dirty="0"/>
          </a:p>
          <a:p>
            <a:pPr lvl="1"/>
            <a:r>
              <a:rPr lang="mk-MK" dirty="0"/>
              <a:t> </a:t>
            </a:r>
            <a:r>
              <a:rPr lang="en-US" b="1" dirty="0"/>
              <a:t>Resource abstraction</a:t>
            </a:r>
            <a:r>
              <a:rPr lang="mk-MK" dirty="0"/>
              <a:t>: </a:t>
            </a:r>
            <a:r>
              <a:rPr lang="en-US" dirty="0"/>
              <a:t>The property and behavior of underlying network resources can be appropriately</a:t>
            </a:r>
            <a:r>
              <a:rPr lang="mk-MK" dirty="0"/>
              <a:t> </a:t>
            </a:r>
            <a:r>
              <a:rPr lang="en-US" dirty="0"/>
              <a:t>abstracted and understood, orchestrated, controlled and/or managed by those who program</a:t>
            </a:r>
            <a:r>
              <a:rPr lang="mk-MK" dirty="0"/>
              <a:t> </a:t>
            </a:r>
            <a:r>
              <a:rPr lang="en-US" dirty="0"/>
              <a:t>them, thanks to relevant, standard information and data models. These models provide a</a:t>
            </a:r>
            <a:r>
              <a:rPr lang="mk-MK" dirty="0"/>
              <a:t> </a:t>
            </a:r>
            <a:r>
              <a:rPr lang="en-US" dirty="0"/>
              <a:t>detailed, abstracted view of physical or virtualized network resources.</a:t>
            </a:r>
            <a:endParaRPr lang="mk-MK" dirty="0"/>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12</a:t>
            </a:fld>
            <a:endParaRPr lang="en-US" altLang="en-US"/>
          </a:p>
        </p:txBody>
      </p:sp>
    </p:spTree>
    <p:extLst>
      <p:ext uri="{BB962C8B-B14F-4D97-AF65-F5344CB8AC3E}">
        <p14:creationId xmlns:p14="http://schemas.microsoft.com/office/powerpoint/2010/main" val="645563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70675" y="398934"/>
            <a:ext cx="7617749" cy="1085850"/>
          </a:xfrm>
        </p:spPr>
        <p:txBody>
          <a:bodyPr>
            <a:noAutofit/>
          </a:bodyPr>
          <a:lstStyle/>
          <a:p>
            <a:r>
              <a:rPr lang="en-US" altLang="en-US" sz="3200" dirty="0">
                <a:latin typeface="Ericsson Capital TT" pitchFamily="2" charset="0"/>
              </a:rPr>
              <a:t>Software defined networking</a:t>
            </a:r>
            <a:br>
              <a:rPr lang="en-US" altLang="en-US" sz="3200" dirty="0">
                <a:latin typeface="Ericsson Capital TT" pitchFamily="2" charset="0"/>
              </a:rPr>
            </a:br>
            <a:r>
              <a:rPr lang="en-US" altLang="en-US" sz="2200" dirty="0">
                <a:solidFill>
                  <a:srgbClr val="00B0F0"/>
                </a:solidFill>
                <a:latin typeface="Ericsson Capital TT" pitchFamily="2" charset="0"/>
              </a:rPr>
              <a:t>functional capabilities</a:t>
            </a:r>
          </a:p>
        </p:txBody>
      </p:sp>
      <p:sp>
        <p:nvSpPr>
          <p:cNvPr id="16387" name="Rounded Rectangle 2"/>
          <p:cNvSpPr>
            <a:spLocks noChangeArrowheads="1"/>
          </p:cNvSpPr>
          <p:nvPr/>
        </p:nvSpPr>
        <p:spPr bwMode="auto">
          <a:xfrm rot="16200000" flipH="1">
            <a:off x="-2301081" y="3654029"/>
            <a:ext cx="5430838" cy="611981"/>
          </a:xfrm>
          <a:prstGeom prst="roundRect">
            <a:avLst>
              <a:gd name="adj" fmla="val 16667"/>
            </a:avLst>
          </a:prstGeom>
          <a:solidFill>
            <a:srgbClr val="5B6592"/>
          </a:solidFill>
          <a:ln>
            <a:noFill/>
          </a:ln>
          <a:extLst>
            <a:ext uri="{91240B29-F687-4F45-9708-019B960494DF}">
              <a14:hiddenLine xmlns:a14="http://schemas.microsoft.com/office/drawing/2010/main" w="38100" algn="ctr">
                <a:solidFill>
                  <a:schemeClr val="tx2"/>
                </a:solidFill>
                <a:round/>
                <a:headEnd/>
                <a:tailEnd/>
              </a14:hiddenLine>
            </a:ext>
          </a:extLst>
        </p:spPr>
        <p:txBody>
          <a:bodyPr wrap="none"/>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133" dirty="0">
                <a:solidFill>
                  <a:schemeClr val="bg1"/>
                </a:solidFill>
                <a:cs typeface="+mn-cs"/>
              </a:rPr>
              <a:t>SDN Controller</a:t>
            </a:r>
          </a:p>
        </p:txBody>
      </p:sp>
      <p:grpSp>
        <p:nvGrpSpPr>
          <p:cNvPr id="3" name="Group 2"/>
          <p:cNvGrpSpPr>
            <a:grpSpLocks/>
          </p:cNvGrpSpPr>
          <p:nvPr/>
        </p:nvGrpSpPr>
        <p:grpSpPr bwMode="auto">
          <a:xfrm>
            <a:off x="522685" y="1340768"/>
            <a:ext cx="8422481" cy="1711410"/>
            <a:chOff x="521699" y="994173"/>
            <a:chExt cx="8424111" cy="1283920"/>
          </a:xfrm>
        </p:grpSpPr>
        <p:grpSp>
          <p:nvGrpSpPr>
            <p:cNvPr id="27786" name="Group 19"/>
            <p:cNvGrpSpPr>
              <a:grpSpLocks/>
            </p:cNvGrpSpPr>
            <p:nvPr/>
          </p:nvGrpSpPr>
          <p:grpSpPr bwMode="auto">
            <a:xfrm>
              <a:off x="5300601" y="1221645"/>
              <a:ext cx="1718405" cy="1056448"/>
              <a:chOff x="4954469" y="1307858"/>
              <a:chExt cx="1571644" cy="834460"/>
            </a:xfrm>
          </p:grpSpPr>
          <p:grpSp>
            <p:nvGrpSpPr>
              <p:cNvPr id="27794" name="Group 381"/>
              <p:cNvGrpSpPr>
                <a:grpSpLocks/>
              </p:cNvGrpSpPr>
              <p:nvPr/>
            </p:nvGrpSpPr>
            <p:grpSpPr bwMode="auto">
              <a:xfrm>
                <a:off x="5982626" y="1307858"/>
                <a:ext cx="426947" cy="478821"/>
                <a:chOff x="-2120423" y="1696683"/>
                <a:chExt cx="569245" cy="638035"/>
              </a:xfrm>
            </p:grpSpPr>
            <p:sp>
              <p:nvSpPr>
                <p:cNvPr id="16543" name="Rectangle 20"/>
                <p:cNvSpPr>
                  <a:spLocks noChangeArrowheads="1"/>
                </p:cNvSpPr>
                <p:nvPr/>
              </p:nvSpPr>
              <p:spPr bwMode="auto">
                <a:xfrm>
                  <a:off x="-2120422" y="1696685"/>
                  <a:ext cx="569245" cy="638035"/>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endParaRPr lang="en-US" altLang="en-US" sz="1333">
                    <a:cs typeface="+mn-cs"/>
                  </a:endParaRPr>
                </a:p>
              </p:txBody>
            </p:sp>
            <p:sp>
              <p:nvSpPr>
                <p:cNvPr id="16546" name="Rectangle 385"/>
                <p:cNvSpPr>
                  <a:spLocks noChangeArrowheads="1"/>
                </p:cNvSpPr>
                <p:nvPr/>
              </p:nvSpPr>
              <p:spPr bwMode="auto">
                <a:xfrm>
                  <a:off x="-1937450" y="1974963"/>
                  <a:ext cx="271554" cy="28329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sz="1333">
                    <a:cs typeface="+mn-cs"/>
                  </a:endParaRPr>
                </a:p>
              </p:txBody>
            </p:sp>
          </p:grpSp>
          <p:grpSp>
            <p:nvGrpSpPr>
              <p:cNvPr id="27795" name="Group 387"/>
              <p:cNvGrpSpPr>
                <a:grpSpLocks/>
              </p:cNvGrpSpPr>
              <p:nvPr/>
            </p:nvGrpSpPr>
            <p:grpSpPr bwMode="auto">
              <a:xfrm>
                <a:off x="5473696" y="1311094"/>
                <a:ext cx="451227" cy="477070"/>
                <a:chOff x="-2121809" y="2517800"/>
                <a:chExt cx="601618" cy="635702"/>
              </a:xfrm>
            </p:grpSpPr>
            <p:sp>
              <p:nvSpPr>
                <p:cNvPr id="16538" name="Rectangle 20"/>
                <p:cNvSpPr>
                  <a:spLocks noChangeArrowheads="1"/>
                </p:cNvSpPr>
                <p:nvPr/>
              </p:nvSpPr>
              <p:spPr bwMode="auto">
                <a:xfrm>
                  <a:off x="-2124315" y="2517250"/>
                  <a:ext cx="573601" cy="626753"/>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endParaRPr lang="en-US" altLang="en-US" sz="1333">
                    <a:cs typeface="+mn-cs"/>
                  </a:endParaRPr>
                </a:p>
              </p:txBody>
            </p:sp>
            <p:sp>
              <p:nvSpPr>
                <p:cNvPr id="16539" name="Freeform 7"/>
                <p:cNvSpPr>
                  <a:spLocks noChangeAspect="1" noEditPoints="1"/>
                </p:cNvSpPr>
                <p:nvPr/>
              </p:nvSpPr>
              <p:spPr bwMode="auto">
                <a:xfrm>
                  <a:off x="-2124315" y="2517250"/>
                  <a:ext cx="604097" cy="626753"/>
                </a:xfrm>
                <a:custGeom>
                  <a:avLst/>
                  <a:gdLst>
                    <a:gd name="T0" fmla="*/ 2147483647 w 411"/>
                    <a:gd name="T1" fmla="*/ 2147483647 h 411"/>
                    <a:gd name="T2" fmla="*/ 2147483647 w 411"/>
                    <a:gd name="T3" fmla="*/ 2147483647 h 411"/>
                    <a:gd name="T4" fmla="*/ 2147483647 w 411"/>
                    <a:gd name="T5" fmla="*/ 2147483647 h 411"/>
                    <a:gd name="T6" fmla="*/ 2147483647 w 411"/>
                    <a:gd name="T7" fmla="*/ 2147483647 h 411"/>
                    <a:gd name="T8" fmla="*/ 2147483647 w 411"/>
                    <a:gd name="T9" fmla="*/ 2147483647 h 411"/>
                    <a:gd name="T10" fmla="*/ 2147483647 w 411"/>
                    <a:gd name="T11" fmla="*/ 2147483647 h 411"/>
                    <a:gd name="T12" fmla="*/ 2147483647 w 411"/>
                    <a:gd name="T13" fmla="*/ 2147483647 h 411"/>
                    <a:gd name="T14" fmla="*/ 2147483647 w 411"/>
                    <a:gd name="T15" fmla="*/ 2147483647 h 411"/>
                    <a:gd name="T16" fmla="*/ 2147483647 w 411"/>
                    <a:gd name="T17" fmla="*/ 2147483647 h 411"/>
                    <a:gd name="T18" fmla="*/ 2147483647 w 411"/>
                    <a:gd name="T19" fmla="*/ 2147483647 h 411"/>
                    <a:gd name="T20" fmla="*/ 2147483647 w 411"/>
                    <a:gd name="T21" fmla="*/ 2147483647 h 411"/>
                    <a:gd name="T22" fmla="*/ 2147483647 w 411"/>
                    <a:gd name="T23" fmla="*/ 2147483647 h 411"/>
                    <a:gd name="T24" fmla="*/ 2147483647 w 411"/>
                    <a:gd name="T25" fmla="*/ 2147483647 h 411"/>
                    <a:gd name="T26" fmla="*/ 2147483647 w 411"/>
                    <a:gd name="T27" fmla="*/ 2147483647 h 411"/>
                    <a:gd name="T28" fmla="*/ 2147483647 w 411"/>
                    <a:gd name="T29" fmla="*/ 2147483647 h 411"/>
                    <a:gd name="T30" fmla="*/ 2147483647 w 411"/>
                    <a:gd name="T31" fmla="*/ 2147483647 h 411"/>
                    <a:gd name="T32" fmla="*/ 2147483647 w 411"/>
                    <a:gd name="T33" fmla="*/ 2147483647 h 411"/>
                    <a:gd name="T34" fmla="*/ 2147483647 w 411"/>
                    <a:gd name="T35" fmla="*/ 2147483647 h 411"/>
                    <a:gd name="T36" fmla="*/ 2147483647 w 411"/>
                    <a:gd name="T37" fmla="*/ 2147483647 h 411"/>
                    <a:gd name="T38" fmla="*/ 2147483647 w 411"/>
                    <a:gd name="T39" fmla="*/ 2147483647 h 411"/>
                    <a:gd name="T40" fmla="*/ 2147483647 w 411"/>
                    <a:gd name="T41" fmla="*/ 2147483647 h 411"/>
                    <a:gd name="T42" fmla="*/ 2147483647 w 411"/>
                    <a:gd name="T43" fmla="*/ 2147483647 h 411"/>
                    <a:gd name="T44" fmla="*/ 2147483647 w 411"/>
                    <a:gd name="T45" fmla="*/ 2147483647 h 411"/>
                    <a:gd name="T46" fmla="*/ 2147483647 w 411"/>
                    <a:gd name="T47" fmla="*/ 2147483647 h 411"/>
                    <a:gd name="T48" fmla="*/ 2147483647 w 411"/>
                    <a:gd name="T49" fmla="*/ 2147483647 h 411"/>
                    <a:gd name="T50" fmla="*/ 2147483647 w 411"/>
                    <a:gd name="T51" fmla="*/ 2147483647 h 411"/>
                    <a:gd name="T52" fmla="*/ 2147483647 w 411"/>
                    <a:gd name="T53" fmla="*/ 2147483647 h 411"/>
                    <a:gd name="T54" fmla="*/ 2147483647 w 411"/>
                    <a:gd name="T55" fmla="*/ 0 h 411"/>
                    <a:gd name="T56" fmla="*/ 0 w 411"/>
                    <a:gd name="T57" fmla="*/ 2147483647 h 411"/>
                    <a:gd name="T58" fmla="*/ 2147483647 w 411"/>
                    <a:gd name="T59" fmla="*/ 2147483647 h 411"/>
                    <a:gd name="T60" fmla="*/ 2147483647 w 411"/>
                    <a:gd name="T61" fmla="*/ 2147483647 h 411"/>
                    <a:gd name="T62" fmla="*/ 2147483647 w 411"/>
                    <a:gd name="T63" fmla="*/ 2147483647 h 411"/>
                    <a:gd name="T64" fmla="*/ 2147483647 w 411"/>
                    <a:gd name="T65" fmla="*/ 2147483647 h 411"/>
                    <a:gd name="T66" fmla="*/ 2147483647 w 411"/>
                    <a:gd name="T67" fmla="*/ 2147483647 h 411"/>
                    <a:gd name="T68" fmla="*/ 2147483647 w 411"/>
                    <a:gd name="T69" fmla="*/ 2147483647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1"/>
                    <a:gd name="T106" fmla="*/ 0 h 411"/>
                    <a:gd name="T107" fmla="*/ 411 w 411"/>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1" h="411">
                      <a:moveTo>
                        <a:pt x="287" y="290"/>
                      </a:moveTo>
                      <a:cubicBezTo>
                        <a:pt x="287" y="286"/>
                        <a:pt x="285" y="281"/>
                        <a:pt x="281" y="279"/>
                      </a:cubicBezTo>
                      <a:cubicBezTo>
                        <a:pt x="278" y="276"/>
                        <a:pt x="273" y="275"/>
                        <a:pt x="268" y="275"/>
                      </a:cubicBezTo>
                      <a:cubicBezTo>
                        <a:pt x="265" y="275"/>
                        <a:pt x="262" y="275"/>
                        <a:pt x="260" y="275"/>
                      </a:cubicBezTo>
                      <a:cubicBezTo>
                        <a:pt x="260" y="270"/>
                        <a:pt x="260" y="262"/>
                        <a:pt x="260" y="255"/>
                      </a:cubicBezTo>
                      <a:cubicBezTo>
                        <a:pt x="260" y="240"/>
                        <a:pt x="260" y="225"/>
                        <a:pt x="260" y="222"/>
                      </a:cubicBezTo>
                      <a:cubicBezTo>
                        <a:pt x="260" y="215"/>
                        <a:pt x="256" y="210"/>
                        <a:pt x="252" y="209"/>
                      </a:cubicBezTo>
                      <a:cubicBezTo>
                        <a:pt x="248" y="207"/>
                        <a:pt x="246" y="207"/>
                        <a:pt x="245" y="207"/>
                      </a:cubicBezTo>
                      <a:cubicBezTo>
                        <a:pt x="245" y="207"/>
                        <a:pt x="245" y="207"/>
                        <a:pt x="245" y="207"/>
                      </a:cubicBezTo>
                      <a:cubicBezTo>
                        <a:pt x="245" y="207"/>
                        <a:pt x="173" y="207"/>
                        <a:pt x="165" y="207"/>
                      </a:cubicBezTo>
                      <a:cubicBezTo>
                        <a:pt x="160" y="207"/>
                        <a:pt x="154" y="211"/>
                        <a:pt x="153" y="215"/>
                      </a:cubicBezTo>
                      <a:cubicBezTo>
                        <a:pt x="151" y="218"/>
                        <a:pt x="151" y="221"/>
                        <a:pt x="151" y="223"/>
                      </a:cubicBezTo>
                      <a:cubicBezTo>
                        <a:pt x="151" y="223"/>
                        <a:pt x="151" y="223"/>
                        <a:pt x="151" y="223"/>
                      </a:cubicBezTo>
                      <a:cubicBezTo>
                        <a:pt x="151" y="275"/>
                        <a:pt x="151" y="275"/>
                        <a:pt x="151" y="275"/>
                      </a:cubicBezTo>
                      <a:cubicBezTo>
                        <a:pt x="149" y="275"/>
                        <a:pt x="146" y="275"/>
                        <a:pt x="143" y="275"/>
                      </a:cubicBezTo>
                      <a:cubicBezTo>
                        <a:pt x="138" y="275"/>
                        <a:pt x="133" y="276"/>
                        <a:pt x="130" y="279"/>
                      </a:cubicBezTo>
                      <a:cubicBezTo>
                        <a:pt x="126" y="282"/>
                        <a:pt x="124" y="286"/>
                        <a:pt x="124" y="290"/>
                      </a:cubicBezTo>
                      <a:cubicBezTo>
                        <a:pt x="124" y="295"/>
                        <a:pt x="126" y="299"/>
                        <a:pt x="129" y="302"/>
                      </a:cubicBezTo>
                      <a:cubicBezTo>
                        <a:pt x="133" y="306"/>
                        <a:pt x="183" y="355"/>
                        <a:pt x="187" y="360"/>
                      </a:cubicBezTo>
                      <a:cubicBezTo>
                        <a:pt x="191" y="364"/>
                        <a:pt x="197" y="368"/>
                        <a:pt x="205" y="368"/>
                      </a:cubicBezTo>
                      <a:cubicBezTo>
                        <a:pt x="205" y="368"/>
                        <a:pt x="205" y="368"/>
                        <a:pt x="205" y="368"/>
                      </a:cubicBezTo>
                      <a:cubicBezTo>
                        <a:pt x="214" y="368"/>
                        <a:pt x="220" y="364"/>
                        <a:pt x="224" y="360"/>
                      </a:cubicBezTo>
                      <a:cubicBezTo>
                        <a:pt x="225" y="358"/>
                        <a:pt x="279" y="305"/>
                        <a:pt x="282" y="302"/>
                      </a:cubicBezTo>
                      <a:cubicBezTo>
                        <a:pt x="282" y="302"/>
                        <a:pt x="282" y="302"/>
                        <a:pt x="282" y="302"/>
                      </a:cubicBezTo>
                      <a:cubicBezTo>
                        <a:pt x="285" y="299"/>
                        <a:pt x="287" y="295"/>
                        <a:pt x="287" y="290"/>
                      </a:cubicBezTo>
                      <a:close/>
                      <a:moveTo>
                        <a:pt x="142" y="133"/>
                      </a:moveTo>
                      <a:cubicBezTo>
                        <a:pt x="199" y="133"/>
                        <a:pt x="199" y="133"/>
                        <a:pt x="199" y="133"/>
                      </a:cubicBezTo>
                      <a:cubicBezTo>
                        <a:pt x="208" y="133"/>
                        <a:pt x="214" y="126"/>
                        <a:pt x="214" y="118"/>
                      </a:cubicBezTo>
                      <a:cubicBezTo>
                        <a:pt x="214" y="60"/>
                        <a:pt x="214" y="60"/>
                        <a:pt x="214" y="60"/>
                      </a:cubicBezTo>
                      <a:cubicBezTo>
                        <a:pt x="214" y="52"/>
                        <a:pt x="208" y="45"/>
                        <a:pt x="199" y="45"/>
                      </a:cubicBezTo>
                      <a:cubicBezTo>
                        <a:pt x="142" y="45"/>
                        <a:pt x="142" y="45"/>
                        <a:pt x="142" y="45"/>
                      </a:cubicBezTo>
                      <a:cubicBezTo>
                        <a:pt x="133" y="45"/>
                        <a:pt x="126" y="52"/>
                        <a:pt x="126" y="60"/>
                      </a:cubicBezTo>
                      <a:cubicBezTo>
                        <a:pt x="126" y="118"/>
                        <a:pt x="126" y="118"/>
                        <a:pt x="126" y="118"/>
                      </a:cubicBezTo>
                      <a:cubicBezTo>
                        <a:pt x="126" y="126"/>
                        <a:pt x="133" y="133"/>
                        <a:pt x="142" y="133"/>
                      </a:cubicBezTo>
                      <a:close/>
                      <a:moveTo>
                        <a:pt x="403" y="90"/>
                      </a:moveTo>
                      <a:cubicBezTo>
                        <a:pt x="399" y="90"/>
                        <a:pt x="395" y="94"/>
                        <a:pt x="395" y="98"/>
                      </a:cubicBezTo>
                      <a:cubicBezTo>
                        <a:pt x="395" y="368"/>
                        <a:pt x="395" y="368"/>
                        <a:pt x="395" y="368"/>
                      </a:cubicBezTo>
                      <a:cubicBezTo>
                        <a:pt x="395" y="383"/>
                        <a:pt x="383" y="395"/>
                        <a:pt x="368" y="395"/>
                      </a:cubicBezTo>
                      <a:cubicBezTo>
                        <a:pt x="43" y="395"/>
                        <a:pt x="43" y="395"/>
                        <a:pt x="43" y="395"/>
                      </a:cubicBezTo>
                      <a:cubicBezTo>
                        <a:pt x="28" y="395"/>
                        <a:pt x="16" y="383"/>
                        <a:pt x="16" y="368"/>
                      </a:cubicBezTo>
                      <a:cubicBezTo>
                        <a:pt x="16" y="43"/>
                        <a:pt x="16" y="43"/>
                        <a:pt x="16" y="43"/>
                      </a:cubicBezTo>
                      <a:cubicBezTo>
                        <a:pt x="16" y="28"/>
                        <a:pt x="28" y="16"/>
                        <a:pt x="43" y="16"/>
                      </a:cubicBezTo>
                      <a:cubicBezTo>
                        <a:pt x="75" y="16"/>
                        <a:pt x="75" y="16"/>
                        <a:pt x="75" y="16"/>
                      </a:cubicBezTo>
                      <a:cubicBezTo>
                        <a:pt x="75" y="139"/>
                        <a:pt x="75" y="139"/>
                        <a:pt x="75" y="139"/>
                      </a:cubicBezTo>
                      <a:cubicBezTo>
                        <a:pt x="75" y="161"/>
                        <a:pt x="94" y="180"/>
                        <a:pt x="116" y="180"/>
                      </a:cubicBezTo>
                      <a:cubicBezTo>
                        <a:pt x="295" y="180"/>
                        <a:pt x="295" y="180"/>
                        <a:pt x="295" y="180"/>
                      </a:cubicBezTo>
                      <a:cubicBezTo>
                        <a:pt x="317" y="180"/>
                        <a:pt x="336" y="161"/>
                        <a:pt x="336" y="139"/>
                      </a:cubicBezTo>
                      <a:cubicBezTo>
                        <a:pt x="336" y="16"/>
                        <a:pt x="336" y="16"/>
                        <a:pt x="336" y="16"/>
                      </a:cubicBezTo>
                      <a:cubicBezTo>
                        <a:pt x="368" y="16"/>
                        <a:pt x="368" y="16"/>
                        <a:pt x="368" y="16"/>
                      </a:cubicBezTo>
                      <a:cubicBezTo>
                        <a:pt x="383" y="16"/>
                        <a:pt x="395" y="28"/>
                        <a:pt x="395" y="43"/>
                      </a:cubicBezTo>
                      <a:cubicBezTo>
                        <a:pt x="395" y="63"/>
                        <a:pt x="395" y="63"/>
                        <a:pt x="395" y="63"/>
                      </a:cubicBezTo>
                      <a:cubicBezTo>
                        <a:pt x="395" y="67"/>
                        <a:pt x="399" y="71"/>
                        <a:pt x="403" y="71"/>
                      </a:cubicBezTo>
                      <a:cubicBezTo>
                        <a:pt x="408" y="71"/>
                        <a:pt x="411" y="67"/>
                        <a:pt x="411" y="63"/>
                      </a:cubicBezTo>
                      <a:cubicBezTo>
                        <a:pt x="411" y="43"/>
                        <a:pt x="411" y="43"/>
                        <a:pt x="411" y="43"/>
                      </a:cubicBezTo>
                      <a:cubicBezTo>
                        <a:pt x="411" y="19"/>
                        <a:pt x="392" y="0"/>
                        <a:pt x="368" y="0"/>
                      </a:cubicBezTo>
                      <a:cubicBezTo>
                        <a:pt x="43" y="0"/>
                        <a:pt x="43" y="0"/>
                        <a:pt x="43" y="0"/>
                      </a:cubicBezTo>
                      <a:cubicBezTo>
                        <a:pt x="19" y="0"/>
                        <a:pt x="0" y="19"/>
                        <a:pt x="0" y="43"/>
                      </a:cubicBezTo>
                      <a:cubicBezTo>
                        <a:pt x="0" y="368"/>
                        <a:pt x="0" y="368"/>
                        <a:pt x="0" y="368"/>
                      </a:cubicBezTo>
                      <a:cubicBezTo>
                        <a:pt x="0" y="392"/>
                        <a:pt x="19" y="411"/>
                        <a:pt x="43" y="411"/>
                      </a:cubicBezTo>
                      <a:cubicBezTo>
                        <a:pt x="368" y="411"/>
                        <a:pt x="368" y="411"/>
                        <a:pt x="368" y="411"/>
                      </a:cubicBezTo>
                      <a:cubicBezTo>
                        <a:pt x="392" y="411"/>
                        <a:pt x="411" y="392"/>
                        <a:pt x="411" y="368"/>
                      </a:cubicBezTo>
                      <a:cubicBezTo>
                        <a:pt x="411" y="98"/>
                        <a:pt x="411" y="98"/>
                        <a:pt x="411" y="98"/>
                      </a:cubicBezTo>
                      <a:cubicBezTo>
                        <a:pt x="411" y="94"/>
                        <a:pt x="408" y="90"/>
                        <a:pt x="403" y="90"/>
                      </a:cubicBezTo>
                      <a:close/>
                      <a:moveTo>
                        <a:pt x="320" y="16"/>
                      </a:moveTo>
                      <a:cubicBezTo>
                        <a:pt x="320" y="139"/>
                        <a:pt x="320" y="139"/>
                        <a:pt x="320" y="139"/>
                      </a:cubicBezTo>
                      <a:cubicBezTo>
                        <a:pt x="320" y="153"/>
                        <a:pt x="308" y="164"/>
                        <a:pt x="295" y="164"/>
                      </a:cubicBezTo>
                      <a:cubicBezTo>
                        <a:pt x="116" y="164"/>
                        <a:pt x="116" y="164"/>
                        <a:pt x="116" y="164"/>
                      </a:cubicBezTo>
                      <a:cubicBezTo>
                        <a:pt x="103" y="164"/>
                        <a:pt x="91" y="153"/>
                        <a:pt x="91" y="139"/>
                      </a:cubicBezTo>
                      <a:cubicBezTo>
                        <a:pt x="91" y="16"/>
                        <a:pt x="91" y="16"/>
                        <a:pt x="91" y="16"/>
                      </a:cubicBezTo>
                      <a:lnTo>
                        <a:pt x="320" y="16"/>
                      </a:lnTo>
                      <a:close/>
                    </a:path>
                  </a:pathLst>
                </a:custGeom>
                <a:solidFill>
                  <a:srgbClr val="7B06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2667">
                    <a:latin typeface="Arial" charset="0"/>
                    <a:ea typeface="ＭＳ Ｐゴシック" pitchFamily="34" charset="-128"/>
                    <a:cs typeface="+mn-cs"/>
                  </a:endParaRPr>
                </a:p>
              </p:txBody>
            </p:sp>
            <p:grpSp>
              <p:nvGrpSpPr>
                <p:cNvPr id="27808" name="Group 390"/>
                <p:cNvGrpSpPr>
                  <a:grpSpLocks/>
                </p:cNvGrpSpPr>
                <p:nvPr/>
              </p:nvGrpSpPr>
              <p:grpSpPr bwMode="auto">
                <a:xfrm>
                  <a:off x="-1960782" y="2813884"/>
                  <a:ext cx="273775" cy="283648"/>
                  <a:chOff x="-2013865" y="2553625"/>
                  <a:chExt cx="273775" cy="283648"/>
                </a:xfrm>
              </p:grpSpPr>
              <p:sp>
                <p:nvSpPr>
                  <p:cNvPr id="16541" name="Rectangle 391"/>
                  <p:cNvSpPr>
                    <a:spLocks noChangeArrowheads="1"/>
                  </p:cNvSpPr>
                  <p:nvPr/>
                </p:nvSpPr>
                <p:spPr bwMode="auto">
                  <a:xfrm>
                    <a:off x="-2016209" y="2544044"/>
                    <a:ext cx="275910" cy="283293"/>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sz="1333">
                      <a:cs typeface="+mn-cs"/>
                    </a:endParaRPr>
                  </a:p>
                </p:txBody>
              </p:sp>
              <p:sp>
                <p:nvSpPr>
                  <p:cNvPr id="16542" name="Freeform 4"/>
                  <p:cNvSpPr>
                    <a:spLocks noChangeAspect="1" noEditPoints="1"/>
                  </p:cNvSpPr>
                  <p:nvPr/>
                </p:nvSpPr>
                <p:spPr bwMode="auto">
                  <a:xfrm>
                    <a:off x="-2017661" y="2561593"/>
                    <a:ext cx="277362" cy="265744"/>
                  </a:xfrm>
                  <a:custGeom>
                    <a:avLst/>
                    <a:gdLst>
                      <a:gd name="T0" fmla="*/ 2147483647 w 354"/>
                      <a:gd name="T1" fmla="*/ 2147483647 h 357"/>
                      <a:gd name="T2" fmla="*/ 2147483647 w 354"/>
                      <a:gd name="T3" fmla="*/ 2147483647 h 357"/>
                      <a:gd name="T4" fmla="*/ 2147483647 w 354"/>
                      <a:gd name="T5" fmla="*/ 2147483647 h 357"/>
                      <a:gd name="T6" fmla="*/ 2147483647 w 354"/>
                      <a:gd name="T7" fmla="*/ 2147483647 h 357"/>
                      <a:gd name="T8" fmla="*/ 2147483647 w 354"/>
                      <a:gd name="T9" fmla="*/ 2147483647 h 357"/>
                      <a:gd name="T10" fmla="*/ 2147483647 w 354"/>
                      <a:gd name="T11" fmla="*/ 2147483647 h 357"/>
                      <a:gd name="T12" fmla="*/ 2147483647 w 354"/>
                      <a:gd name="T13" fmla="*/ 2147483647 h 357"/>
                      <a:gd name="T14" fmla="*/ 2147483647 w 354"/>
                      <a:gd name="T15" fmla="*/ 2147483647 h 357"/>
                      <a:gd name="T16" fmla="*/ 2147483647 w 354"/>
                      <a:gd name="T17" fmla="*/ 2147483647 h 357"/>
                      <a:gd name="T18" fmla="*/ 2147483647 w 354"/>
                      <a:gd name="T19" fmla="*/ 2147483647 h 357"/>
                      <a:gd name="T20" fmla="*/ 2147483647 w 354"/>
                      <a:gd name="T21" fmla="*/ 2147483647 h 357"/>
                      <a:gd name="T22" fmla="*/ 2147483647 w 354"/>
                      <a:gd name="T23" fmla="*/ 2147483647 h 357"/>
                      <a:gd name="T24" fmla="*/ 2147483647 w 354"/>
                      <a:gd name="T25" fmla="*/ 2147483647 h 357"/>
                      <a:gd name="T26" fmla="*/ 2147483647 w 354"/>
                      <a:gd name="T27" fmla="*/ 2147483647 h 357"/>
                      <a:gd name="T28" fmla="*/ 2147483647 w 354"/>
                      <a:gd name="T29" fmla="*/ 0 h 357"/>
                      <a:gd name="T30" fmla="*/ 0 w 354"/>
                      <a:gd name="T31" fmla="*/ 2147483647 h 357"/>
                      <a:gd name="T32" fmla="*/ 2147483647 w 354"/>
                      <a:gd name="T33" fmla="*/ 2147483647 h 357"/>
                      <a:gd name="T34" fmla="*/ 2147483647 w 354"/>
                      <a:gd name="T35" fmla="*/ 2147483647 h 357"/>
                      <a:gd name="T36" fmla="*/ 2147483647 w 354"/>
                      <a:gd name="T37" fmla="*/ 2147483647 h 357"/>
                      <a:gd name="T38" fmla="*/ 2147483647 w 354"/>
                      <a:gd name="T39" fmla="*/ 2147483647 h 357"/>
                      <a:gd name="T40" fmla="*/ 2147483647 w 354"/>
                      <a:gd name="T41" fmla="*/ 2147483647 h 357"/>
                      <a:gd name="T42" fmla="*/ 2147483647 w 354"/>
                      <a:gd name="T43" fmla="*/ 2147483647 h 357"/>
                      <a:gd name="T44" fmla="*/ 2147483647 w 354"/>
                      <a:gd name="T45" fmla="*/ 2147483647 h 357"/>
                      <a:gd name="T46" fmla="*/ 2147483647 w 354"/>
                      <a:gd name="T47" fmla="*/ 2147483647 h 357"/>
                      <a:gd name="T48" fmla="*/ 2147483647 w 354"/>
                      <a:gd name="T49" fmla="*/ 2147483647 h 357"/>
                      <a:gd name="T50" fmla="*/ 2147483647 w 354"/>
                      <a:gd name="T51" fmla="*/ 2147483647 h 357"/>
                      <a:gd name="T52" fmla="*/ 2147483647 w 354"/>
                      <a:gd name="T53" fmla="*/ 2147483647 h 357"/>
                      <a:gd name="T54" fmla="*/ 2147483647 w 354"/>
                      <a:gd name="T55" fmla="*/ 2147483647 h 357"/>
                      <a:gd name="T56" fmla="*/ 2147483647 w 354"/>
                      <a:gd name="T57" fmla="*/ 2147483647 h 357"/>
                      <a:gd name="T58" fmla="*/ 2147483647 w 354"/>
                      <a:gd name="T59" fmla="*/ 2147483647 h 357"/>
                      <a:gd name="T60" fmla="*/ 2147483647 w 354"/>
                      <a:gd name="T61" fmla="*/ 2147483647 h 357"/>
                      <a:gd name="T62" fmla="*/ 2147483647 w 354"/>
                      <a:gd name="T63" fmla="*/ 2147483647 h 357"/>
                      <a:gd name="T64" fmla="*/ 2147483647 w 354"/>
                      <a:gd name="T65" fmla="*/ 2147483647 h 357"/>
                      <a:gd name="T66" fmla="*/ 2147483647 w 354"/>
                      <a:gd name="T67" fmla="*/ 2147483647 h 357"/>
                      <a:gd name="T68" fmla="*/ 2147483647 w 354"/>
                      <a:gd name="T69" fmla="*/ 2147483647 h 357"/>
                      <a:gd name="T70" fmla="*/ 2147483647 w 354"/>
                      <a:gd name="T71" fmla="*/ 2147483647 h 357"/>
                      <a:gd name="T72" fmla="*/ 2147483647 w 354"/>
                      <a:gd name="T73" fmla="*/ 2147483647 h 357"/>
                      <a:gd name="T74" fmla="*/ 2147483647 w 354"/>
                      <a:gd name="T75" fmla="*/ 2147483647 h 357"/>
                      <a:gd name="T76" fmla="*/ 2147483647 w 354"/>
                      <a:gd name="T77" fmla="*/ 2147483647 h 357"/>
                      <a:gd name="T78" fmla="*/ 2147483647 w 354"/>
                      <a:gd name="T79" fmla="*/ 2147483647 h 357"/>
                      <a:gd name="T80" fmla="*/ 2147483647 w 354"/>
                      <a:gd name="T81" fmla="*/ 2147483647 h 357"/>
                      <a:gd name="T82" fmla="*/ 2147483647 w 354"/>
                      <a:gd name="T83" fmla="*/ 2147483647 h 357"/>
                      <a:gd name="T84" fmla="*/ 2147483647 w 354"/>
                      <a:gd name="T85" fmla="*/ 2147483647 h 357"/>
                      <a:gd name="T86" fmla="*/ 2147483647 w 354"/>
                      <a:gd name="T87" fmla="*/ 2147483647 h 357"/>
                      <a:gd name="T88" fmla="*/ 2147483647 w 354"/>
                      <a:gd name="T89" fmla="*/ 2147483647 h 357"/>
                      <a:gd name="T90" fmla="*/ 2147483647 w 354"/>
                      <a:gd name="T91" fmla="*/ 2147483647 h 357"/>
                      <a:gd name="T92" fmla="*/ 2147483647 w 354"/>
                      <a:gd name="T93" fmla="*/ 2147483647 h 357"/>
                      <a:gd name="T94" fmla="*/ 2147483647 w 354"/>
                      <a:gd name="T95" fmla="*/ 2147483647 h 357"/>
                      <a:gd name="T96" fmla="*/ 2147483647 w 354"/>
                      <a:gd name="T97" fmla="*/ 2147483647 h 357"/>
                      <a:gd name="T98" fmla="*/ 2147483647 w 354"/>
                      <a:gd name="T99" fmla="*/ 2147483647 h 357"/>
                      <a:gd name="T100" fmla="*/ 2147483647 w 354"/>
                      <a:gd name="T101" fmla="*/ 2147483647 h 357"/>
                      <a:gd name="T102" fmla="*/ 2147483647 w 354"/>
                      <a:gd name="T103" fmla="*/ 2147483647 h 357"/>
                      <a:gd name="T104" fmla="*/ 2147483647 w 354"/>
                      <a:gd name="T105" fmla="*/ 2147483647 h 357"/>
                      <a:gd name="T106" fmla="*/ 2147483647 w 354"/>
                      <a:gd name="T107" fmla="*/ 2147483647 h 357"/>
                      <a:gd name="T108" fmla="*/ 2147483647 w 354"/>
                      <a:gd name="T109" fmla="*/ 2147483647 h 357"/>
                      <a:gd name="T110" fmla="*/ 2147483647 w 354"/>
                      <a:gd name="T111" fmla="*/ 2147483647 h 3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54"/>
                      <a:gd name="T169" fmla="*/ 0 h 357"/>
                      <a:gd name="T170" fmla="*/ 354 w 354"/>
                      <a:gd name="T171" fmla="*/ 357 h 3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54" h="357">
                        <a:moveTo>
                          <a:pt x="339" y="286"/>
                        </a:moveTo>
                        <a:cubicBezTo>
                          <a:pt x="274" y="222"/>
                          <a:pt x="274" y="222"/>
                          <a:pt x="274" y="222"/>
                        </a:cubicBezTo>
                        <a:cubicBezTo>
                          <a:pt x="287" y="200"/>
                          <a:pt x="294" y="174"/>
                          <a:pt x="294" y="147"/>
                        </a:cubicBezTo>
                        <a:cubicBezTo>
                          <a:pt x="294" y="112"/>
                          <a:pt x="282" y="80"/>
                          <a:pt x="261" y="54"/>
                        </a:cubicBezTo>
                        <a:cubicBezTo>
                          <a:pt x="258" y="51"/>
                          <a:pt x="253" y="50"/>
                          <a:pt x="250" y="53"/>
                        </a:cubicBezTo>
                        <a:cubicBezTo>
                          <a:pt x="246" y="56"/>
                          <a:pt x="246" y="61"/>
                          <a:pt x="249" y="64"/>
                        </a:cubicBezTo>
                        <a:cubicBezTo>
                          <a:pt x="267" y="87"/>
                          <a:pt x="278" y="116"/>
                          <a:pt x="278" y="147"/>
                        </a:cubicBezTo>
                        <a:cubicBezTo>
                          <a:pt x="278" y="220"/>
                          <a:pt x="219" y="278"/>
                          <a:pt x="147" y="279"/>
                        </a:cubicBezTo>
                        <a:cubicBezTo>
                          <a:pt x="75" y="278"/>
                          <a:pt x="16" y="220"/>
                          <a:pt x="16" y="147"/>
                        </a:cubicBezTo>
                        <a:cubicBezTo>
                          <a:pt x="16" y="75"/>
                          <a:pt x="75" y="16"/>
                          <a:pt x="147" y="16"/>
                        </a:cubicBezTo>
                        <a:cubicBezTo>
                          <a:pt x="177" y="16"/>
                          <a:pt x="205" y="27"/>
                          <a:pt x="228" y="44"/>
                        </a:cubicBezTo>
                        <a:cubicBezTo>
                          <a:pt x="231" y="47"/>
                          <a:pt x="236" y="46"/>
                          <a:pt x="239" y="42"/>
                        </a:cubicBezTo>
                        <a:cubicBezTo>
                          <a:pt x="242" y="39"/>
                          <a:pt x="241" y="34"/>
                          <a:pt x="237" y="31"/>
                        </a:cubicBezTo>
                        <a:cubicBezTo>
                          <a:pt x="237" y="31"/>
                          <a:pt x="237" y="31"/>
                          <a:pt x="237" y="31"/>
                        </a:cubicBezTo>
                        <a:cubicBezTo>
                          <a:pt x="213" y="12"/>
                          <a:pt x="181" y="0"/>
                          <a:pt x="147" y="0"/>
                        </a:cubicBezTo>
                        <a:cubicBezTo>
                          <a:pt x="66" y="0"/>
                          <a:pt x="0" y="66"/>
                          <a:pt x="0" y="147"/>
                        </a:cubicBezTo>
                        <a:cubicBezTo>
                          <a:pt x="0" y="229"/>
                          <a:pt x="66" y="295"/>
                          <a:pt x="147" y="295"/>
                        </a:cubicBezTo>
                        <a:cubicBezTo>
                          <a:pt x="173" y="295"/>
                          <a:pt x="197" y="288"/>
                          <a:pt x="218" y="276"/>
                        </a:cubicBezTo>
                        <a:cubicBezTo>
                          <a:pt x="284" y="342"/>
                          <a:pt x="284" y="342"/>
                          <a:pt x="284" y="342"/>
                        </a:cubicBezTo>
                        <a:cubicBezTo>
                          <a:pt x="299" y="357"/>
                          <a:pt x="324" y="357"/>
                          <a:pt x="339" y="342"/>
                        </a:cubicBezTo>
                        <a:cubicBezTo>
                          <a:pt x="354" y="326"/>
                          <a:pt x="354" y="302"/>
                          <a:pt x="339" y="286"/>
                        </a:cubicBezTo>
                        <a:close/>
                        <a:moveTo>
                          <a:pt x="234" y="66"/>
                        </a:moveTo>
                        <a:cubicBezTo>
                          <a:pt x="234" y="66"/>
                          <a:pt x="234" y="66"/>
                          <a:pt x="233" y="66"/>
                        </a:cubicBezTo>
                        <a:cubicBezTo>
                          <a:pt x="212" y="43"/>
                          <a:pt x="181" y="28"/>
                          <a:pt x="147" y="28"/>
                        </a:cubicBezTo>
                        <a:cubicBezTo>
                          <a:pt x="147" y="28"/>
                          <a:pt x="147" y="28"/>
                          <a:pt x="147" y="28"/>
                        </a:cubicBezTo>
                        <a:cubicBezTo>
                          <a:pt x="147" y="28"/>
                          <a:pt x="147" y="28"/>
                          <a:pt x="147" y="28"/>
                        </a:cubicBezTo>
                        <a:cubicBezTo>
                          <a:pt x="82" y="28"/>
                          <a:pt x="29" y="81"/>
                          <a:pt x="29" y="147"/>
                        </a:cubicBezTo>
                        <a:cubicBezTo>
                          <a:pt x="29" y="212"/>
                          <a:pt x="82" y="265"/>
                          <a:pt x="147" y="265"/>
                        </a:cubicBezTo>
                        <a:cubicBezTo>
                          <a:pt x="174" y="265"/>
                          <a:pt x="199" y="256"/>
                          <a:pt x="219" y="241"/>
                        </a:cubicBezTo>
                        <a:cubicBezTo>
                          <a:pt x="219" y="241"/>
                          <a:pt x="219" y="241"/>
                          <a:pt x="219" y="241"/>
                        </a:cubicBezTo>
                        <a:cubicBezTo>
                          <a:pt x="219" y="241"/>
                          <a:pt x="219" y="241"/>
                          <a:pt x="219" y="241"/>
                        </a:cubicBezTo>
                        <a:cubicBezTo>
                          <a:pt x="247" y="220"/>
                          <a:pt x="265" y="185"/>
                          <a:pt x="266" y="147"/>
                        </a:cubicBezTo>
                        <a:cubicBezTo>
                          <a:pt x="265" y="116"/>
                          <a:pt x="253" y="87"/>
                          <a:pt x="234" y="66"/>
                        </a:cubicBezTo>
                        <a:cubicBezTo>
                          <a:pt x="234" y="66"/>
                          <a:pt x="234" y="66"/>
                          <a:pt x="234" y="66"/>
                        </a:cubicBezTo>
                        <a:close/>
                        <a:moveTo>
                          <a:pt x="147" y="249"/>
                        </a:moveTo>
                        <a:cubicBezTo>
                          <a:pt x="90" y="249"/>
                          <a:pt x="45" y="204"/>
                          <a:pt x="45" y="147"/>
                        </a:cubicBezTo>
                        <a:cubicBezTo>
                          <a:pt x="45" y="93"/>
                          <a:pt x="86" y="49"/>
                          <a:pt x="139" y="45"/>
                        </a:cubicBezTo>
                        <a:cubicBezTo>
                          <a:pt x="139" y="147"/>
                          <a:pt x="139" y="147"/>
                          <a:pt x="139" y="147"/>
                        </a:cubicBezTo>
                        <a:cubicBezTo>
                          <a:pt x="139" y="147"/>
                          <a:pt x="139" y="147"/>
                          <a:pt x="139" y="147"/>
                        </a:cubicBezTo>
                        <a:cubicBezTo>
                          <a:pt x="139" y="148"/>
                          <a:pt x="139" y="148"/>
                          <a:pt x="139" y="149"/>
                        </a:cubicBezTo>
                        <a:cubicBezTo>
                          <a:pt x="139" y="149"/>
                          <a:pt x="139" y="149"/>
                          <a:pt x="140" y="150"/>
                        </a:cubicBezTo>
                        <a:cubicBezTo>
                          <a:pt x="140" y="150"/>
                          <a:pt x="140" y="150"/>
                          <a:pt x="140" y="150"/>
                        </a:cubicBezTo>
                        <a:cubicBezTo>
                          <a:pt x="140" y="150"/>
                          <a:pt x="140" y="151"/>
                          <a:pt x="140" y="151"/>
                        </a:cubicBezTo>
                        <a:cubicBezTo>
                          <a:pt x="140" y="151"/>
                          <a:pt x="141" y="152"/>
                          <a:pt x="141" y="152"/>
                        </a:cubicBezTo>
                        <a:cubicBezTo>
                          <a:pt x="141" y="152"/>
                          <a:pt x="141" y="152"/>
                          <a:pt x="141" y="152"/>
                        </a:cubicBezTo>
                        <a:cubicBezTo>
                          <a:pt x="141" y="152"/>
                          <a:pt x="141" y="152"/>
                          <a:pt x="141" y="152"/>
                        </a:cubicBezTo>
                        <a:cubicBezTo>
                          <a:pt x="202" y="233"/>
                          <a:pt x="202" y="233"/>
                          <a:pt x="202" y="233"/>
                        </a:cubicBezTo>
                        <a:cubicBezTo>
                          <a:pt x="186" y="243"/>
                          <a:pt x="167" y="249"/>
                          <a:pt x="147" y="249"/>
                        </a:cubicBezTo>
                        <a:close/>
                        <a:moveTo>
                          <a:pt x="215" y="223"/>
                        </a:moveTo>
                        <a:cubicBezTo>
                          <a:pt x="163" y="155"/>
                          <a:pt x="163" y="155"/>
                          <a:pt x="163" y="155"/>
                        </a:cubicBezTo>
                        <a:cubicBezTo>
                          <a:pt x="249" y="155"/>
                          <a:pt x="249" y="155"/>
                          <a:pt x="249" y="155"/>
                        </a:cubicBezTo>
                        <a:cubicBezTo>
                          <a:pt x="247" y="182"/>
                          <a:pt x="234" y="206"/>
                          <a:pt x="215" y="223"/>
                        </a:cubicBezTo>
                        <a:close/>
                        <a:moveTo>
                          <a:pt x="167" y="139"/>
                        </a:moveTo>
                        <a:cubicBezTo>
                          <a:pt x="227" y="83"/>
                          <a:pt x="227" y="83"/>
                          <a:pt x="227" y="83"/>
                        </a:cubicBezTo>
                        <a:cubicBezTo>
                          <a:pt x="239" y="99"/>
                          <a:pt x="247" y="118"/>
                          <a:pt x="249" y="139"/>
                        </a:cubicBezTo>
                        <a:lnTo>
                          <a:pt x="167" y="139"/>
                        </a:lnTo>
                        <a:close/>
                      </a:path>
                    </a:pathLst>
                  </a:custGeom>
                  <a:solidFill>
                    <a:srgbClr val="7B06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grpSp>
          </p:grpSp>
          <p:sp>
            <p:nvSpPr>
              <p:cNvPr id="16528" name="Rectangle 20"/>
              <p:cNvSpPr>
                <a:spLocks noChangeArrowheads="1"/>
              </p:cNvSpPr>
              <p:nvPr/>
            </p:nvSpPr>
            <p:spPr bwMode="auto">
              <a:xfrm>
                <a:off x="4954469" y="1310682"/>
                <a:ext cx="428036" cy="476939"/>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endParaRPr lang="en-US" altLang="en-US" sz="1333">
                  <a:cs typeface="+mn-cs"/>
                </a:endParaRPr>
              </a:p>
            </p:txBody>
          </p:sp>
          <p:sp>
            <p:nvSpPr>
              <p:cNvPr id="16529" name="Freeform 7"/>
              <p:cNvSpPr>
                <a:spLocks noChangeAspect="1" noEditPoints="1"/>
              </p:cNvSpPr>
              <p:nvPr/>
            </p:nvSpPr>
            <p:spPr bwMode="auto">
              <a:xfrm>
                <a:off x="4954469" y="1310682"/>
                <a:ext cx="450908" cy="476939"/>
              </a:xfrm>
              <a:custGeom>
                <a:avLst/>
                <a:gdLst>
                  <a:gd name="T0" fmla="*/ 2147483647 w 411"/>
                  <a:gd name="T1" fmla="*/ 2147483647 h 411"/>
                  <a:gd name="T2" fmla="*/ 2147483647 w 411"/>
                  <a:gd name="T3" fmla="*/ 2147483647 h 411"/>
                  <a:gd name="T4" fmla="*/ 2147483647 w 411"/>
                  <a:gd name="T5" fmla="*/ 2147483647 h 411"/>
                  <a:gd name="T6" fmla="*/ 2147483647 w 411"/>
                  <a:gd name="T7" fmla="*/ 2147483647 h 411"/>
                  <a:gd name="T8" fmla="*/ 2147483647 w 411"/>
                  <a:gd name="T9" fmla="*/ 2147483647 h 411"/>
                  <a:gd name="T10" fmla="*/ 2147483647 w 411"/>
                  <a:gd name="T11" fmla="*/ 2147483647 h 411"/>
                  <a:gd name="T12" fmla="*/ 2147483647 w 411"/>
                  <a:gd name="T13" fmla="*/ 2147483647 h 411"/>
                  <a:gd name="T14" fmla="*/ 2147483647 w 411"/>
                  <a:gd name="T15" fmla="*/ 2147483647 h 411"/>
                  <a:gd name="T16" fmla="*/ 2147483647 w 411"/>
                  <a:gd name="T17" fmla="*/ 2147483647 h 411"/>
                  <a:gd name="T18" fmla="*/ 2147483647 w 411"/>
                  <a:gd name="T19" fmla="*/ 2147483647 h 411"/>
                  <a:gd name="T20" fmla="*/ 2147483647 w 411"/>
                  <a:gd name="T21" fmla="*/ 2147483647 h 411"/>
                  <a:gd name="T22" fmla="*/ 2147483647 w 411"/>
                  <a:gd name="T23" fmla="*/ 2147483647 h 411"/>
                  <a:gd name="T24" fmla="*/ 2147483647 w 411"/>
                  <a:gd name="T25" fmla="*/ 2147483647 h 411"/>
                  <a:gd name="T26" fmla="*/ 2147483647 w 411"/>
                  <a:gd name="T27" fmla="*/ 2147483647 h 411"/>
                  <a:gd name="T28" fmla="*/ 2147483647 w 411"/>
                  <a:gd name="T29" fmla="*/ 2147483647 h 411"/>
                  <a:gd name="T30" fmla="*/ 2147483647 w 411"/>
                  <a:gd name="T31" fmla="*/ 2147483647 h 411"/>
                  <a:gd name="T32" fmla="*/ 2147483647 w 411"/>
                  <a:gd name="T33" fmla="*/ 2147483647 h 411"/>
                  <a:gd name="T34" fmla="*/ 2147483647 w 411"/>
                  <a:gd name="T35" fmla="*/ 2147483647 h 411"/>
                  <a:gd name="T36" fmla="*/ 2147483647 w 411"/>
                  <a:gd name="T37" fmla="*/ 2147483647 h 411"/>
                  <a:gd name="T38" fmla="*/ 2147483647 w 411"/>
                  <a:gd name="T39" fmla="*/ 2147483647 h 411"/>
                  <a:gd name="T40" fmla="*/ 2147483647 w 411"/>
                  <a:gd name="T41" fmla="*/ 2147483647 h 411"/>
                  <a:gd name="T42" fmla="*/ 2147483647 w 411"/>
                  <a:gd name="T43" fmla="*/ 2147483647 h 411"/>
                  <a:gd name="T44" fmla="*/ 2147483647 w 411"/>
                  <a:gd name="T45" fmla="*/ 2147483647 h 411"/>
                  <a:gd name="T46" fmla="*/ 2147483647 w 411"/>
                  <a:gd name="T47" fmla="*/ 2147483647 h 411"/>
                  <a:gd name="T48" fmla="*/ 2147483647 w 411"/>
                  <a:gd name="T49" fmla="*/ 2147483647 h 411"/>
                  <a:gd name="T50" fmla="*/ 2147483647 w 411"/>
                  <a:gd name="T51" fmla="*/ 2147483647 h 411"/>
                  <a:gd name="T52" fmla="*/ 2147483647 w 411"/>
                  <a:gd name="T53" fmla="*/ 2147483647 h 411"/>
                  <a:gd name="T54" fmla="*/ 2147483647 w 411"/>
                  <a:gd name="T55" fmla="*/ 0 h 411"/>
                  <a:gd name="T56" fmla="*/ 0 w 411"/>
                  <a:gd name="T57" fmla="*/ 2147483647 h 411"/>
                  <a:gd name="T58" fmla="*/ 2147483647 w 411"/>
                  <a:gd name="T59" fmla="*/ 2147483647 h 411"/>
                  <a:gd name="T60" fmla="*/ 2147483647 w 411"/>
                  <a:gd name="T61" fmla="*/ 2147483647 h 411"/>
                  <a:gd name="T62" fmla="*/ 2147483647 w 411"/>
                  <a:gd name="T63" fmla="*/ 2147483647 h 411"/>
                  <a:gd name="T64" fmla="*/ 2147483647 w 411"/>
                  <a:gd name="T65" fmla="*/ 2147483647 h 411"/>
                  <a:gd name="T66" fmla="*/ 2147483647 w 411"/>
                  <a:gd name="T67" fmla="*/ 2147483647 h 411"/>
                  <a:gd name="T68" fmla="*/ 2147483647 w 411"/>
                  <a:gd name="T69" fmla="*/ 2147483647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1"/>
                  <a:gd name="T106" fmla="*/ 0 h 411"/>
                  <a:gd name="T107" fmla="*/ 411 w 411"/>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1" h="411">
                    <a:moveTo>
                      <a:pt x="287" y="290"/>
                    </a:moveTo>
                    <a:cubicBezTo>
                      <a:pt x="287" y="286"/>
                      <a:pt x="285" y="281"/>
                      <a:pt x="281" y="279"/>
                    </a:cubicBezTo>
                    <a:cubicBezTo>
                      <a:pt x="278" y="276"/>
                      <a:pt x="273" y="275"/>
                      <a:pt x="268" y="275"/>
                    </a:cubicBezTo>
                    <a:cubicBezTo>
                      <a:pt x="265" y="275"/>
                      <a:pt x="262" y="275"/>
                      <a:pt x="260" y="275"/>
                    </a:cubicBezTo>
                    <a:cubicBezTo>
                      <a:pt x="260" y="270"/>
                      <a:pt x="260" y="262"/>
                      <a:pt x="260" y="255"/>
                    </a:cubicBezTo>
                    <a:cubicBezTo>
                      <a:pt x="260" y="240"/>
                      <a:pt x="260" y="225"/>
                      <a:pt x="260" y="222"/>
                    </a:cubicBezTo>
                    <a:cubicBezTo>
                      <a:pt x="260" y="215"/>
                      <a:pt x="256" y="210"/>
                      <a:pt x="252" y="209"/>
                    </a:cubicBezTo>
                    <a:cubicBezTo>
                      <a:pt x="248" y="207"/>
                      <a:pt x="246" y="207"/>
                      <a:pt x="245" y="207"/>
                    </a:cubicBezTo>
                    <a:cubicBezTo>
                      <a:pt x="245" y="207"/>
                      <a:pt x="245" y="207"/>
                      <a:pt x="245" y="207"/>
                    </a:cubicBezTo>
                    <a:cubicBezTo>
                      <a:pt x="245" y="207"/>
                      <a:pt x="173" y="207"/>
                      <a:pt x="165" y="207"/>
                    </a:cubicBezTo>
                    <a:cubicBezTo>
                      <a:pt x="160" y="207"/>
                      <a:pt x="154" y="211"/>
                      <a:pt x="153" y="215"/>
                    </a:cubicBezTo>
                    <a:cubicBezTo>
                      <a:pt x="151" y="218"/>
                      <a:pt x="151" y="221"/>
                      <a:pt x="151" y="223"/>
                    </a:cubicBezTo>
                    <a:cubicBezTo>
                      <a:pt x="151" y="223"/>
                      <a:pt x="151" y="223"/>
                      <a:pt x="151" y="223"/>
                    </a:cubicBezTo>
                    <a:cubicBezTo>
                      <a:pt x="151" y="275"/>
                      <a:pt x="151" y="275"/>
                      <a:pt x="151" y="275"/>
                    </a:cubicBezTo>
                    <a:cubicBezTo>
                      <a:pt x="149" y="275"/>
                      <a:pt x="146" y="275"/>
                      <a:pt x="143" y="275"/>
                    </a:cubicBezTo>
                    <a:cubicBezTo>
                      <a:pt x="138" y="275"/>
                      <a:pt x="133" y="276"/>
                      <a:pt x="130" y="279"/>
                    </a:cubicBezTo>
                    <a:cubicBezTo>
                      <a:pt x="126" y="282"/>
                      <a:pt x="124" y="286"/>
                      <a:pt x="124" y="290"/>
                    </a:cubicBezTo>
                    <a:cubicBezTo>
                      <a:pt x="124" y="295"/>
                      <a:pt x="126" y="299"/>
                      <a:pt x="129" y="302"/>
                    </a:cubicBezTo>
                    <a:cubicBezTo>
                      <a:pt x="133" y="306"/>
                      <a:pt x="183" y="355"/>
                      <a:pt x="187" y="360"/>
                    </a:cubicBezTo>
                    <a:cubicBezTo>
                      <a:pt x="191" y="364"/>
                      <a:pt x="197" y="368"/>
                      <a:pt x="205" y="368"/>
                    </a:cubicBezTo>
                    <a:cubicBezTo>
                      <a:pt x="205" y="368"/>
                      <a:pt x="205" y="368"/>
                      <a:pt x="205" y="368"/>
                    </a:cubicBezTo>
                    <a:cubicBezTo>
                      <a:pt x="214" y="368"/>
                      <a:pt x="220" y="364"/>
                      <a:pt x="224" y="360"/>
                    </a:cubicBezTo>
                    <a:cubicBezTo>
                      <a:pt x="225" y="358"/>
                      <a:pt x="279" y="305"/>
                      <a:pt x="282" y="302"/>
                    </a:cubicBezTo>
                    <a:cubicBezTo>
                      <a:pt x="282" y="302"/>
                      <a:pt x="282" y="302"/>
                      <a:pt x="282" y="302"/>
                    </a:cubicBezTo>
                    <a:cubicBezTo>
                      <a:pt x="285" y="299"/>
                      <a:pt x="287" y="295"/>
                      <a:pt x="287" y="290"/>
                    </a:cubicBezTo>
                    <a:close/>
                    <a:moveTo>
                      <a:pt x="142" y="133"/>
                    </a:moveTo>
                    <a:cubicBezTo>
                      <a:pt x="199" y="133"/>
                      <a:pt x="199" y="133"/>
                      <a:pt x="199" y="133"/>
                    </a:cubicBezTo>
                    <a:cubicBezTo>
                      <a:pt x="208" y="133"/>
                      <a:pt x="214" y="126"/>
                      <a:pt x="214" y="118"/>
                    </a:cubicBezTo>
                    <a:cubicBezTo>
                      <a:pt x="214" y="60"/>
                      <a:pt x="214" y="60"/>
                      <a:pt x="214" y="60"/>
                    </a:cubicBezTo>
                    <a:cubicBezTo>
                      <a:pt x="214" y="52"/>
                      <a:pt x="208" y="45"/>
                      <a:pt x="199" y="45"/>
                    </a:cubicBezTo>
                    <a:cubicBezTo>
                      <a:pt x="142" y="45"/>
                      <a:pt x="142" y="45"/>
                      <a:pt x="142" y="45"/>
                    </a:cubicBezTo>
                    <a:cubicBezTo>
                      <a:pt x="133" y="45"/>
                      <a:pt x="126" y="52"/>
                      <a:pt x="126" y="60"/>
                    </a:cubicBezTo>
                    <a:cubicBezTo>
                      <a:pt x="126" y="118"/>
                      <a:pt x="126" y="118"/>
                      <a:pt x="126" y="118"/>
                    </a:cubicBezTo>
                    <a:cubicBezTo>
                      <a:pt x="126" y="126"/>
                      <a:pt x="133" y="133"/>
                      <a:pt x="142" y="133"/>
                    </a:cubicBezTo>
                    <a:close/>
                    <a:moveTo>
                      <a:pt x="403" y="90"/>
                    </a:moveTo>
                    <a:cubicBezTo>
                      <a:pt x="399" y="90"/>
                      <a:pt x="395" y="94"/>
                      <a:pt x="395" y="98"/>
                    </a:cubicBezTo>
                    <a:cubicBezTo>
                      <a:pt x="395" y="368"/>
                      <a:pt x="395" y="368"/>
                      <a:pt x="395" y="368"/>
                    </a:cubicBezTo>
                    <a:cubicBezTo>
                      <a:pt x="395" y="383"/>
                      <a:pt x="383" y="395"/>
                      <a:pt x="368" y="395"/>
                    </a:cubicBezTo>
                    <a:cubicBezTo>
                      <a:pt x="43" y="395"/>
                      <a:pt x="43" y="395"/>
                      <a:pt x="43" y="395"/>
                    </a:cubicBezTo>
                    <a:cubicBezTo>
                      <a:pt x="28" y="395"/>
                      <a:pt x="16" y="383"/>
                      <a:pt x="16" y="368"/>
                    </a:cubicBezTo>
                    <a:cubicBezTo>
                      <a:pt x="16" y="43"/>
                      <a:pt x="16" y="43"/>
                      <a:pt x="16" y="43"/>
                    </a:cubicBezTo>
                    <a:cubicBezTo>
                      <a:pt x="16" y="28"/>
                      <a:pt x="28" y="16"/>
                      <a:pt x="43" y="16"/>
                    </a:cubicBezTo>
                    <a:cubicBezTo>
                      <a:pt x="75" y="16"/>
                      <a:pt x="75" y="16"/>
                      <a:pt x="75" y="16"/>
                    </a:cubicBezTo>
                    <a:cubicBezTo>
                      <a:pt x="75" y="139"/>
                      <a:pt x="75" y="139"/>
                      <a:pt x="75" y="139"/>
                    </a:cubicBezTo>
                    <a:cubicBezTo>
                      <a:pt x="75" y="161"/>
                      <a:pt x="94" y="180"/>
                      <a:pt x="116" y="180"/>
                    </a:cubicBezTo>
                    <a:cubicBezTo>
                      <a:pt x="295" y="180"/>
                      <a:pt x="295" y="180"/>
                      <a:pt x="295" y="180"/>
                    </a:cubicBezTo>
                    <a:cubicBezTo>
                      <a:pt x="317" y="180"/>
                      <a:pt x="336" y="161"/>
                      <a:pt x="336" y="139"/>
                    </a:cubicBezTo>
                    <a:cubicBezTo>
                      <a:pt x="336" y="16"/>
                      <a:pt x="336" y="16"/>
                      <a:pt x="336" y="16"/>
                    </a:cubicBezTo>
                    <a:cubicBezTo>
                      <a:pt x="368" y="16"/>
                      <a:pt x="368" y="16"/>
                      <a:pt x="368" y="16"/>
                    </a:cubicBezTo>
                    <a:cubicBezTo>
                      <a:pt x="383" y="16"/>
                      <a:pt x="395" y="28"/>
                      <a:pt x="395" y="43"/>
                    </a:cubicBezTo>
                    <a:cubicBezTo>
                      <a:pt x="395" y="63"/>
                      <a:pt x="395" y="63"/>
                      <a:pt x="395" y="63"/>
                    </a:cubicBezTo>
                    <a:cubicBezTo>
                      <a:pt x="395" y="67"/>
                      <a:pt x="399" y="71"/>
                      <a:pt x="403" y="71"/>
                    </a:cubicBezTo>
                    <a:cubicBezTo>
                      <a:pt x="408" y="71"/>
                      <a:pt x="411" y="67"/>
                      <a:pt x="411" y="63"/>
                    </a:cubicBezTo>
                    <a:cubicBezTo>
                      <a:pt x="411" y="43"/>
                      <a:pt x="411" y="43"/>
                      <a:pt x="411" y="43"/>
                    </a:cubicBezTo>
                    <a:cubicBezTo>
                      <a:pt x="411" y="19"/>
                      <a:pt x="392" y="0"/>
                      <a:pt x="368" y="0"/>
                    </a:cubicBezTo>
                    <a:cubicBezTo>
                      <a:pt x="43" y="0"/>
                      <a:pt x="43" y="0"/>
                      <a:pt x="43" y="0"/>
                    </a:cubicBezTo>
                    <a:cubicBezTo>
                      <a:pt x="19" y="0"/>
                      <a:pt x="0" y="19"/>
                      <a:pt x="0" y="43"/>
                    </a:cubicBezTo>
                    <a:cubicBezTo>
                      <a:pt x="0" y="368"/>
                      <a:pt x="0" y="368"/>
                      <a:pt x="0" y="368"/>
                    </a:cubicBezTo>
                    <a:cubicBezTo>
                      <a:pt x="0" y="392"/>
                      <a:pt x="19" y="411"/>
                      <a:pt x="43" y="411"/>
                    </a:cubicBezTo>
                    <a:cubicBezTo>
                      <a:pt x="368" y="411"/>
                      <a:pt x="368" y="411"/>
                      <a:pt x="368" y="411"/>
                    </a:cubicBezTo>
                    <a:cubicBezTo>
                      <a:pt x="392" y="411"/>
                      <a:pt x="411" y="392"/>
                      <a:pt x="411" y="368"/>
                    </a:cubicBezTo>
                    <a:cubicBezTo>
                      <a:pt x="411" y="98"/>
                      <a:pt x="411" y="98"/>
                      <a:pt x="411" y="98"/>
                    </a:cubicBezTo>
                    <a:cubicBezTo>
                      <a:pt x="411" y="94"/>
                      <a:pt x="408" y="90"/>
                      <a:pt x="403" y="90"/>
                    </a:cubicBezTo>
                    <a:close/>
                    <a:moveTo>
                      <a:pt x="320" y="16"/>
                    </a:moveTo>
                    <a:cubicBezTo>
                      <a:pt x="320" y="139"/>
                      <a:pt x="320" y="139"/>
                      <a:pt x="320" y="139"/>
                    </a:cubicBezTo>
                    <a:cubicBezTo>
                      <a:pt x="320" y="153"/>
                      <a:pt x="308" y="164"/>
                      <a:pt x="295" y="164"/>
                    </a:cubicBezTo>
                    <a:cubicBezTo>
                      <a:pt x="116" y="164"/>
                      <a:pt x="116" y="164"/>
                      <a:pt x="116" y="164"/>
                    </a:cubicBezTo>
                    <a:cubicBezTo>
                      <a:pt x="103" y="164"/>
                      <a:pt x="91" y="153"/>
                      <a:pt x="91" y="139"/>
                    </a:cubicBezTo>
                    <a:cubicBezTo>
                      <a:pt x="91" y="16"/>
                      <a:pt x="91" y="16"/>
                      <a:pt x="91" y="16"/>
                    </a:cubicBezTo>
                    <a:lnTo>
                      <a:pt x="320" y="16"/>
                    </a:lnTo>
                    <a:close/>
                  </a:path>
                </a:pathLst>
              </a:custGeom>
              <a:solidFill>
                <a:srgbClr val="7B06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sp>
            <p:nvSpPr>
              <p:cNvPr id="16530" name="Rectangle 397"/>
              <p:cNvSpPr>
                <a:spLocks noChangeArrowheads="1"/>
              </p:cNvSpPr>
              <p:nvPr/>
            </p:nvSpPr>
            <p:spPr bwMode="auto">
              <a:xfrm>
                <a:off x="5091702" y="1518578"/>
                <a:ext cx="206938" cy="229533"/>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sz="1333">
                  <a:cs typeface="+mn-cs"/>
                </a:endParaRPr>
              </a:p>
            </p:txBody>
          </p:sp>
          <p:grpSp>
            <p:nvGrpSpPr>
              <p:cNvPr id="27799" name="Group 17"/>
              <p:cNvGrpSpPr>
                <a:grpSpLocks/>
              </p:cNvGrpSpPr>
              <p:nvPr/>
            </p:nvGrpSpPr>
            <p:grpSpPr bwMode="auto">
              <a:xfrm>
                <a:off x="4983984" y="1554335"/>
                <a:ext cx="330795" cy="201023"/>
                <a:chOff x="6213779" y="-196851"/>
                <a:chExt cx="1920875" cy="973138"/>
              </a:xfrm>
            </p:grpSpPr>
            <p:sp>
              <p:nvSpPr>
                <p:cNvPr id="16535" name="Freeform 3"/>
                <p:cNvSpPr>
                  <a:spLocks noChangeAspect="1" noEditPoints="1"/>
                </p:cNvSpPr>
                <p:nvPr/>
              </p:nvSpPr>
              <p:spPr bwMode="auto">
                <a:xfrm>
                  <a:off x="6213158" y="-196900"/>
                  <a:ext cx="1910007" cy="938104"/>
                </a:xfrm>
                <a:custGeom>
                  <a:avLst/>
                  <a:gdLst>
                    <a:gd name="T0" fmla="*/ 2147483647 w 512"/>
                    <a:gd name="T1" fmla="*/ 2147483647 h 259"/>
                    <a:gd name="T2" fmla="*/ 2147483647 w 512"/>
                    <a:gd name="T3" fmla="*/ 2147483647 h 259"/>
                    <a:gd name="T4" fmla="*/ 2147483647 w 512"/>
                    <a:gd name="T5" fmla="*/ 2147483647 h 259"/>
                    <a:gd name="T6" fmla="*/ 2147483647 w 512"/>
                    <a:gd name="T7" fmla="*/ 2147483647 h 259"/>
                    <a:gd name="T8" fmla="*/ 2147483647 w 512"/>
                    <a:gd name="T9" fmla="*/ 2147483647 h 259"/>
                    <a:gd name="T10" fmla="*/ 2147483647 w 512"/>
                    <a:gd name="T11" fmla="*/ 2147483647 h 259"/>
                    <a:gd name="T12" fmla="*/ 2147483647 w 512"/>
                    <a:gd name="T13" fmla="*/ 2147483647 h 259"/>
                    <a:gd name="T14" fmla="*/ 2147483647 w 512"/>
                    <a:gd name="T15" fmla="*/ 2147483647 h 259"/>
                    <a:gd name="T16" fmla="*/ 2147483647 w 512"/>
                    <a:gd name="T17" fmla="*/ 2147483647 h 259"/>
                    <a:gd name="T18" fmla="*/ 2147483647 w 512"/>
                    <a:gd name="T19" fmla="*/ 2147483647 h 259"/>
                    <a:gd name="T20" fmla="*/ 2147483647 w 512"/>
                    <a:gd name="T21" fmla="*/ 2147483647 h 259"/>
                    <a:gd name="T22" fmla="*/ 2147483647 w 512"/>
                    <a:gd name="T23" fmla="*/ 2147483647 h 259"/>
                    <a:gd name="T24" fmla="*/ 2147483647 w 512"/>
                    <a:gd name="T25" fmla="*/ 2147483647 h 259"/>
                    <a:gd name="T26" fmla="*/ 2147483647 w 512"/>
                    <a:gd name="T27" fmla="*/ 2147483647 h 259"/>
                    <a:gd name="T28" fmla="*/ 2147483647 w 512"/>
                    <a:gd name="T29" fmla="*/ 2147483647 h 259"/>
                    <a:gd name="T30" fmla="*/ 2147483647 w 512"/>
                    <a:gd name="T31" fmla="*/ 2147483647 h 259"/>
                    <a:gd name="T32" fmla="*/ 2147483647 w 512"/>
                    <a:gd name="T33" fmla="*/ 2147483647 h 259"/>
                    <a:gd name="T34" fmla="*/ 2147483647 w 512"/>
                    <a:gd name="T35" fmla="*/ 2147483647 h 259"/>
                    <a:gd name="T36" fmla="*/ 2147483647 w 512"/>
                    <a:gd name="T37" fmla="*/ 2147483647 h 259"/>
                    <a:gd name="T38" fmla="*/ 2147483647 w 512"/>
                    <a:gd name="T39" fmla="*/ 2147483647 h 259"/>
                    <a:gd name="T40" fmla="*/ 2147483647 w 512"/>
                    <a:gd name="T41" fmla="*/ 2147483647 h 259"/>
                    <a:gd name="T42" fmla="*/ 2147483647 w 512"/>
                    <a:gd name="T43" fmla="*/ 2147483647 h 259"/>
                    <a:gd name="T44" fmla="*/ 2147483647 w 512"/>
                    <a:gd name="T45" fmla="*/ 2147483647 h 259"/>
                    <a:gd name="T46" fmla="*/ 2147483647 w 512"/>
                    <a:gd name="T47" fmla="*/ 2147483647 h 259"/>
                    <a:gd name="T48" fmla="*/ 2147483647 w 512"/>
                    <a:gd name="T49" fmla="*/ 2147483647 h 259"/>
                    <a:gd name="T50" fmla="*/ 2147483647 w 512"/>
                    <a:gd name="T51" fmla="*/ 2147483647 h 259"/>
                    <a:gd name="T52" fmla="*/ 2147483647 w 512"/>
                    <a:gd name="T53" fmla="*/ 2147483647 h 259"/>
                    <a:gd name="T54" fmla="*/ 2147483647 w 512"/>
                    <a:gd name="T55" fmla="*/ 2147483647 h 259"/>
                    <a:gd name="T56" fmla="*/ 2147483647 w 512"/>
                    <a:gd name="T57" fmla="*/ 2147483647 h 259"/>
                    <a:gd name="T58" fmla="*/ 2147483647 w 512"/>
                    <a:gd name="T59" fmla="*/ 2147483647 h 259"/>
                    <a:gd name="T60" fmla="*/ 2147483647 w 512"/>
                    <a:gd name="T61" fmla="*/ 2147483647 h 259"/>
                    <a:gd name="T62" fmla="*/ 2147483647 w 512"/>
                    <a:gd name="T63" fmla="*/ 2147483647 h 259"/>
                    <a:gd name="T64" fmla="*/ 2147483647 w 512"/>
                    <a:gd name="T65" fmla="*/ 2147483647 h 259"/>
                    <a:gd name="T66" fmla="*/ 2147483647 w 512"/>
                    <a:gd name="T67" fmla="*/ 2147483647 h 259"/>
                    <a:gd name="T68" fmla="*/ 2147483647 w 512"/>
                    <a:gd name="T69" fmla="*/ 2147483647 h 259"/>
                    <a:gd name="T70" fmla="*/ 2147483647 w 512"/>
                    <a:gd name="T71" fmla="*/ 2147483647 h 259"/>
                    <a:gd name="T72" fmla="*/ 2147483647 w 512"/>
                    <a:gd name="T73" fmla="*/ 2147483647 h 259"/>
                    <a:gd name="T74" fmla="*/ 2147483647 w 512"/>
                    <a:gd name="T75" fmla="*/ 2147483647 h 259"/>
                    <a:gd name="T76" fmla="*/ 2147483647 w 512"/>
                    <a:gd name="T77" fmla="*/ 2147483647 h 259"/>
                    <a:gd name="T78" fmla="*/ 2147483647 w 512"/>
                    <a:gd name="T79" fmla="*/ 2147483647 h 259"/>
                    <a:gd name="T80" fmla="*/ 2147483647 w 512"/>
                    <a:gd name="T81" fmla="*/ 2147483647 h 259"/>
                    <a:gd name="T82" fmla="*/ 2147483647 w 512"/>
                    <a:gd name="T83" fmla="*/ 0 h 259"/>
                    <a:gd name="T84" fmla="*/ 0 w 512"/>
                    <a:gd name="T85" fmla="*/ 2147483647 h 259"/>
                    <a:gd name="T86" fmla="*/ 2147483647 w 512"/>
                    <a:gd name="T87" fmla="*/ 2147483647 h 259"/>
                    <a:gd name="T88" fmla="*/ 2147483647 w 512"/>
                    <a:gd name="T89" fmla="*/ 2147483647 h 259"/>
                    <a:gd name="T90" fmla="*/ 2147483647 w 512"/>
                    <a:gd name="T91" fmla="*/ 2147483647 h 259"/>
                    <a:gd name="T92" fmla="*/ 2147483647 w 512"/>
                    <a:gd name="T93" fmla="*/ 2147483647 h 259"/>
                    <a:gd name="T94" fmla="*/ 2147483647 w 512"/>
                    <a:gd name="T95" fmla="*/ 2147483647 h 259"/>
                    <a:gd name="T96" fmla="*/ 2147483647 w 512"/>
                    <a:gd name="T97" fmla="*/ 2147483647 h 259"/>
                    <a:gd name="T98" fmla="*/ 2147483647 w 512"/>
                    <a:gd name="T99" fmla="*/ 2147483647 h 259"/>
                    <a:gd name="T100" fmla="*/ 2147483647 w 512"/>
                    <a:gd name="T101" fmla="*/ 2147483647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2"/>
                    <a:gd name="T154" fmla="*/ 0 h 259"/>
                    <a:gd name="T155" fmla="*/ 512 w 512"/>
                    <a:gd name="T156" fmla="*/ 259 h 2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2" h="259">
                      <a:moveTo>
                        <a:pt x="383" y="1"/>
                      </a:moveTo>
                      <a:cubicBezTo>
                        <a:pt x="312" y="1"/>
                        <a:pt x="254" y="58"/>
                        <a:pt x="254" y="130"/>
                      </a:cubicBezTo>
                      <a:cubicBezTo>
                        <a:pt x="254" y="201"/>
                        <a:pt x="312" y="258"/>
                        <a:pt x="383" y="258"/>
                      </a:cubicBezTo>
                      <a:cubicBezTo>
                        <a:pt x="454" y="258"/>
                        <a:pt x="512" y="201"/>
                        <a:pt x="512" y="130"/>
                      </a:cubicBezTo>
                      <a:cubicBezTo>
                        <a:pt x="512" y="58"/>
                        <a:pt x="454" y="1"/>
                        <a:pt x="383" y="1"/>
                      </a:cubicBezTo>
                      <a:close/>
                      <a:moveTo>
                        <a:pt x="428" y="189"/>
                      </a:moveTo>
                      <a:cubicBezTo>
                        <a:pt x="422" y="195"/>
                        <a:pt x="416" y="198"/>
                        <a:pt x="410" y="201"/>
                      </a:cubicBezTo>
                      <a:cubicBezTo>
                        <a:pt x="404" y="203"/>
                        <a:pt x="399" y="204"/>
                        <a:pt x="394" y="205"/>
                      </a:cubicBezTo>
                      <a:cubicBezTo>
                        <a:pt x="394" y="214"/>
                        <a:pt x="394" y="214"/>
                        <a:pt x="394" y="214"/>
                      </a:cubicBezTo>
                      <a:cubicBezTo>
                        <a:pt x="394" y="221"/>
                        <a:pt x="389" y="226"/>
                        <a:pt x="382" y="226"/>
                      </a:cubicBezTo>
                      <a:cubicBezTo>
                        <a:pt x="376" y="226"/>
                        <a:pt x="370" y="221"/>
                        <a:pt x="370" y="214"/>
                      </a:cubicBezTo>
                      <a:cubicBezTo>
                        <a:pt x="370" y="204"/>
                        <a:pt x="370" y="204"/>
                        <a:pt x="370" y="204"/>
                      </a:cubicBezTo>
                      <a:cubicBezTo>
                        <a:pt x="349" y="200"/>
                        <a:pt x="334" y="187"/>
                        <a:pt x="333" y="187"/>
                      </a:cubicBezTo>
                      <a:cubicBezTo>
                        <a:pt x="328" y="182"/>
                        <a:pt x="327" y="175"/>
                        <a:pt x="331" y="170"/>
                      </a:cubicBezTo>
                      <a:cubicBezTo>
                        <a:pt x="335" y="164"/>
                        <a:pt x="343" y="164"/>
                        <a:pt x="348" y="168"/>
                      </a:cubicBezTo>
                      <a:cubicBezTo>
                        <a:pt x="348" y="168"/>
                        <a:pt x="348" y="168"/>
                        <a:pt x="349" y="168"/>
                      </a:cubicBezTo>
                      <a:cubicBezTo>
                        <a:pt x="349" y="169"/>
                        <a:pt x="350" y="169"/>
                        <a:pt x="351" y="170"/>
                      </a:cubicBezTo>
                      <a:cubicBezTo>
                        <a:pt x="353" y="171"/>
                        <a:pt x="355" y="173"/>
                        <a:pt x="359" y="175"/>
                      </a:cubicBezTo>
                      <a:cubicBezTo>
                        <a:pt x="366" y="178"/>
                        <a:pt x="374" y="182"/>
                        <a:pt x="382" y="181"/>
                      </a:cubicBezTo>
                      <a:cubicBezTo>
                        <a:pt x="382" y="181"/>
                        <a:pt x="383" y="181"/>
                        <a:pt x="383" y="181"/>
                      </a:cubicBezTo>
                      <a:cubicBezTo>
                        <a:pt x="384" y="181"/>
                        <a:pt x="389" y="181"/>
                        <a:pt x="395" y="180"/>
                      </a:cubicBezTo>
                      <a:cubicBezTo>
                        <a:pt x="401" y="179"/>
                        <a:pt x="407" y="176"/>
                        <a:pt x="410" y="173"/>
                      </a:cubicBezTo>
                      <a:cubicBezTo>
                        <a:pt x="412" y="171"/>
                        <a:pt x="413" y="168"/>
                        <a:pt x="413" y="164"/>
                      </a:cubicBezTo>
                      <a:cubicBezTo>
                        <a:pt x="413" y="161"/>
                        <a:pt x="412" y="159"/>
                        <a:pt x="412" y="157"/>
                      </a:cubicBezTo>
                      <a:cubicBezTo>
                        <a:pt x="410" y="153"/>
                        <a:pt x="406" y="150"/>
                        <a:pt x="400" y="147"/>
                      </a:cubicBezTo>
                      <a:cubicBezTo>
                        <a:pt x="394" y="144"/>
                        <a:pt x="387" y="143"/>
                        <a:pt x="381" y="141"/>
                      </a:cubicBezTo>
                      <a:cubicBezTo>
                        <a:pt x="376" y="140"/>
                        <a:pt x="369" y="139"/>
                        <a:pt x="361" y="136"/>
                      </a:cubicBezTo>
                      <a:cubicBezTo>
                        <a:pt x="353" y="134"/>
                        <a:pt x="343" y="129"/>
                        <a:pt x="337" y="120"/>
                      </a:cubicBezTo>
                      <a:cubicBezTo>
                        <a:pt x="333" y="114"/>
                        <a:pt x="331" y="106"/>
                        <a:pt x="331" y="97"/>
                      </a:cubicBezTo>
                      <a:cubicBezTo>
                        <a:pt x="331" y="87"/>
                        <a:pt x="335" y="79"/>
                        <a:pt x="340" y="73"/>
                      </a:cubicBezTo>
                      <a:cubicBezTo>
                        <a:pt x="346" y="67"/>
                        <a:pt x="352" y="64"/>
                        <a:pt x="358" y="62"/>
                      </a:cubicBezTo>
                      <a:cubicBezTo>
                        <a:pt x="363" y="60"/>
                        <a:pt x="367" y="59"/>
                        <a:pt x="370" y="58"/>
                      </a:cubicBezTo>
                      <a:cubicBezTo>
                        <a:pt x="370" y="49"/>
                        <a:pt x="370" y="49"/>
                        <a:pt x="370" y="49"/>
                      </a:cubicBezTo>
                      <a:cubicBezTo>
                        <a:pt x="370" y="42"/>
                        <a:pt x="376" y="37"/>
                        <a:pt x="382" y="37"/>
                      </a:cubicBezTo>
                      <a:cubicBezTo>
                        <a:pt x="389" y="37"/>
                        <a:pt x="394" y="42"/>
                        <a:pt x="394" y="49"/>
                      </a:cubicBezTo>
                      <a:cubicBezTo>
                        <a:pt x="394" y="58"/>
                        <a:pt x="394" y="58"/>
                        <a:pt x="394" y="58"/>
                      </a:cubicBezTo>
                      <a:cubicBezTo>
                        <a:pt x="412" y="61"/>
                        <a:pt x="422" y="68"/>
                        <a:pt x="423" y="70"/>
                      </a:cubicBezTo>
                      <a:cubicBezTo>
                        <a:pt x="428" y="74"/>
                        <a:pt x="428" y="82"/>
                        <a:pt x="424" y="87"/>
                      </a:cubicBezTo>
                      <a:cubicBezTo>
                        <a:pt x="419" y="92"/>
                        <a:pt x="412" y="92"/>
                        <a:pt x="407" y="88"/>
                      </a:cubicBezTo>
                      <a:cubicBezTo>
                        <a:pt x="407" y="87"/>
                        <a:pt x="407" y="87"/>
                        <a:pt x="406" y="87"/>
                      </a:cubicBezTo>
                      <a:cubicBezTo>
                        <a:pt x="406" y="87"/>
                        <a:pt x="404" y="86"/>
                        <a:pt x="402" y="85"/>
                      </a:cubicBezTo>
                      <a:cubicBezTo>
                        <a:pt x="398" y="83"/>
                        <a:pt x="392" y="81"/>
                        <a:pt x="382" y="81"/>
                      </a:cubicBezTo>
                      <a:cubicBezTo>
                        <a:pt x="382" y="81"/>
                        <a:pt x="382" y="81"/>
                        <a:pt x="381" y="81"/>
                      </a:cubicBezTo>
                      <a:cubicBezTo>
                        <a:pt x="381" y="81"/>
                        <a:pt x="380" y="81"/>
                        <a:pt x="379" y="81"/>
                      </a:cubicBezTo>
                      <a:cubicBezTo>
                        <a:pt x="377" y="81"/>
                        <a:pt x="375" y="82"/>
                        <a:pt x="372" y="82"/>
                      </a:cubicBezTo>
                      <a:cubicBezTo>
                        <a:pt x="366" y="84"/>
                        <a:pt x="360" y="86"/>
                        <a:pt x="358" y="89"/>
                      </a:cubicBezTo>
                      <a:cubicBezTo>
                        <a:pt x="356" y="91"/>
                        <a:pt x="355" y="93"/>
                        <a:pt x="355" y="97"/>
                      </a:cubicBezTo>
                      <a:cubicBezTo>
                        <a:pt x="355" y="102"/>
                        <a:pt x="356" y="105"/>
                        <a:pt x="357" y="107"/>
                      </a:cubicBezTo>
                      <a:cubicBezTo>
                        <a:pt x="359" y="109"/>
                        <a:pt x="361" y="110"/>
                        <a:pt x="363" y="112"/>
                      </a:cubicBezTo>
                      <a:cubicBezTo>
                        <a:pt x="369" y="115"/>
                        <a:pt x="378" y="116"/>
                        <a:pt x="386" y="118"/>
                      </a:cubicBezTo>
                      <a:cubicBezTo>
                        <a:pt x="392" y="119"/>
                        <a:pt x="401" y="121"/>
                        <a:pt x="410" y="125"/>
                      </a:cubicBezTo>
                      <a:cubicBezTo>
                        <a:pt x="419" y="129"/>
                        <a:pt x="429" y="136"/>
                        <a:pt x="434" y="148"/>
                      </a:cubicBezTo>
                      <a:cubicBezTo>
                        <a:pt x="436" y="153"/>
                        <a:pt x="437" y="158"/>
                        <a:pt x="437" y="164"/>
                      </a:cubicBezTo>
                      <a:cubicBezTo>
                        <a:pt x="437" y="174"/>
                        <a:pt x="433" y="183"/>
                        <a:pt x="428" y="189"/>
                      </a:cubicBezTo>
                      <a:close/>
                      <a:moveTo>
                        <a:pt x="287" y="243"/>
                      </a:moveTo>
                      <a:cubicBezTo>
                        <a:pt x="253" y="243"/>
                        <a:pt x="253" y="243"/>
                        <a:pt x="253" y="243"/>
                      </a:cubicBezTo>
                      <a:cubicBezTo>
                        <a:pt x="248" y="243"/>
                        <a:pt x="245" y="247"/>
                        <a:pt x="245" y="251"/>
                      </a:cubicBezTo>
                      <a:cubicBezTo>
                        <a:pt x="245" y="256"/>
                        <a:pt x="248" y="259"/>
                        <a:pt x="253" y="259"/>
                      </a:cubicBezTo>
                      <a:cubicBezTo>
                        <a:pt x="287" y="259"/>
                        <a:pt x="287" y="259"/>
                        <a:pt x="287" y="259"/>
                      </a:cubicBezTo>
                      <a:cubicBezTo>
                        <a:pt x="291" y="259"/>
                        <a:pt x="295" y="256"/>
                        <a:pt x="295" y="251"/>
                      </a:cubicBezTo>
                      <a:cubicBezTo>
                        <a:pt x="295" y="247"/>
                        <a:pt x="291" y="243"/>
                        <a:pt x="287" y="243"/>
                      </a:cubicBezTo>
                      <a:close/>
                      <a:moveTo>
                        <a:pt x="254" y="211"/>
                      </a:moveTo>
                      <a:cubicBezTo>
                        <a:pt x="254" y="206"/>
                        <a:pt x="251" y="203"/>
                        <a:pt x="246" y="203"/>
                      </a:cubicBezTo>
                      <a:cubicBezTo>
                        <a:pt x="212" y="203"/>
                        <a:pt x="212" y="203"/>
                        <a:pt x="212" y="203"/>
                      </a:cubicBezTo>
                      <a:cubicBezTo>
                        <a:pt x="208" y="203"/>
                        <a:pt x="204" y="206"/>
                        <a:pt x="204" y="211"/>
                      </a:cubicBezTo>
                      <a:cubicBezTo>
                        <a:pt x="204" y="215"/>
                        <a:pt x="208" y="219"/>
                        <a:pt x="212" y="219"/>
                      </a:cubicBezTo>
                      <a:cubicBezTo>
                        <a:pt x="246" y="219"/>
                        <a:pt x="246" y="219"/>
                        <a:pt x="246" y="219"/>
                      </a:cubicBezTo>
                      <a:cubicBezTo>
                        <a:pt x="251" y="219"/>
                        <a:pt x="254" y="215"/>
                        <a:pt x="254" y="211"/>
                      </a:cubicBezTo>
                      <a:close/>
                      <a:moveTo>
                        <a:pt x="236" y="170"/>
                      </a:moveTo>
                      <a:cubicBezTo>
                        <a:pt x="236" y="166"/>
                        <a:pt x="232" y="162"/>
                        <a:pt x="228" y="162"/>
                      </a:cubicBezTo>
                      <a:cubicBezTo>
                        <a:pt x="172" y="162"/>
                        <a:pt x="172" y="162"/>
                        <a:pt x="172" y="162"/>
                      </a:cubicBezTo>
                      <a:cubicBezTo>
                        <a:pt x="168" y="162"/>
                        <a:pt x="164" y="166"/>
                        <a:pt x="164" y="170"/>
                      </a:cubicBezTo>
                      <a:cubicBezTo>
                        <a:pt x="164" y="174"/>
                        <a:pt x="168" y="178"/>
                        <a:pt x="172" y="178"/>
                      </a:cubicBezTo>
                      <a:cubicBezTo>
                        <a:pt x="228" y="178"/>
                        <a:pt x="228" y="178"/>
                        <a:pt x="228" y="178"/>
                      </a:cubicBezTo>
                      <a:cubicBezTo>
                        <a:pt x="232" y="178"/>
                        <a:pt x="236" y="174"/>
                        <a:pt x="236" y="170"/>
                      </a:cubicBezTo>
                      <a:close/>
                      <a:moveTo>
                        <a:pt x="230" y="129"/>
                      </a:moveTo>
                      <a:cubicBezTo>
                        <a:pt x="230" y="125"/>
                        <a:pt x="226" y="121"/>
                        <a:pt x="222" y="121"/>
                      </a:cubicBezTo>
                      <a:cubicBezTo>
                        <a:pt x="131" y="121"/>
                        <a:pt x="131" y="121"/>
                        <a:pt x="131" y="121"/>
                      </a:cubicBezTo>
                      <a:cubicBezTo>
                        <a:pt x="127" y="121"/>
                        <a:pt x="123" y="125"/>
                        <a:pt x="123" y="129"/>
                      </a:cubicBezTo>
                      <a:cubicBezTo>
                        <a:pt x="123" y="134"/>
                        <a:pt x="127" y="137"/>
                        <a:pt x="131" y="137"/>
                      </a:cubicBezTo>
                      <a:cubicBezTo>
                        <a:pt x="222" y="137"/>
                        <a:pt x="222" y="137"/>
                        <a:pt x="222" y="137"/>
                      </a:cubicBezTo>
                      <a:cubicBezTo>
                        <a:pt x="226" y="137"/>
                        <a:pt x="230" y="134"/>
                        <a:pt x="230" y="129"/>
                      </a:cubicBezTo>
                      <a:close/>
                      <a:moveTo>
                        <a:pt x="293" y="8"/>
                      </a:moveTo>
                      <a:cubicBezTo>
                        <a:pt x="293" y="3"/>
                        <a:pt x="289" y="0"/>
                        <a:pt x="285" y="0"/>
                      </a:cubicBezTo>
                      <a:cubicBezTo>
                        <a:pt x="8" y="0"/>
                        <a:pt x="8" y="0"/>
                        <a:pt x="8" y="0"/>
                      </a:cubicBezTo>
                      <a:cubicBezTo>
                        <a:pt x="4" y="0"/>
                        <a:pt x="0" y="3"/>
                        <a:pt x="0" y="8"/>
                      </a:cubicBezTo>
                      <a:cubicBezTo>
                        <a:pt x="0" y="12"/>
                        <a:pt x="4" y="16"/>
                        <a:pt x="8" y="16"/>
                      </a:cubicBezTo>
                      <a:cubicBezTo>
                        <a:pt x="285" y="16"/>
                        <a:pt x="285" y="16"/>
                        <a:pt x="285" y="16"/>
                      </a:cubicBezTo>
                      <a:cubicBezTo>
                        <a:pt x="289" y="16"/>
                        <a:pt x="293" y="12"/>
                        <a:pt x="293" y="8"/>
                      </a:cubicBezTo>
                      <a:close/>
                      <a:moveTo>
                        <a:pt x="255" y="48"/>
                      </a:moveTo>
                      <a:cubicBezTo>
                        <a:pt x="255" y="44"/>
                        <a:pt x="251" y="40"/>
                        <a:pt x="247" y="40"/>
                      </a:cubicBezTo>
                      <a:cubicBezTo>
                        <a:pt x="50" y="40"/>
                        <a:pt x="50" y="40"/>
                        <a:pt x="50" y="40"/>
                      </a:cubicBezTo>
                      <a:cubicBezTo>
                        <a:pt x="46" y="40"/>
                        <a:pt x="42" y="44"/>
                        <a:pt x="42" y="48"/>
                      </a:cubicBezTo>
                      <a:cubicBezTo>
                        <a:pt x="42" y="53"/>
                        <a:pt x="46" y="56"/>
                        <a:pt x="50" y="56"/>
                      </a:cubicBezTo>
                      <a:cubicBezTo>
                        <a:pt x="247" y="56"/>
                        <a:pt x="247" y="56"/>
                        <a:pt x="247" y="56"/>
                      </a:cubicBezTo>
                      <a:cubicBezTo>
                        <a:pt x="251" y="56"/>
                        <a:pt x="255" y="53"/>
                        <a:pt x="255" y="48"/>
                      </a:cubicBezTo>
                      <a:close/>
                      <a:moveTo>
                        <a:pt x="236" y="89"/>
                      </a:moveTo>
                      <a:cubicBezTo>
                        <a:pt x="236" y="84"/>
                        <a:pt x="232" y="81"/>
                        <a:pt x="228" y="81"/>
                      </a:cubicBezTo>
                      <a:cubicBezTo>
                        <a:pt x="91" y="81"/>
                        <a:pt x="91" y="81"/>
                        <a:pt x="91" y="81"/>
                      </a:cubicBezTo>
                      <a:cubicBezTo>
                        <a:pt x="86" y="81"/>
                        <a:pt x="83" y="84"/>
                        <a:pt x="83" y="89"/>
                      </a:cubicBezTo>
                      <a:cubicBezTo>
                        <a:pt x="83" y="93"/>
                        <a:pt x="86" y="97"/>
                        <a:pt x="91" y="97"/>
                      </a:cubicBezTo>
                      <a:cubicBezTo>
                        <a:pt x="228" y="97"/>
                        <a:pt x="228" y="97"/>
                        <a:pt x="228" y="97"/>
                      </a:cubicBezTo>
                      <a:cubicBezTo>
                        <a:pt x="232" y="97"/>
                        <a:pt x="236" y="93"/>
                        <a:pt x="236" y="89"/>
                      </a:cubicBezTo>
                      <a:close/>
                    </a:path>
                  </a:pathLst>
                </a:custGeom>
                <a:solidFill>
                  <a:srgbClr val="7B06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sp>
              <p:nvSpPr>
                <p:cNvPr id="16536" name="Oval 16"/>
                <p:cNvSpPr>
                  <a:spLocks noChangeArrowheads="1"/>
                </p:cNvSpPr>
                <p:nvPr/>
              </p:nvSpPr>
              <p:spPr bwMode="auto">
                <a:xfrm>
                  <a:off x="7174485" y="-196900"/>
                  <a:ext cx="948679" cy="938104"/>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lIns="79988" rIns="79988"/>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sz="1333">
                    <a:cs typeface="+mn-cs"/>
                  </a:endParaRPr>
                </a:p>
              </p:txBody>
            </p:sp>
            <p:sp>
              <p:nvSpPr>
                <p:cNvPr id="16537" name="Freeform 4"/>
                <p:cNvSpPr>
                  <a:spLocks noChangeAspect="1" noEditPoints="1"/>
                </p:cNvSpPr>
                <p:nvPr/>
              </p:nvSpPr>
              <p:spPr bwMode="auto">
                <a:xfrm>
                  <a:off x="7174485" y="-196900"/>
                  <a:ext cx="948679" cy="938104"/>
                </a:xfrm>
                <a:custGeom>
                  <a:avLst/>
                  <a:gdLst>
                    <a:gd name="T0" fmla="*/ 2147483647 w 385"/>
                    <a:gd name="T1" fmla="*/ 2147483647 h 385"/>
                    <a:gd name="T2" fmla="*/ 2147483647 w 385"/>
                    <a:gd name="T3" fmla="*/ 2147483647 h 385"/>
                    <a:gd name="T4" fmla="*/ 2147483647 w 385"/>
                    <a:gd name="T5" fmla="*/ 2147483647 h 385"/>
                    <a:gd name="T6" fmla="*/ 2147483647 w 385"/>
                    <a:gd name="T7" fmla="*/ 2147483647 h 385"/>
                    <a:gd name="T8" fmla="*/ 2147483647 w 385"/>
                    <a:gd name="T9" fmla="*/ 2147483647 h 385"/>
                    <a:gd name="T10" fmla="*/ 2147483647 w 385"/>
                    <a:gd name="T11" fmla="*/ 2147483647 h 385"/>
                    <a:gd name="T12" fmla="*/ 2147483647 w 385"/>
                    <a:gd name="T13" fmla="*/ 2147483647 h 385"/>
                    <a:gd name="T14" fmla="*/ 2147483647 w 385"/>
                    <a:gd name="T15" fmla="*/ 2147483647 h 385"/>
                    <a:gd name="T16" fmla="*/ 2147483647 w 385"/>
                    <a:gd name="T17" fmla="*/ 2147483647 h 385"/>
                    <a:gd name="T18" fmla="*/ 2147483647 w 385"/>
                    <a:gd name="T19" fmla="*/ 2147483647 h 385"/>
                    <a:gd name="T20" fmla="*/ 2147483647 w 385"/>
                    <a:gd name="T21" fmla="*/ 2147483647 h 385"/>
                    <a:gd name="T22" fmla="*/ 2147483647 w 385"/>
                    <a:gd name="T23" fmla="*/ 2147483647 h 385"/>
                    <a:gd name="T24" fmla="*/ 2147483647 w 385"/>
                    <a:gd name="T25" fmla="*/ 2147483647 h 385"/>
                    <a:gd name="T26" fmla="*/ 2147483647 w 385"/>
                    <a:gd name="T27" fmla="*/ 2147483647 h 385"/>
                    <a:gd name="T28" fmla="*/ 2147483647 w 385"/>
                    <a:gd name="T29" fmla="*/ 2147483647 h 385"/>
                    <a:gd name="T30" fmla="*/ 2147483647 w 385"/>
                    <a:gd name="T31" fmla="*/ 2147483647 h 385"/>
                    <a:gd name="T32" fmla="*/ 2147483647 w 385"/>
                    <a:gd name="T33" fmla="*/ 2147483647 h 385"/>
                    <a:gd name="T34" fmla="*/ 2147483647 w 385"/>
                    <a:gd name="T35" fmla="*/ 2147483647 h 385"/>
                    <a:gd name="T36" fmla="*/ 2147483647 w 385"/>
                    <a:gd name="T37" fmla="*/ 2147483647 h 385"/>
                    <a:gd name="T38" fmla="*/ 2147483647 w 385"/>
                    <a:gd name="T39" fmla="*/ 2147483647 h 385"/>
                    <a:gd name="T40" fmla="*/ 2147483647 w 385"/>
                    <a:gd name="T41" fmla="*/ 2147483647 h 385"/>
                    <a:gd name="T42" fmla="*/ 2147483647 w 385"/>
                    <a:gd name="T43" fmla="*/ 2147483647 h 385"/>
                    <a:gd name="T44" fmla="*/ 2147483647 w 385"/>
                    <a:gd name="T45" fmla="*/ 2147483647 h 385"/>
                    <a:gd name="T46" fmla="*/ 2147483647 w 385"/>
                    <a:gd name="T47" fmla="*/ 2147483647 h 385"/>
                    <a:gd name="T48" fmla="*/ 2147483647 w 385"/>
                    <a:gd name="T49" fmla="*/ 2147483647 h 385"/>
                    <a:gd name="T50" fmla="*/ 2147483647 w 385"/>
                    <a:gd name="T51" fmla="*/ 2147483647 h 385"/>
                    <a:gd name="T52" fmla="*/ 2147483647 w 385"/>
                    <a:gd name="T53" fmla="*/ 2147483647 h 385"/>
                    <a:gd name="T54" fmla="*/ 2147483647 w 385"/>
                    <a:gd name="T55" fmla="*/ 2147483647 h 385"/>
                    <a:gd name="T56" fmla="*/ 2147483647 w 385"/>
                    <a:gd name="T57" fmla="*/ 2147483647 h 385"/>
                    <a:gd name="T58" fmla="*/ 2147483647 w 385"/>
                    <a:gd name="T59" fmla="*/ 2147483647 h 385"/>
                    <a:gd name="T60" fmla="*/ 2147483647 w 385"/>
                    <a:gd name="T61" fmla="*/ 2147483647 h 385"/>
                    <a:gd name="T62" fmla="*/ 2147483647 w 385"/>
                    <a:gd name="T63" fmla="*/ 2147483647 h 385"/>
                    <a:gd name="T64" fmla="*/ 2147483647 w 385"/>
                    <a:gd name="T65" fmla="*/ 2147483647 h 385"/>
                    <a:gd name="T66" fmla="*/ 2147483647 w 385"/>
                    <a:gd name="T67" fmla="*/ 2147483647 h 385"/>
                    <a:gd name="T68" fmla="*/ 2147483647 w 385"/>
                    <a:gd name="T69" fmla="*/ 2147483647 h 385"/>
                    <a:gd name="T70" fmla="*/ 2147483647 w 385"/>
                    <a:gd name="T71" fmla="*/ 2147483647 h 385"/>
                    <a:gd name="T72" fmla="*/ 2147483647 w 385"/>
                    <a:gd name="T73" fmla="*/ 2147483647 h 385"/>
                    <a:gd name="T74" fmla="*/ 2147483647 w 385"/>
                    <a:gd name="T75" fmla="*/ 2147483647 h 385"/>
                    <a:gd name="T76" fmla="*/ 2147483647 w 385"/>
                    <a:gd name="T77" fmla="*/ 2147483647 h 385"/>
                    <a:gd name="T78" fmla="*/ 2147483647 w 385"/>
                    <a:gd name="T79" fmla="*/ 2147483647 h 385"/>
                    <a:gd name="T80" fmla="*/ 2147483647 w 385"/>
                    <a:gd name="T81" fmla="*/ 2147483647 h 385"/>
                    <a:gd name="T82" fmla="*/ 2147483647 w 385"/>
                    <a:gd name="T83" fmla="*/ 2147483647 h 385"/>
                    <a:gd name="T84" fmla="*/ 2147483647 w 385"/>
                    <a:gd name="T85" fmla="*/ 2147483647 h 385"/>
                    <a:gd name="T86" fmla="*/ 2147483647 w 385"/>
                    <a:gd name="T87" fmla="*/ 2147483647 h 385"/>
                    <a:gd name="T88" fmla="*/ 2147483647 w 385"/>
                    <a:gd name="T89" fmla="*/ 2147483647 h 385"/>
                    <a:gd name="T90" fmla="*/ 2147483647 w 385"/>
                    <a:gd name="T91" fmla="*/ 2147483647 h 385"/>
                    <a:gd name="T92" fmla="*/ 2147483647 w 385"/>
                    <a:gd name="T93" fmla="*/ 2147483647 h 385"/>
                    <a:gd name="T94" fmla="*/ 2147483647 w 385"/>
                    <a:gd name="T95" fmla="*/ 2147483647 h 3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5"/>
                    <a:gd name="T145" fmla="*/ 0 h 385"/>
                    <a:gd name="T146" fmla="*/ 385 w 385"/>
                    <a:gd name="T147" fmla="*/ 385 h 3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5" h="385">
                      <a:moveTo>
                        <a:pt x="168" y="233"/>
                      </a:moveTo>
                      <a:cubicBezTo>
                        <a:pt x="168" y="233"/>
                        <a:pt x="168" y="233"/>
                        <a:pt x="168" y="233"/>
                      </a:cubicBezTo>
                      <a:cubicBezTo>
                        <a:pt x="168" y="234"/>
                        <a:pt x="168" y="233"/>
                        <a:pt x="168" y="234"/>
                      </a:cubicBezTo>
                      <a:lnTo>
                        <a:pt x="168" y="233"/>
                      </a:lnTo>
                      <a:close/>
                      <a:moveTo>
                        <a:pt x="286" y="135"/>
                      </a:moveTo>
                      <a:cubicBezTo>
                        <a:pt x="285" y="137"/>
                        <a:pt x="286" y="138"/>
                        <a:pt x="285" y="141"/>
                      </a:cubicBezTo>
                      <a:cubicBezTo>
                        <a:pt x="284" y="145"/>
                        <a:pt x="280" y="142"/>
                        <a:pt x="277" y="145"/>
                      </a:cubicBezTo>
                      <a:cubicBezTo>
                        <a:pt x="274" y="149"/>
                        <a:pt x="279" y="152"/>
                        <a:pt x="282" y="153"/>
                      </a:cubicBezTo>
                      <a:cubicBezTo>
                        <a:pt x="287" y="154"/>
                        <a:pt x="290" y="150"/>
                        <a:pt x="293" y="147"/>
                      </a:cubicBezTo>
                      <a:cubicBezTo>
                        <a:pt x="294" y="146"/>
                        <a:pt x="296" y="144"/>
                        <a:pt x="298" y="144"/>
                      </a:cubicBezTo>
                      <a:cubicBezTo>
                        <a:pt x="300" y="144"/>
                        <a:pt x="301" y="146"/>
                        <a:pt x="303" y="146"/>
                      </a:cubicBezTo>
                      <a:cubicBezTo>
                        <a:pt x="308" y="146"/>
                        <a:pt x="308" y="141"/>
                        <a:pt x="306" y="138"/>
                      </a:cubicBezTo>
                      <a:cubicBezTo>
                        <a:pt x="305" y="135"/>
                        <a:pt x="301" y="133"/>
                        <a:pt x="299" y="130"/>
                      </a:cubicBezTo>
                      <a:cubicBezTo>
                        <a:pt x="298" y="129"/>
                        <a:pt x="297" y="127"/>
                        <a:pt x="296" y="126"/>
                      </a:cubicBezTo>
                      <a:cubicBezTo>
                        <a:pt x="296" y="124"/>
                        <a:pt x="293" y="124"/>
                        <a:pt x="292" y="125"/>
                      </a:cubicBezTo>
                      <a:cubicBezTo>
                        <a:pt x="290" y="127"/>
                        <a:pt x="292" y="129"/>
                        <a:pt x="291" y="131"/>
                      </a:cubicBezTo>
                      <a:cubicBezTo>
                        <a:pt x="291" y="133"/>
                        <a:pt x="288" y="133"/>
                        <a:pt x="286" y="135"/>
                      </a:cubicBezTo>
                      <a:close/>
                      <a:moveTo>
                        <a:pt x="339" y="68"/>
                      </a:moveTo>
                      <a:cubicBezTo>
                        <a:pt x="336" y="64"/>
                        <a:pt x="331" y="64"/>
                        <a:pt x="327" y="67"/>
                      </a:cubicBezTo>
                      <a:cubicBezTo>
                        <a:pt x="324" y="70"/>
                        <a:pt x="323" y="75"/>
                        <a:pt x="326" y="78"/>
                      </a:cubicBezTo>
                      <a:cubicBezTo>
                        <a:pt x="328" y="79"/>
                        <a:pt x="329" y="81"/>
                        <a:pt x="330" y="82"/>
                      </a:cubicBezTo>
                      <a:cubicBezTo>
                        <a:pt x="320" y="87"/>
                        <a:pt x="315" y="97"/>
                        <a:pt x="314" y="98"/>
                      </a:cubicBezTo>
                      <a:cubicBezTo>
                        <a:pt x="310" y="103"/>
                        <a:pt x="311" y="111"/>
                        <a:pt x="311" y="117"/>
                      </a:cubicBezTo>
                      <a:cubicBezTo>
                        <a:pt x="312" y="122"/>
                        <a:pt x="313" y="129"/>
                        <a:pt x="317" y="133"/>
                      </a:cubicBezTo>
                      <a:cubicBezTo>
                        <a:pt x="322" y="139"/>
                        <a:pt x="326" y="151"/>
                        <a:pt x="318" y="157"/>
                      </a:cubicBezTo>
                      <a:cubicBezTo>
                        <a:pt x="309" y="162"/>
                        <a:pt x="306" y="147"/>
                        <a:pt x="298" y="153"/>
                      </a:cubicBezTo>
                      <a:cubicBezTo>
                        <a:pt x="294" y="156"/>
                        <a:pt x="292" y="159"/>
                        <a:pt x="289" y="163"/>
                      </a:cubicBezTo>
                      <a:cubicBezTo>
                        <a:pt x="286" y="167"/>
                        <a:pt x="286" y="168"/>
                        <a:pt x="290" y="171"/>
                      </a:cubicBezTo>
                      <a:cubicBezTo>
                        <a:pt x="302" y="177"/>
                        <a:pt x="283" y="180"/>
                        <a:pt x="283" y="186"/>
                      </a:cubicBezTo>
                      <a:cubicBezTo>
                        <a:pt x="281" y="196"/>
                        <a:pt x="299" y="185"/>
                        <a:pt x="301" y="184"/>
                      </a:cubicBezTo>
                      <a:cubicBezTo>
                        <a:pt x="311" y="176"/>
                        <a:pt x="325" y="178"/>
                        <a:pt x="335" y="184"/>
                      </a:cubicBezTo>
                      <a:cubicBezTo>
                        <a:pt x="338" y="186"/>
                        <a:pt x="341" y="188"/>
                        <a:pt x="344" y="190"/>
                      </a:cubicBezTo>
                      <a:cubicBezTo>
                        <a:pt x="347" y="191"/>
                        <a:pt x="349" y="193"/>
                        <a:pt x="352" y="194"/>
                      </a:cubicBezTo>
                      <a:cubicBezTo>
                        <a:pt x="355" y="197"/>
                        <a:pt x="357" y="202"/>
                        <a:pt x="360" y="205"/>
                      </a:cubicBezTo>
                      <a:cubicBezTo>
                        <a:pt x="363" y="209"/>
                        <a:pt x="364" y="226"/>
                        <a:pt x="359" y="222"/>
                      </a:cubicBezTo>
                      <a:cubicBezTo>
                        <a:pt x="356" y="219"/>
                        <a:pt x="354" y="216"/>
                        <a:pt x="352" y="212"/>
                      </a:cubicBezTo>
                      <a:cubicBezTo>
                        <a:pt x="347" y="207"/>
                        <a:pt x="345" y="213"/>
                        <a:pt x="340" y="213"/>
                      </a:cubicBezTo>
                      <a:cubicBezTo>
                        <a:pt x="337" y="213"/>
                        <a:pt x="338" y="212"/>
                        <a:pt x="337" y="210"/>
                      </a:cubicBezTo>
                      <a:cubicBezTo>
                        <a:pt x="335" y="205"/>
                        <a:pt x="333" y="202"/>
                        <a:pt x="329" y="199"/>
                      </a:cubicBezTo>
                      <a:cubicBezTo>
                        <a:pt x="325" y="196"/>
                        <a:pt x="319" y="194"/>
                        <a:pt x="314" y="194"/>
                      </a:cubicBezTo>
                      <a:cubicBezTo>
                        <a:pt x="309" y="193"/>
                        <a:pt x="305" y="195"/>
                        <a:pt x="301" y="196"/>
                      </a:cubicBezTo>
                      <a:cubicBezTo>
                        <a:pt x="290" y="198"/>
                        <a:pt x="283" y="198"/>
                        <a:pt x="277" y="207"/>
                      </a:cubicBezTo>
                      <a:cubicBezTo>
                        <a:pt x="273" y="214"/>
                        <a:pt x="267" y="222"/>
                        <a:pt x="268" y="230"/>
                      </a:cubicBezTo>
                      <a:cubicBezTo>
                        <a:pt x="268" y="233"/>
                        <a:pt x="269" y="235"/>
                        <a:pt x="270" y="238"/>
                      </a:cubicBezTo>
                      <a:cubicBezTo>
                        <a:pt x="271" y="242"/>
                        <a:pt x="271" y="246"/>
                        <a:pt x="273" y="250"/>
                      </a:cubicBezTo>
                      <a:cubicBezTo>
                        <a:pt x="275" y="256"/>
                        <a:pt x="281" y="262"/>
                        <a:pt x="287" y="262"/>
                      </a:cubicBezTo>
                      <a:cubicBezTo>
                        <a:pt x="289" y="262"/>
                        <a:pt x="291" y="262"/>
                        <a:pt x="293" y="261"/>
                      </a:cubicBezTo>
                      <a:cubicBezTo>
                        <a:pt x="295" y="260"/>
                        <a:pt x="296" y="257"/>
                        <a:pt x="298" y="257"/>
                      </a:cubicBezTo>
                      <a:cubicBezTo>
                        <a:pt x="303" y="257"/>
                        <a:pt x="304" y="264"/>
                        <a:pt x="307" y="267"/>
                      </a:cubicBezTo>
                      <a:cubicBezTo>
                        <a:pt x="311" y="270"/>
                        <a:pt x="315" y="269"/>
                        <a:pt x="319" y="273"/>
                      </a:cubicBezTo>
                      <a:cubicBezTo>
                        <a:pt x="322" y="276"/>
                        <a:pt x="326" y="284"/>
                        <a:pt x="324" y="289"/>
                      </a:cubicBezTo>
                      <a:cubicBezTo>
                        <a:pt x="323" y="294"/>
                        <a:pt x="315" y="295"/>
                        <a:pt x="312" y="300"/>
                      </a:cubicBezTo>
                      <a:cubicBezTo>
                        <a:pt x="308" y="308"/>
                        <a:pt x="320" y="305"/>
                        <a:pt x="322" y="312"/>
                      </a:cubicBezTo>
                      <a:cubicBezTo>
                        <a:pt x="321" y="314"/>
                        <a:pt x="319" y="315"/>
                        <a:pt x="317" y="317"/>
                      </a:cubicBezTo>
                      <a:cubicBezTo>
                        <a:pt x="285" y="349"/>
                        <a:pt x="241" y="369"/>
                        <a:pt x="192" y="369"/>
                      </a:cubicBezTo>
                      <a:cubicBezTo>
                        <a:pt x="185" y="369"/>
                        <a:pt x="177" y="369"/>
                        <a:pt x="170" y="368"/>
                      </a:cubicBezTo>
                      <a:cubicBezTo>
                        <a:pt x="171" y="366"/>
                        <a:pt x="171" y="365"/>
                        <a:pt x="171" y="364"/>
                      </a:cubicBezTo>
                      <a:cubicBezTo>
                        <a:pt x="174" y="358"/>
                        <a:pt x="176" y="355"/>
                        <a:pt x="181" y="351"/>
                      </a:cubicBezTo>
                      <a:cubicBezTo>
                        <a:pt x="192" y="341"/>
                        <a:pt x="201" y="330"/>
                        <a:pt x="209" y="318"/>
                      </a:cubicBezTo>
                      <a:cubicBezTo>
                        <a:pt x="213" y="313"/>
                        <a:pt x="220" y="311"/>
                        <a:pt x="224" y="306"/>
                      </a:cubicBezTo>
                      <a:cubicBezTo>
                        <a:pt x="226" y="303"/>
                        <a:pt x="226" y="298"/>
                        <a:pt x="227" y="294"/>
                      </a:cubicBezTo>
                      <a:cubicBezTo>
                        <a:pt x="227" y="290"/>
                        <a:pt x="228" y="288"/>
                        <a:pt x="230" y="285"/>
                      </a:cubicBezTo>
                      <a:cubicBezTo>
                        <a:pt x="232" y="282"/>
                        <a:pt x="237" y="279"/>
                        <a:pt x="237" y="276"/>
                      </a:cubicBezTo>
                      <a:cubicBezTo>
                        <a:pt x="240" y="269"/>
                        <a:pt x="229" y="261"/>
                        <a:pt x="224" y="259"/>
                      </a:cubicBezTo>
                      <a:cubicBezTo>
                        <a:pt x="220" y="257"/>
                        <a:pt x="215" y="257"/>
                        <a:pt x="211" y="255"/>
                      </a:cubicBezTo>
                      <a:cubicBezTo>
                        <a:pt x="207" y="254"/>
                        <a:pt x="205" y="251"/>
                        <a:pt x="203" y="248"/>
                      </a:cubicBezTo>
                      <a:cubicBezTo>
                        <a:pt x="200" y="246"/>
                        <a:pt x="196" y="244"/>
                        <a:pt x="192" y="242"/>
                      </a:cubicBezTo>
                      <a:cubicBezTo>
                        <a:pt x="188" y="240"/>
                        <a:pt x="184" y="241"/>
                        <a:pt x="180" y="240"/>
                      </a:cubicBezTo>
                      <a:cubicBezTo>
                        <a:pt x="178" y="239"/>
                        <a:pt x="176" y="236"/>
                        <a:pt x="173" y="235"/>
                      </a:cubicBezTo>
                      <a:cubicBezTo>
                        <a:pt x="172" y="235"/>
                        <a:pt x="170" y="235"/>
                        <a:pt x="168" y="233"/>
                      </a:cubicBezTo>
                      <a:cubicBezTo>
                        <a:pt x="166" y="233"/>
                        <a:pt x="163" y="235"/>
                        <a:pt x="162" y="237"/>
                      </a:cubicBezTo>
                      <a:cubicBezTo>
                        <a:pt x="160" y="240"/>
                        <a:pt x="160" y="243"/>
                        <a:pt x="160" y="246"/>
                      </a:cubicBezTo>
                      <a:cubicBezTo>
                        <a:pt x="160" y="247"/>
                        <a:pt x="160" y="247"/>
                        <a:pt x="160" y="247"/>
                      </a:cubicBezTo>
                      <a:cubicBezTo>
                        <a:pt x="160" y="247"/>
                        <a:pt x="160" y="247"/>
                        <a:pt x="159" y="247"/>
                      </a:cubicBezTo>
                      <a:cubicBezTo>
                        <a:pt x="155" y="246"/>
                        <a:pt x="153" y="243"/>
                        <a:pt x="151" y="240"/>
                      </a:cubicBezTo>
                      <a:cubicBezTo>
                        <a:pt x="149" y="237"/>
                        <a:pt x="148" y="235"/>
                        <a:pt x="146" y="234"/>
                      </a:cubicBezTo>
                      <a:cubicBezTo>
                        <a:pt x="144" y="233"/>
                        <a:pt x="143" y="233"/>
                        <a:pt x="141" y="232"/>
                      </a:cubicBezTo>
                      <a:cubicBezTo>
                        <a:pt x="137" y="229"/>
                        <a:pt x="136" y="223"/>
                        <a:pt x="131" y="221"/>
                      </a:cubicBezTo>
                      <a:cubicBezTo>
                        <a:pt x="128" y="219"/>
                        <a:pt x="125" y="221"/>
                        <a:pt x="122" y="220"/>
                      </a:cubicBezTo>
                      <a:cubicBezTo>
                        <a:pt x="116" y="217"/>
                        <a:pt x="122" y="208"/>
                        <a:pt x="125" y="205"/>
                      </a:cubicBezTo>
                      <a:cubicBezTo>
                        <a:pt x="127" y="204"/>
                        <a:pt x="128" y="204"/>
                        <a:pt x="130" y="204"/>
                      </a:cubicBezTo>
                      <a:cubicBezTo>
                        <a:pt x="132" y="203"/>
                        <a:pt x="134" y="201"/>
                        <a:pt x="136" y="201"/>
                      </a:cubicBezTo>
                      <a:cubicBezTo>
                        <a:pt x="140" y="200"/>
                        <a:pt x="143" y="202"/>
                        <a:pt x="145" y="204"/>
                      </a:cubicBezTo>
                      <a:cubicBezTo>
                        <a:pt x="149" y="207"/>
                        <a:pt x="152" y="212"/>
                        <a:pt x="156" y="214"/>
                      </a:cubicBezTo>
                      <a:cubicBezTo>
                        <a:pt x="158" y="216"/>
                        <a:pt x="164" y="216"/>
                        <a:pt x="163" y="212"/>
                      </a:cubicBezTo>
                      <a:cubicBezTo>
                        <a:pt x="163" y="207"/>
                        <a:pt x="153" y="207"/>
                        <a:pt x="153" y="202"/>
                      </a:cubicBezTo>
                      <a:cubicBezTo>
                        <a:pt x="153" y="200"/>
                        <a:pt x="157" y="193"/>
                        <a:pt x="158" y="190"/>
                      </a:cubicBezTo>
                      <a:cubicBezTo>
                        <a:pt x="161" y="185"/>
                        <a:pt x="168" y="185"/>
                        <a:pt x="171" y="180"/>
                      </a:cubicBezTo>
                      <a:cubicBezTo>
                        <a:pt x="174" y="177"/>
                        <a:pt x="172" y="172"/>
                        <a:pt x="176" y="169"/>
                      </a:cubicBezTo>
                      <a:cubicBezTo>
                        <a:pt x="179" y="166"/>
                        <a:pt x="185" y="167"/>
                        <a:pt x="188" y="165"/>
                      </a:cubicBezTo>
                      <a:cubicBezTo>
                        <a:pt x="193" y="162"/>
                        <a:pt x="197" y="156"/>
                        <a:pt x="198" y="151"/>
                      </a:cubicBezTo>
                      <a:cubicBezTo>
                        <a:pt x="200" y="144"/>
                        <a:pt x="199" y="141"/>
                        <a:pt x="193" y="138"/>
                      </a:cubicBezTo>
                      <a:cubicBezTo>
                        <a:pt x="189" y="136"/>
                        <a:pt x="185" y="134"/>
                        <a:pt x="181" y="132"/>
                      </a:cubicBezTo>
                      <a:cubicBezTo>
                        <a:pt x="178" y="131"/>
                        <a:pt x="176" y="129"/>
                        <a:pt x="174" y="127"/>
                      </a:cubicBezTo>
                      <a:cubicBezTo>
                        <a:pt x="172" y="126"/>
                        <a:pt x="171" y="124"/>
                        <a:pt x="169" y="122"/>
                      </a:cubicBezTo>
                      <a:cubicBezTo>
                        <a:pt x="167" y="121"/>
                        <a:pt x="166" y="122"/>
                        <a:pt x="164" y="122"/>
                      </a:cubicBezTo>
                      <a:cubicBezTo>
                        <a:pt x="161" y="122"/>
                        <a:pt x="162" y="123"/>
                        <a:pt x="160" y="121"/>
                      </a:cubicBezTo>
                      <a:cubicBezTo>
                        <a:pt x="159" y="120"/>
                        <a:pt x="159" y="118"/>
                        <a:pt x="158" y="117"/>
                      </a:cubicBezTo>
                      <a:cubicBezTo>
                        <a:pt x="155" y="113"/>
                        <a:pt x="147" y="113"/>
                        <a:pt x="145" y="117"/>
                      </a:cubicBezTo>
                      <a:cubicBezTo>
                        <a:pt x="142" y="121"/>
                        <a:pt x="147" y="130"/>
                        <a:pt x="140" y="133"/>
                      </a:cubicBezTo>
                      <a:cubicBezTo>
                        <a:pt x="137" y="134"/>
                        <a:pt x="130" y="131"/>
                        <a:pt x="126" y="129"/>
                      </a:cubicBezTo>
                      <a:cubicBezTo>
                        <a:pt x="120" y="126"/>
                        <a:pt x="118" y="118"/>
                        <a:pt x="123" y="113"/>
                      </a:cubicBezTo>
                      <a:cubicBezTo>
                        <a:pt x="129" y="106"/>
                        <a:pt x="141" y="105"/>
                        <a:pt x="147" y="97"/>
                      </a:cubicBezTo>
                      <a:cubicBezTo>
                        <a:pt x="148" y="96"/>
                        <a:pt x="149" y="94"/>
                        <a:pt x="149" y="91"/>
                      </a:cubicBezTo>
                      <a:cubicBezTo>
                        <a:pt x="149" y="89"/>
                        <a:pt x="146" y="83"/>
                        <a:pt x="144" y="82"/>
                      </a:cubicBezTo>
                      <a:cubicBezTo>
                        <a:pt x="139" y="76"/>
                        <a:pt x="131" y="83"/>
                        <a:pt x="127" y="75"/>
                      </a:cubicBezTo>
                      <a:cubicBezTo>
                        <a:pt x="126" y="73"/>
                        <a:pt x="126" y="72"/>
                        <a:pt x="126" y="70"/>
                      </a:cubicBezTo>
                      <a:cubicBezTo>
                        <a:pt x="125" y="66"/>
                        <a:pt x="125" y="67"/>
                        <a:pt x="121" y="66"/>
                      </a:cubicBezTo>
                      <a:cubicBezTo>
                        <a:pt x="114" y="63"/>
                        <a:pt x="103" y="62"/>
                        <a:pt x="96" y="66"/>
                      </a:cubicBezTo>
                      <a:cubicBezTo>
                        <a:pt x="93" y="68"/>
                        <a:pt x="88" y="74"/>
                        <a:pt x="87" y="78"/>
                      </a:cubicBezTo>
                      <a:cubicBezTo>
                        <a:pt x="86" y="83"/>
                        <a:pt x="89" y="84"/>
                        <a:pt x="93" y="86"/>
                      </a:cubicBezTo>
                      <a:cubicBezTo>
                        <a:pt x="99" y="90"/>
                        <a:pt x="94" y="93"/>
                        <a:pt x="89" y="95"/>
                      </a:cubicBezTo>
                      <a:cubicBezTo>
                        <a:pt x="82" y="99"/>
                        <a:pt x="83" y="95"/>
                        <a:pt x="78" y="90"/>
                      </a:cubicBezTo>
                      <a:cubicBezTo>
                        <a:pt x="75" y="87"/>
                        <a:pt x="72" y="86"/>
                        <a:pt x="70" y="83"/>
                      </a:cubicBezTo>
                      <a:cubicBezTo>
                        <a:pt x="69" y="81"/>
                        <a:pt x="68" y="79"/>
                        <a:pt x="66" y="78"/>
                      </a:cubicBezTo>
                      <a:cubicBezTo>
                        <a:pt x="66" y="77"/>
                        <a:pt x="67" y="71"/>
                        <a:pt x="67" y="68"/>
                      </a:cubicBezTo>
                      <a:cubicBezTo>
                        <a:pt x="67" y="68"/>
                        <a:pt x="67" y="68"/>
                        <a:pt x="67" y="68"/>
                      </a:cubicBezTo>
                      <a:cubicBezTo>
                        <a:pt x="81" y="54"/>
                        <a:pt x="98" y="42"/>
                        <a:pt x="116" y="33"/>
                      </a:cubicBezTo>
                      <a:cubicBezTo>
                        <a:pt x="123" y="37"/>
                        <a:pt x="131" y="41"/>
                        <a:pt x="134" y="43"/>
                      </a:cubicBezTo>
                      <a:cubicBezTo>
                        <a:pt x="137" y="45"/>
                        <a:pt x="134" y="48"/>
                        <a:pt x="136" y="51"/>
                      </a:cubicBezTo>
                      <a:cubicBezTo>
                        <a:pt x="138" y="53"/>
                        <a:pt x="142" y="53"/>
                        <a:pt x="145" y="54"/>
                      </a:cubicBezTo>
                      <a:cubicBezTo>
                        <a:pt x="151" y="56"/>
                        <a:pt x="157" y="62"/>
                        <a:pt x="161" y="67"/>
                      </a:cubicBezTo>
                      <a:cubicBezTo>
                        <a:pt x="162" y="68"/>
                        <a:pt x="163" y="66"/>
                        <a:pt x="163" y="69"/>
                      </a:cubicBezTo>
                      <a:cubicBezTo>
                        <a:pt x="163" y="71"/>
                        <a:pt x="160" y="74"/>
                        <a:pt x="159" y="76"/>
                      </a:cubicBezTo>
                      <a:cubicBezTo>
                        <a:pt x="157" y="81"/>
                        <a:pt x="160" y="86"/>
                        <a:pt x="164" y="90"/>
                      </a:cubicBezTo>
                      <a:cubicBezTo>
                        <a:pt x="169" y="94"/>
                        <a:pt x="173" y="99"/>
                        <a:pt x="179" y="101"/>
                      </a:cubicBezTo>
                      <a:cubicBezTo>
                        <a:pt x="184" y="102"/>
                        <a:pt x="188" y="98"/>
                        <a:pt x="191" y="93"/>
                      </a:cubicBezTo>
                      <a:cubicBezTo>
                        <a:pt x="196" y="82"/>
                        <a:pt x="181" y="75"/>
                        <a:pt x="173" y="70"/>
                      </a:cubicBezTo>
                      <a:cubicBezTo>
                        <a:pt x="169" y="68"/>
                        <a:pt x="170" y="65"/>
                        <a:pt x="171" y="60"/>
                      </a:cubicBezTo>
                      <a:cubicBezTo>
                        <a:pt x="172" y="55"/>
                        <a:pt x="175" y="51"/>
                        <a:pt x="180" y="49"/>
                      </a:cubicBezTo>
                      <a:cubicBezTo>
                        <a:pt x="184" y="48"/>
                        <a:pt x="190" y="50"/>
                        <a:pt x="186" y="55"/>
                      </a:cubicBezTo>
                      <a:cubicBezTo>
                        <a:pt x="184" y="59"/>
                        <a:pt x="178" y="60"/>
                        <a:pt x="179" y="66"/>
                      </a:cubicBezTo>
                      <a:cubicBezTo>
                        <a:pt x="180" y="70"/>
                        <a:pt x="185" y="71"/>
                        <a:pt x="189" y="71"/>
                      </a:cubicBezTo>
                      <a:cubicBezTo>
                        <a:pt x="192" y="70"/>
                        <a:pt x="194" y="68"/>
                        <a:pt x="196" y="72"/>
                      </a:cubicBezTo>
                      <a:cubicBezTo>
                        <a:pt x="199" y="77"/>
                        <a:pt x="197" y="81"/>
                        <a:pt x="201" y="85"/>
                      </a:cubicBezTo>
                      <a:cubicBezTo>
                        <a:pt x="204" y="89"/>
                        <a:pt x="207" y="91"/>
                        <a:pt x="208" y="95"/>
                      </a:cubicBezTo>
                      <a:cubicBezTo>
                        <a:pt x="209" y="97"/>
                        <a:pt x="209" y="99"/>
                        <a:pt x="209" y="100"/>
                      </a:cubicBezTo>
                      <a:cubicBezTo>
                        <a:pt x="211" y="104"/>
                        <a:pt x="214" y="107"/>
                        <a:pt x="216" y="110"/>
                      </a:cubicBezTo>
                      <a:cubicBezTo>
                        <a:pt x="218" y="112"/>
                        <a:pt x="219" y="116"/>
                        <a:pt x="221" y="118"/>
                      </a:cubicBezTo>
                      <a:cubicBezTo>
                        <a:pt x="224" y="122"/>
                        <a:pt x="228" y="120"/>
                        <a:pt x="232" y="116"/>
                      </a:cubicBezTo>
                      <a:cubicBezTo>
                        <a:pt x="237" y="112"/>
                        <a:pt x="234" y="103"/>
                        <a:pt x="239" y="99"/>
                      </a:cubicBezTo>
                      <a:cubicBezTo>
                        <a:pt x="241" y="97"/>
                        <a:pt x="244" y="97"/>
                        <a:pt x="246" y="98"/>
                      </a:cubicBezTo>
                      <a:cubicBezTo>
                        <a:pt x="248" y="98"/>
                        <a:pt x="249" y="100"/>
                        <a:pt x="250" y="100"/>
                      </a:cubicBezTo>
                      <a:cubicBezTo>
                        <a:pt x="252" y="101"/>
                        <a:pt x="254" y="101"/>
                        <a:pt x="255" y="102"/>
                      </a:cubicBezTo>
                      <a:cubicBezTo>
                        <a:pt x="258" y="105"/>
                        <a:pt x="257" y="107"/>
                        <a:pt x="259" y="109"/>
                      </a:cubicBezTo>
                      <a:cubicBezTo>
                        <a:pt x="260" y="112"/>
                        <a:pt x="264" y="113"/>
                        <a:pt x="268" y="113"/>
                      </a:cubicBezTo>
                      <a:cubicBezTo>
                        <a:pt x="279" y="113"/>
                        <a:pt x="287" y="105"/>
                        <a:pt x="282" y="94"/>
                      </a:cubicBezTo>
                      <a:cubicBezTo>
                        <a:pt x="281" y="91"/>
                        <a:pt x="278" y="88"/>
                        <a:pt x="275" y="86"/>
                      </a:cubicBezTo>
                      <a:cubicBezTo>
                        <a:pt x="273" y="85"/>
                        <a:pt x="270" y="85"/>
                        <a:pt x="269" y="82"/>
                      </a:cubicBezTo>
                      <a:cubicBezTo>
                        <a:pt x="266" y="77"/>
                        <a:pt x="269" y="66"/>
                        <a:pt x="271" y="61"/>
                      </a:cubicBezTo>
                      <a:cubicBezTo>
                        <a:pt x="271" y="58"/>
                        <a:pt x="274" y="51"/>
                        <a:pt x="273" y="47"/>
                      </a:cubicBezTo>
                      <a:cubicBezTo>
                        <a:pt x="273" y="45"/>
                        <a:pt x="270" y="43"/>
                        <a:pt x="268" y="41"/>
                      </a:cubicBezTo>
                      <a:cubicBezTo>
                        <a:pt x="267" y="39"/>
                        <a:pt x="263" y="34"/>
                        <a:pt x="259" y="29"/>
                      </a:cubicBezTo>
                      <a:cubicBezTo>
                        <a:pt x="276" y="36"/>
                        <a:pt x="290" y="45"/>
                        <a:pt x="304" y="56"/>
                      </a:cubicBezTo>
                      <a:cubicBezTo>
                        <a:pt x="307" y="59"/>
                        <a:pt x="312" y="58"/>
                        <a:pt x="315" y="55"/>
                      </a:cubicBezTo>
                      <a:cubicBezTo>
                        <a:pt x="318" y="51"/>
                        <a:pt x="317" y="46"/>
                        <a:pt x="314" y="43"/>
                      </a:cubicBezTo>
                      <a:cubicBezTo>
                        <a:pt x="314" y="43"/>
                        <a:pt x="314" y="43"/>
                        <a:pt x="314" y="43"/>
                      </a:cubicBezTo>
                      <a:cubicBezTo>
                        <a:pt x="281" y="16"/>
                        <a:pt x="238" y="0"/>
                        <a:pt x="192" y="0"/>
                      </a:cubicBezTo>
                      <a:cubicBezTo>
                        <a:pt x="86" y="0"/>
                        <a:pt x="0" y="86"/>
                        <a:pt x="0" y="193"/>
                      </a:cubicBezTo>
                      <a:cubicBezTo>
                        <a:pt x="0" y="299"/>
                        <a:pt x="86" y="385"/>
                        <a:pt x="192" y="385"/>
                      </a:cubicBezTo>
                      <a:cubicBezTo>
                        <a:pt x="298" y="385"/>
                        <a:pt x="385" y="299"/>
                        <a:pt x="385" y="193"/>
                      </a:cubicBezTo>
                      <a:cubicBezTo>
                        <a:pt x="385" y="145"/>
                        <a:pt x="367" y="101"/>
                        <a:pt x="339" y="68"/>
                      </a:cubicBezTo>
                      <a:close/>
                      <a:moveTo>
                        <a:pt x="340" y="133"/>
                      </a:moveTo>
                      <a:cubicBezTo>
                        <a:pt x="338" y="133"/>
                        <a:pt x="331" y="130"/>
                        <a:pt x="331" y="128"/>
                      </a:cubicBezTo>
                      <a:cubicBezTo>
                        <a:pt x="331" y="124"/>
                        <a:pt x="337" y="121"/>
                        <a:pt x="338" y="118"/>
                      </a:cubicBezTo>
                      <a:cubicBezTo>
                        <a:pt x="339" y="116"/>
                        <a:pt x="338" y="115"/>
                        <a:pt x="339" y="114"/>
                      </a:cubicBezTo>
                      <a:cubicBezTo>
                        <a:pt x="340" y="113"/>
                        <a:pt x="342" y="113"/>
                        <a:pt x="343" y="112"/>
                      </a:cubicBezTo>
                      <a:cubicBezTo>
                        <a:pt x="344" y="110"/>
                        <a:pt x="344" y="106"/>
                        <a:pt x="344" y="103"/>
                      </a:cubicBezTo>
                      <a:cubicBezTo>
                        <a:pt x="348" y="109"/>
                        <a:pt x="351" y="115"/>
                        <a:pt x="353" y="121"/>
                      </a:cubicBezTo>
                      <a:cubicBezTo>
                        <a:pt x="350" y="127"/>
                        <a:pt x="345" y="133"/>
                        <a:pt x="340" y="133"/>
                      </a:cubicBezTo>
                      <a:close/>
                      <a:moveTo>
                        <a:pt x="169" y="306"/>
                      </a:moveTo>
                      <a:cubicBezTo>
                        <a:pt x="167" y="315"/>
                        <a:pt x="163" y="323"/>
                        <a:pt x="161" y="331"/>
                      </a:cubicBezTo>
                      <a:cubicBezTo>
                        <a:pt x="159" y="336"/>
                        <a:pt x="158" y="340"/>
                        <a:pt x="161" y="345"/>
                      </a:cubicBezTo>
                      <a:cubicBezTo>
                        <a:pt x="165" y="352"/>
                        <a:pt x="163" y="354"/>
                        <a:pt x="162" y="361"/>
                      </a:cubicBezTo>
                      <a:cubicBezTo>
                        <a:pt x="162" y="362"/>
                        <a:pt x="162" y="364"/>
                        <a:pt x="162" y="366"/>
                      </a:cubicBezTo>
                      <a:cubicBezTo>
                        <a:pt x="125" y="360"/>
                        <a:pt x="92" y="343"/>
                        <a:pt x="67" y="317"/>
                      </a:cubicBezTo>
                      <a:cubicBezTo>
                        <a:pt x="35" y="285"/>
                        <a:pt x="16" y="241"/>
                        <a:pt x="16" y="193"/>
                      </a:cubicBezTo>
                      <a:cubicBezTo>
                        <a:pt x="16" y="165"/>
                        <a:pt x="22" y="138"/>
                        <a:pt x="33" y="115"/>
                      </a:cubicBezTo>
                      <a:cubicBezTo>
                        <a:pt x="37" y="120"/>
                        <a:pt x="41" y="126"/>
                        <a:pt x="41" y="128"/>
                      </a:cubicBezTo>
                      <a:cubicBezTo>
                        <a:pt x="44" y="135"/>
                        <a:pt x="49" y="140"/>
                        <a:pt x="53" y="145"/>
                      </a:cubicBezTo>
                      <a:cubicBezTo>
                        <a:pt x="59" y="150"/>
                        <a:pt x="70" y="156"/>
                        <a:pt x="72" y="163"/>
                      </a:cubicBezTo>
                      <a:cubicBezTo>
                        <a:pt x="73" y="166"/>
                        <a:pt x="72" y="168"/>
                        <a:pt x="72" y="171"/>
                      </a:cubicBezTo>
                      <a:cubicBezTo>
                        <a:pt x="71" y="174"/>
                        <a:pt x="72" y="178"/>
                        <a:pt x="72" y="182"/>
                      </a:cubicBezTo>
                      <a:cubicBezTo>
                        <a:pt x="73" y="187"/>
                        <a:pt x="73" y="192"/>
                        <a:pt x="75" y="197"/>
                      </a:cubicBezTo>
                      <a:cubicBezTo>
                        <a:pt x="78" y="214"/>
                        <a:pt x="99" y="220"/>
                        <a:pt x="111" y="229"/>
                      </a:cubicBezTo>
                      <a:cubicBezTo>
                        <a:pt x="115" y="231"/>
                        <a:pt x="119" y="233"/>
                        <a:pt x="123" y="235"/>
                      </a:cubicBezTo>
                      <a:cubicBezTo>
                        <a:pt x="127" y="238"/>
                        <a:pt x="130" y="241"/>
                        <a:pt x="135" y="243"/>
                      </a:cubicBezTo>
                      <a:cubicBezTo>
                        <a:pt x="140" y="245"/>
                        <a:pt x="145" y="246"/>
                        <a:pt x="150" y="250"/>
                      </a:cubicBezTo>
                      <a:cubicBezTo>
                        <a:pt x="151" y="251"/>
                        <a:pt x="154" y="253"/>
                        <a:pt x="156" y="255"/>
                      </a:cubicBezTo>
                      <a:cubicBezTo>
                        <a:pt x="155" y="256"/>
                        <a:pt x="154" y="257"/>
                        <a:pt x="153" y="258"/>
                      </a:cubicBezTo>
                      <a:cubicBezTo>
                        <a:pt x="151" y="261"/>
                        <a:pt x="151" y="263"/>
                        <a:pt x="151" y="266"/>
                      </a:cubicBezTo>
                      <a:cubicBezTo>
                        <a:pt x="151" y="268"/>
                        <a:pt x="151" y="269"/>
                        <a:pt x="151" y="270"/>
                      </a:cubicBezTo>
                      <a:cubicBezTo>
                        <a:pt x="150" y="271"/>
                        <a:pt x="149" y="272"/>
                        <a:pt x="149" y="273"/>
                      </a:cubicBezTo>
                      <a:cubicBezTo>
                        <a:pt x="148" y="280"/>
                        <a:pt x="158" y="285"/>
                        <a:pt x="162" y="289"/>
                      </a:cubicBezTo>
                      <a:cubicBezTo>
                        <a:pt x="168" y="293"/>
                        <a:pt x="170" y="299"/>
                        <a:pt x="169" y="306"/>
                      </a:cubicBezTo>
                      <a:close/>
                    </a:path>
                  </a:pathLst>
                </a:custGeom>
                <a:solidFill>
                  <a:srgbClr val="7B06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grpSp>
          <p:sp>
            <p:nvSpPr>
              <p:cNvPr id="16532" name="TextBox 527"/>
              <p:cNvSpPr txBox="1">
                <a:spLocks noChangeArrowheads="1"/>
              </p:cNvSpPr>
              <p:nvPr/>
            </p:nvSpPr>
            <p:spPr bwMode="auto">
              <a:xfrm>
                <a:off x="5482707" y="1789502"/>
                <a:ext cx="431303" cy="17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333">
                    <a:solidFill>
                      <a:srgbClr val="7B0663"/>
                    </a:solidFill>
                    <a:cs typeface="+mn-cs"/>
                  </a:rPr>
                  <a:t>DPI</a:t>
                </a:r>
              </a:p>
            </p:txBody>
          </p:sp>
          <p:sp>
            <p:nvSpPr>
              <p:cNvPr id="27801" name="TextBox 528"/>
              <p:cNvSpPr txBox="1">
                <a:spLocks noChangeArrowheads="1"/>
              </p:cNvSpPr>
              <p:nvPr/>
            </p:nvSpPr>
            <p:spPr bwMode="auto">
              <a:xfrm>
                <a:off x="5883515" y="1786677"/>
                <a:ext cx="642598" cy="3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r>
                  <a:rPr lang="en-US" altLang="en-US" sz="1100">
                    <a:solidFill>
                      <a:srgbClr val="7B0663"/>
                    </a:solidFill>
                    <a:ea typeface="MS PGothic" pitchFamily="34" charset="-128"/>
                    <a:cs typeface="MS PGothic" pitchFamily="34" charset="-128"/>
                  </a:rPr>
                  <a:t>Transparent</a:t>
                </a:r>
              </a:p>
              <a:p>
                <a:pPr algn="ctr"/>
                <a:r>
                  <a:rPr lang="en-US" altLang="en-US" sz="1100">
                    <a:solidFill>
                      <a:srgbClr val="7B0663"/>
                    </a:solidFill>
                    <a:ea typeface="MS PGothic" pitchFamily="34" charset="-128"/>
                    <a:cs typeface="MS PGothic" pitchFamily="34" charset="-128"/>
                  </a:rPr>
                  <a:t>Caching</a:t>
                </a:r>
              </a:p>
            </p:txBody>
          </p:sp>
          <p:sp>
            <p:nvSpPr>
              <p:cNvPr id="16534" name="TextBox 529"/>
              <p:cNvSpPr txBox="1">
                <a:spLocks noChangeArrowheads="1"/>
              </p:cNvSpPr>
              <p:nvPr/>
            </p:nvSpPr>
            <p:spPr bwMode="auto">
              <a:xfrm>
                <a:off x="4954469" y="1780095"/>
                <a:ext cx="446551" cy="29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333">
                    <a:solidFill>
                      <a:srgbClr val="7B0663"/>
                    </a:solidFill>
                    <a:cs typeface="+mn-cs"/>
                  </a:rPr>
                  <a:t>MSP</a:t>
                </a:r>
              </a:p>
            </p:txBody>
          </p:sp>
        </p:grpSp>
        <p:sp>
          <p:nvSpPr>
            <p:cNvPr id="27787" name="AutoShape 4"/>
            <p:cNvSpPr>
              <a:spLocks noChangeArrowheads="1"/>
            </p:cNvSpPr>
            <p:nvPr/>
          </p:nvSpPr>
          <p:spPr bwMode="auto">
            <a:xfrm rot="5400000" flipH="1">
              <a:off x="4122792" y="-2606920"/>
              <a:ext cx="1221926" cy="8424111"/>
            </a:xfrm>
            <a:prstGeom prst="flowChartAlternateProcess">
              <a:avLst/>
            </a:prstGeom>
            <a:noFill/>
            <a:ln w="38100" algn="ctr">
              <a:solidFill>
                <a:srgbClr val="7B0663"/>
              </a:solidFill>
              <a:miter lim="800000"/>
              <a:headEnd/>
              <a:tailEnd/>
            </a:ln>
            <a:extLst>
              <a:ext uri="{909E8E84-426E-40DD-AFC4-6F175D3DCCD1}">
                <a14:hiddenFill xmlns:a14="http://schemas.microsoft.com/office/drawing/2010/main">
                  <a:blipFill dpi="0" rotWithShape="1">
                    <a:blip r:embed="rId3"/>
                    <a:srcRect/>
                    <a:stretch>
                      <a:fillRect/>
                    </a:stretch>
                  </a:blipFill>
                </a14:hiddenFill>
              </a:ext>
            </a:extLst>
          </p:spPr>
          <p:txBody>
            <a:bodyPr anchor="ctr"/>
            <a:lstStyle/>
            <a:p>
              <a:pPr algn="ctr"/>
              <a:endParaRPr lang="en-US" altLang="fr-FR" sz="1400">
                <a:solidFill>
                  <a:schemeClr val="bg1"/>
                </a:solidFill>
              </a:endParaRPr>
            </a:p>
          </p:txBody>
        </p:sp>
        <p:sp>
          <p:nvSpPr>
            <p:cNvPr id="16520" name="AutoShape 4"/>
            <p:cNvSpPr>
              <a:spLocks noChangeArrowheads="1"/>
            </p:cNvSpPr>
            <p:nvPr/>
          </p:nvSpPr>
          <p:spPr bwMode="auto">
            <a:xfrm rot="16200000" flipH="1">
              <a:off x="2248984" y="-681902"/>
              <a:ext cx="1156423" cy="4589557"/>
            </a:xfrm>
            <a:prstGeom prst="flowChartAlternateProcess">
              <a:avLst/>
            </a:prstGeom>
            <a:blipFill dpi="0" rotWithShape="1">
              <a:blip r:embed="rId3"/>
              <a:srcRect/>
              <a:stretch>
                <a:fillRect/>
              </a:stretch>
            </a:blipFill>
            <a:ln w="38100">
              <a:solidFill>
                <a:schemeClr val="bg1"/>
              </a:solidFill>
              <a:miter lim="800000"/>
              <a:headEnd/>
              <a:tailEnd/>
            </a:ln>
          </p:spPr>
          <p:txBody>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467" b="1">
                  <a:solidFill>
                    <a:schemeClr val="bg1"/>
                  </a:solidFill>
                  <a:cs typeface="+mn-cs"/>
                </a:rPr>
                <a:t>Services</a:t>
              </a:r>
            </a:p>
            <a:p>
              <a:pPr algn="ctr" eaLnBrk="1" hangingPunct="1">
                <a:defRPr/>
              </a:pPr>
              <a:r>
                <a:rPr lang="en-US" altLang="en-US" sz="1467" b="1">
                  <a:solidFill>
                    <a:schemeClr val="bg1"/>
                  </a:solidFill>
                  <a:cs typeface="+mn-cs"/>
                </a:rPr>
                <a:t>Chaining</a:t>
              </a:r>
            </a:p>
          </p:txBody>
        </p:sp>
        <p:sp>
          <p:nvSpPr>
            <p:cNvPr id="16521" name="Freeform 19"/>
            <p:cNvSpPr>
              <a:spLocks/>
            </p:cNvSpPr>
            <p:nvPr/>
          </p:nvSpPr>
          <p:spPr bwMode="auto">
            <a:xfrm flipH="1">
              <a:off x="1187387" y="1512241"/>
              <a:ext cx="1164657" cy="416836"/>
            </a:xfrm>
            <a:custGeom>
              <a:avLst/>
              <a:gdLst>
                <a:gd name="T0" fmla="*/ 506 w 1793979"/>
                <a:gd name="T1" fmla="*/ 8127 h 701771"/>
                <a:gd name="T2" fmla="*/ 12265 w 1793979"/>
                <a:gd name="T3" fmla="*/ 655 h 701771"/>
                <a:gd name="T4" fmla="*/ 82820 w 1793979"/>
                <a:gd name="T5" fmla="*/ 8127 h 701771"/>
                <a:gd name="T6" fmla="*/ 152201 w 1793979"/>
                <a:gd name="T7" fmla="*/ 655 h 701771"/>
                <a:gd name="T8" fmla="*/ 165136 w 1793979"/>
                <a:gd name="T9" fmla="*/ 7193 h 701771"/>
                <a:gd name="T10" fmla="*/ 230988 w 1793979"/>
                <a:gd name="T11" fmla="*/ 1 h 701771"/>
                <a:gd name="T12" fmla="*/ 219229 w 1793979"/>
                <a:gd name="T13" fmla="*/ 7847 h 701771"/>
                <a:gd name="T14" fmla="*/ 276849 w 1793979"/>
                <a:gd name="T15" fmla="*/ 7847 h 7017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3979" h="701771">
                  <a:moveTo>
                    <a:pt x="3279" y="663040"/>
                  </a:moveTo>
                  <a:cubicBezTo>
                    <a:pt x="-3071" y="358240"/>
                    <a:pt x="-9421" y="53440"/>
                    <a:pt x="79479" y="53440"/>
                  </a:cubicBezTo>
                  <a:cubicBezTo>
                    <a:pt x="168379" y="53440"/>
                    <a:pt x="385549" y="663040"/>
                    <a:pt x="536679" y="663040"/>
                  </a:cubicBezTo>
                  <a:cubicBezTo>
                    <a:pt x="687809" y="663040"/>
                    <a:pt x="897359" y="66140"/>
                    <a:pt x="986259" y="53440"/>
                  </a:cubicBezTo>
                  <a:cubicBezTo>
                    <a:pt x="1075159" y="40740"/>
                    <a:pt x="984989" y="595730"/>
                    <a:pt x="1070079" y="586840"/>
                  </a:cubicBezTo>
                  <a:cubicBezTo>
                    <a:pt x="1155169" y="577950"/>
                    <a:pt x="1438379" y="-8790"/>
                    <a:pt x="1496799" y="100"/>
                  </a:cubicBezTo>
                  <a:cubicBezTo>
                    <a:pt x="1555219" y="8990"/>
                    <a:pt x="1371069" y="533500"/>
                    <a:pt x="1420599" y="640180"/>
                  </a:cubicBezTo>
                  <a:cubicBezTo>
                    <a:pt x="1470129" y="746860"/>
                    <a:pt x="1632054" y="693520"/>
                    <a:pt x="1793979" y="640180"/>
                  </a:cubicBezTo>
                </a:path>
              </a:pathLst>
            </a:custGeom>
            <a:noFill/>
            <a:ln w="38100" cap="flat" cmpd="sng" algn="ctr">
              <a:solidFill>
                <a:schemeClr val="bg1"/>
              </a:solidFill>
              <a:prstDash val="solid"/>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lIns="96000" rIns="96000"/>
            <a:lstStyle/>
            <a:p>
              <a:pPr>
                <a:defRPr/>
              </a:pPr>
              <a:endParaRPr lang="en-US" sz="2667">
                <a:latin typeface="Arial" charset="0"/>
                <a:ea typeface="ＭＳ Ｐゴシック" pitchFamily="34" charset="-128"/>
                <a:cs typeface="+mn-cs"/>
              </a:endParaRPr>
            </a:p>
          </p:txBody>
        </p:sp>
        <p:sp>
          <p:nvSpPr>
            <p:cNvPr id="16522" name="Freeform 29"/>
            <p:cNvSpPr>
              <a:spLocks noChangeAspect="1" noEditPoints="1"/>
            </p:cNvSpPr>
            <p:nvPr/>
          </p:nvSpPr>
          <p:spPr bwMode="auto">
            <a:xfrm flipH="1">
              <a:off x="1149279" y="1138279"/>
              <a:ext cx="372738" cy="353716"/>
            </a:xfrm>
            <a:custGeom>
              <a:avLst/>
              <a:gdLst>
                <a:gd name="T0" fmla="*/ 2147483647 w 394"/>
                <a:gd name="T1" fmla="*/ 2147483647 h 394"/>
                <a:gd name="T2" fmla="*/ 2147483647 w 394"/>
                <a:gd name="T3" fmla="*/ 2147483647 h 394"/>
                <a:gd name="T4" fmla="*/ 2147483647 w 394"/>
                <a:gd name="T5" fmla="*/ 2147483647 h 394"/>
                <a:gd name="T6" fmla="*/ 2147483647 w 394"/>
                <a:gd name="T7" fmla="*/ 2147483647 h 394"/>
                <a:gd name="T8" fmla="*/ 2147483647 w 394"/>
                <a:gd name="T9" fmla="*/ 2147483647 h 394"/>
                <a:gd name="T10" fmla="*/ 2147483647 w 394"/>
                <a:gd name="T11" fmla="*/ 2147483647 h 394"/>
                <a:gd name="T12" fmla="*/ 2147483647 w 394"/>
                <a:gd name="T13" fmla="*/ 2147483647 h 394"/>
                <a:gd name="T14" fmla="*/ 0 w 394"/>
                <a:gd name="T15" fmla="*/ 2147483647 h 394"/>
                <a:gd name="T16" fmla="*/ 2147483647 w 394"/>
                <a:gd name="T17" fmla="*/ 2147483647 h 394"/>
                <a:gd name="T18" fmla="*/ 2147483647 w 394"/>
                <a:gd name="T19" fmla="*/ 2147483647 h 394"/>
                <a:gd name="T20" fmla="*/ 2147483647 w 394"/>
                <a:gd name="T21" fmla="*/ 2147483647 h 394"/>
                <a:gd name="T22" fmla="*/ 2147483647 w 394"/>
                <a:gd name="T23" fmla="*/ 2147483647 h 394"/>
                <a:gd name="T24" fmla="*/ 2147483647 w 394"/>
                <a:gd name="T25" fmla="*/ 2147483647 h 394"/>
                <a:gd name="T26" fmla="*/ 2147483647 w 394"/>
                <a:gd name="T27" fmla="*/ 2147483647 h 394"/>
                <a:gd name="T28" fmla="*/ 2147483647 w 394"/>
                <a:gd name="T29" fmla="*/ 2147483647 h 394"/>
                <a:gd name="T30" fmla="*/ 2147483647 w 394"/>
                <a:gd name="T31" fmla="*/ 2147483647 h 394"/>
                <a:gd name="T32" fmla="*/ 2147483647 w 394"/>
                <a:gd name="T33" fmla="*/ 2147483647 h 394"/>
                <a:gd name="T34" fmla="*/ 2147483647 w 394"/>
                <a:gd name="T35" fmla="*/ 2147483647 h 394"/>
                <a:gd name="T36" fmla="*/ 2147483647 w 394"/>
                <a:gd name="T37" fmla="*/ 2147483647 h 394"/>
                <a:gd name="T38" fmla="*/ 2147483647 w 394"/>
                <a:gd name="T39" fmla="*/ 2147483647 h 394"/>
                <a:gd name="T40" fmla="*/ 2147483647 w 394"/>
                <a:gd name="T41" fmla="*/ 2147483647 h 394"/>
                <a:gd name="T42" fmla="*/ 2147483647 w 394"/>
                <a:gd name="T43" fmla="*/ 2147483647 h 394"/>
                <a:gd name="T44" fmla="*/ 2147483647 w 394"/>
                <a:gd name="T45" fmla="*/ 2147483647 h 394"/>
                <a:gd name="T46" fmla="*/ 2147483647 w 394"/>
                <a:gd name="T47" fmla="*/ 2147483647 h 394"/>
                <a:gd name="T48" fmla="*/ 2147483647 w 394"/>
                <a:gd name="T49" fmla="*/ 2147483647 h 394"/>
                <a:gd name="T50" fmla="*/ 2147483647 w 394"/>
                <a:gd name="T51" fmla="*/ 2147483647 h 394"/>
                <a:gd name="T52" fmla="*/ 2147483647 w 394"/>
                <a:gd name="T53" fmla="*/ 2147483647 h 394"/>
                <a:gd name="T54" fmla="*/ 2147483647 w 394"/>
                <a:gd name="T55" fmla="*/ 2147483647 h 394"/>
                <a:gd name="T56" fmla="*/ 2147483647 w 394"/>
                <a:gd name="T57" fmla="*/ 2147483647 h 394"/>
                <a:gd name="T58" fmla="*/ 2147483647 w 394"/>
                <a:gd name="T59" fmla="*/ 2147483647 h 394"/>
                <a:gd name="T60" fmla="*/ 2147483647 w 394"/>
                <a:gd name="T61" fmla="*/ 2147483647 h 394"/>
                <a:gd name="T62" fmla="*/ 2147483647 w 394"/>
                <a:gd name="T63" fmla="*/ 2147483647 h 394"/>
                <a:gd name="T64" fmla="*/ 2147483647 w 394"/>
                <a:gd name="T65" fmla="*/ 2147483647 h 394"/>
                <a:gd name="T66" fmla="*/ 2147483647 w 394"/>
                <a:gd name="T67" fmla="*/ 2147483647 h 394"/>
                <a:gd name="T68" fmla="*/ 2147483647 w 394"/>
                <a:gd name="T69" fmla="*/ 2147483647 h 394"/>
                <a:gd name="T70" fmla="*/ 2147483647 w 394"/>
                <a:gd name="T71" fmla="*/ 2147483647 h 394"/>
                <a:gd name="T72" fmla="*/ 2147483647 w 394"/>
                <a:gd name="T73" fmla="*/ 2147483647 h 394"/>
                <a:gd name="T74" fmla="*/ 2147483647 w 394"/>
                <a:gd name="T75" fmla="*/ 2147483647 h 394"/>
                <a:gd name="T76" fmla="*/ 2147483647 w 394"/>
                <a:gd name="T77" fmla="*/ 2147483647 h 394"/>
                <a:gd name="T78" fmla="*/ 2147483647 w 394"/>
                <a:gd name="T79" fmla="*/ 2147483647 h 394"/>
                <a:gd name="T80" fmla="*/ 2147483647 w 394"/>
                <a:gd name="T81" fmla="*/ 2147483647 h 394"/>
                <a:gd name="T82" fmla="*/ 2147483647 w 394"/>
                <a:gd name="T83" fmla="*/ 2147483647 h 394"/>
                <a:gd name="T84" fmla="*/ 2147483647 w 394"/>
                <a:gd name="T85" fmla="*/ 2147483647 h 394"/>
                <a:gd name="T86" fmla="*/ 2147483647 w 394"/>
                <a:gd name="T87" fmla="*/ 2147483647 h 394"/>
                <a:gd name="T88" fmla="*/ 2147483647 w 394"/>
                <a:gd name="T89" fmla="*/ 2147483647 h 394"/>
                <a:gd name="T90" fmla="*/ 2147483647 w 394"/>
                <a:gd name="T91" fmla="*/ 2147483647 h 394"/>
                <a:gd name="T92" fmla="*/ 2147483647 w 394"/>
                <a:gd name="T93" fmla="*/ 2147483647 h 394"/>
                <a:gd name="T94" fmla="*/ 2147483647 w 394"/>
                <a:gd name="T95" fmla="*/ 2147483647 h 394"/>
                <a:gd name="T96" fmla="*/ 2147483647 w 394"/>
                <a:gd name="T97" fmla="*/ 2147483647 h 394"/>
                <a:gd name="T98" fmla="*/ 2147483647 w 394"/>
                <a:gd name="T99" fmla="*/ 2147483647 h 394"/>
                <a:gd name="T100" fmla="*/ 2147483647 w 394"/>
                <a:gd name="T101" fmla="*/ 2147483647 h 394"/>
                <a:gd name="T102" fmla="*/ 2147483647 w 394"/>
                <a:gd name="T103" fmla="*/ 2147483647 h 394"/>
                <a:gd name="T104" fmla="*/ 2147483647 w 394"/>
                <a:gd name="T105" fmla="*/ 2147483647 h 3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4"/>
                <a:gd name="T160" fmla="*/ 0 h 394"/>
                <a:gd name="T161" fmla="*/ 394 w 394"/>
                <a:gd name="T162" fmla="*/ 394 h 3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4" h="394">
                  <a:moveTo>
                    <a:pt x="348" y="70"/>
                  </a:moveTo>
                  <a:cubicBezTo>
                    <a:pt x="345" y="66"/>
                    <a:pt x="340" y="66"/>
                    <a:pt x="336" y="69"/>
                  </a:cubicBezTo>
                  <a:cubicBezTo>
                    <a:pt x="333" y="71"/>
                    <a:pt x="333" y="76"/>
                    <a:pt x="335" y="80"/>
                  </a:cubicBezTo>
                  <a:cubicBezTo>
                    <a:pt x="362" y="111"/>
                    <a:pt x="378" y="152"/>
                    <a:pt x="378" y="197"/>
                  </a:cubicBezTo>
                  <a:cubicBezTo>
                    <a:pt x="378" y="247"/>
                    <a:pt x="358" y="293"/>
                    <a:pt x="325" y="325"/>
                  </a:cubicBezTo>
                  <a:cubicBezTo>
                    <a:pt x="292" y="358"/>
                    <a:pt x="247" y="378"/>
                    <a:pt x="197" y="378"/>
                  </a:cubicBezTo>
                  <a:cubicBezTo>
                    <a:pt x="147" y="378"/>
                    <a:pt x="102" y="358"/>
                    <a:pt x="69" y="325"/>
                  </a:cubicBezTo>
                  <a:cubicBezTo>
                    <a:pt x="36" y="293"/>
                    <a:pt x="16" y="247"/>
                    <a:pt x="16" y="197"/>
                  </a:cubicBezTo>
                  <a:cubicBezTo>
                    <a:pt x="16" y="147"/>
                    <a:pt x="36" y="102"/>
                    <a:pt x="69" y="69"/>
                  </a:cubicBezTo>
                  <a:cubicBezTo>
                    <a:pt x="102" y="36"/>
                    <a:pt x="147" y="16"/>
                    <a:pt x="197" y="16"/>
                  </a:cubicBezTo>
                  <a:cubicBezTo>
                    <a:pt x="242" y="16"/>
                    <a:pt x="283" y="32"/>
                    <a:pt x="314" y="59"/>
                  </a:cubicBezTo>
                  <a:cubicBezTo>
                    <a:pt x="318" y="62"/>
                    <a:pt x="323" y="61"/>
                    <a:pt x="326" y="58"/>
                  </a:cubicBezTo>
                  <a:cubicBezTo>
                    <a:pt x="329" y="55"/>
                    <a:pt x="328" y="50"/>
                    <a:pt x="325" y="47"/>
                  </a:cubicBezTo>
                  <a:cubicBezTo>
                    <a:pt x="325" y="47"/>
                    <a:pt x="325" y="47"/>
                    <a:pt x="325" y="47"/>
                  </a:cubicBezTo>
                  <a:cubicBezTo>
                    <a:pt x="290" y="17"/>
                    <a:pt x="246" y="0"/>
                    <a:pt x="197" y="0"/>
                  </a:cubicBezTo>
                  <a:cubicBezTo>
                    <a:pt x="88" y="0"/>
                    <a:pt x="0" y="88"/>
                    <a:pt x="0" y="197"/>
                  </a:cubicBezTo>
                  <a:cubicBezTo>
                    <a:pt x="0" y="306"/>
                    <a:pt x="88" y="394"/>
                    <a:pt x="197" y="394"/>
                  </a:cubicBezTo>
                  <a:cubicBezTo>
                    <a:pt x="306" y="394"/>
                    <a:pt x="394" y="306"/>
                    <a:pt x="394" y="197"/>
                  </a:cubicBezTo>
                  <a:cubicBezTo>
                    <a:pt x="394" y="148"/>
                    <a:pt x="377" y="104"/>
                    <a:pt x="348" y="70"/>
                  </a:cubicBezTo>
                  <a:close/>
                  <a:moveTo>
                    <a:pt x="58" y="262"/>
                  </a:moveTo>
                  <a:cubicBezTo>
                    <a:pt x="58" y="264"/>
                    <a:pt x="60" y="266"/>
                    <a:pt x="62" y="266"/>
                  </a:cubicBezTo>
                  <a:cubicBezTo>
                    <a:pt x="119" y="266"/>
                    <a:pt x="119" y="266"/>
                    <a:pt x="119" y="266"/>
                  </a:cubicBezTo>
                  <a:cubicBezTo>
                    <a:pt x="121" y="266"/>
                    <a:pt x="123" y="264"/>
                    <a:pt x="123" y="262"/>
                  </a:cubicBezTo>
                  <a:cubicBezTo>
                    <a:pt x="123" y="262"/>
                    <a:pt x="123" y="232"/>
                    <a:pt x="123" y="222"/>
                  </a:cubicBezTo>
                  <a:cubicBezTo>
                    <a:pt x="123" y="217"/>
                    <a:pt x="120" y="211"/>
                    <a:pt x="115" y="206"/>
                  </a:cubicBezTo>
                  <a:cubicBezTo>
                    <a:pt x="110" y="213"/>
                    <a:pt x="101" y="218"/>
                    <a:pt x="91" y="218"/>
                  </a:cubicBezTo>
                  <a:cubicBezTo>
                    <a:pt x="81" y="218"/>
                    <a:pt x="72" y="213"/>
                    <a:pt x="66" y="206"/>
                  </a:cubicBezTo>
                  <a:cubicBezTo>
                    <a:pt x="62" y="211"/>
                    <a:pt x="58" y="217"/>
                    <a:pt x="58" y="222"/>
                  </a:cubicBezTo>
                  <a:cubicBezTo>
                    <a:pt x="58" y="232"/>
                    <a:pt x="58" y="262"/>
                    <a:pt x="58" y="262"/>
                  </a:cubicBezTo>
                  <a:close/>
                  <a:moveTo>
                    <a:pt x="106" y="228"/>
                  </a:moveTo>
                  <a:cubicBezTo>
                    <a:pt x="106" y="225"/>
                    <a:pt x="108" y="223"/>
                    <a:pt x="111" y="223"/>
                  </a:cubicBezTo>
                  <a:cubicBezTo>
                    <a:pt x="113" y="223"/>
                    <a:pt x="116" y="225"/>
                    <a:pt x="116" y="228"/>
                  </a:cubicBezTo>
                  <a:cubicBezTo>
                    <a:pt x="116" y="255"/>
                    <a:pt x="116" y="255"/>
                    <a:pt x="116" y="255"/>
                  </a:cubicBezTo>
                  <a:cubicBezTo>
                    <a:pt x="116" y="258"/>
                    <a:pt x="113" y="260"/>
                    <a:pt x="111" y="260"/>
                  </a:cubicBezTo>
                  <a:cubicBezTo>
                    <a:pt x="108" y="260"/>
                    <a:pt x="106" y="258"/>
                    <a:pt x="106" y="255"/>
                  </a:cubicBezTo>
                  <a:lnTo>
                    <a:pt x="106" y="228"/>
                  </a:lnTo>
                  <a:close/>
                  <a:moveTo>
                    <a:pt x="66" y="228"/>
                  </a:moveTo>
                  <a:cubicBezTo>
                    <a:pt x="66" y="225"/>
                    <a:pt x="68" y="223"/>
                    <a:pt x="71" y="223"/>
                  </a:cubicBezTo>
                  <a:cubicBezTo>
                    <a:pt x="73" y="223"/>
                    <a:pt x="75" y="225"/>
                    <a:pt x="75" y="228"/>
                  </a:cubicBezTo>
                  <a:cubicBezTo>
                    <a:pt x="75" y="255"/>
                    <a:pt x="75" y="255"/>
                    <a:pt x="75" y="255"/>
                  </a:cubicBezTo>
                  <a:cubicBezTo>
                    <a:pt x="75" y="258"/>
                    <a:pt x="73" y="260"/>
                    <a:pt x="71" y="260"/>
                  </a:cubicBezTo>
                  <a:cubicBezTo>
                    <a:pt x="68" y="260"/>
                    <a:pt x="66" y="258"/>
                    <a:pt x="66" y="255"/>
                  </a:cubicBezTo>
                  <a:lnTo>
                    <a:pt x="66" y="228"/>
                  </a:lnTo>
                  <a:close/>
                  <a:moveTo>
                    <a:pt x="91" y="213"/>
                  </a:moveTo>
                  <a:cubicBezTo>
                    <a:pt x="105" y="213"/>
                    <a:pt x="117" y="201"/>
                    <a:pt x="117" y="186"/>
                  </a:cubicBezTo>
                  <a:cubicBezTo>
                    <a:pt x="117" y="172"/>
                    <a:pt x="105" y="160"/>
                    <a:pt x="91" y="160"/>
                  </a:cubicBezTo>
                  <a:cubicBezTo>
                    <a:pt x="76" y="160"/>
                    <a:pt x="64" y="172"/>
                    <a:pt x="64" y="186"/>
                  </a:cubicBezTo>
                  <a:cubicBezTo>
                    <a:pt x="64" y="201"/>
                    <a:pt x="76" y="213"/>
                    <a:pt x="91" y="213"/>
                  </a:cubicBezTo>
                  <a:close/>
                  <a:moveTo>
                    <a:pt x="181" y="200"/>
                  </a:moveTo>
                  <a:cubicBezTo>
                    <a:pt x="199" y="200"/>
                    <a:pt x="213" y="185"/>
                    <a:pt x="213" y="167"/>
                  </a:cubicBezTo>
                  <a:cubicBezTo>
                    <a:pt x="213" y="149"/>
                    <a:pt x="199" y="134"/>
                    <a:pt x="181" y="134"/>
                  </a:cubicBezTo>
                  <a:cubicBezTo>
                    <a:pt x="163" y="134"/>
                    <a:pt x="148" y="149"/>
                    <a:pt x="148" y="167"/>
                  </a:cubicBezTo>
                  <a:cubicBezTo>
                    <a:pt x="148" y="185"/>
                    <a:pt x="163" y="200"/>
                    <a:pt x="181" y="200"/>
                  </a:cubicBezTo>
                  <a:close/>
                  <a:moveTo>
                    <a:pt x="240" y="259"/>
                  </a:moveTo>
                  <a:cubicBezTo>
                    <a:pt x="240" y="263"/>
                    <a:pt x="243" y="266"/>
                    <a:pt x="246" y="266"/>
                  </a:cubicBezTo>
                  <a:cubicBezTo>
                    <a:pt x="330" y="266"/>
                    <a:pt x="330" y="266"/>
                    <a:pt x="330" y="266"/>
                  </a:cubicBezTo>
                  <a:cubicBezTo>
                    <a:pt x="333" y="266"/>
                    <a:pt x="336" y="263"/>
                    <a:pt x="336" y="259"/>
                  </a:cubicBezTo>
                  <a:cubicBezTo>
                    <a:pt x="336" y="259"/>
                    <a:pt x="336" y="215"/>
                    <a:pt x="336" y="201"/>
                  </a:cubicBezTo>
                  <a:cubicBezTo>
                    <a:pt x="336" y="193"/>
                    <a:pt x="331" y="184"/>
                    <a:pt x="325" y="177"/>
                  </a:cubicBezTo>
                  <a:cubicBezTo>
                    <a:pt x="316" y="188"/>
                    <a:pt x="303" y="195"/>
                    <a:pt x="288" y="195"/>
                  </a:cubicBezTo>
                  <a:cubicBezTo>
                    <a:pt x="273" y="195"/>
                    <a:pt x="260" y="188"/>
                    <a:pt x="251" y="177"/>
                  </a:cubicBezTo>
                  <a:cubicBezTo>
                    <a:pt x="245" y="184"/>
                    <a:pt x="240" y="193"/>
                    <a:pt x="240" y="201"/>
                  </a:cubicBezTo>
                  <a:cubicBezTo>
                    <a:pt x="240" y="215"/>
                    <a:pt x="240" y="259"/>
                    <a:pt x="240" y="259"/>
                  </a:cubicBezTo>
                  <a:close/>
                  <a:moveTo>
                    <a:pt x="311" y="210"/>
                  </a:moveTo>
                  <a:cubicBezTo>
                    <a:pt x="311" y="206"/>
                    <a:pt x="314" y="203"/>
                    <a:pt x="318" y="203"/>
                  </a:cubicBezTo>
                  <a:cubicBezTo>
                    <a:pt x="322" y="203"/>
                    <a:pt x="325" y="206"/>
                    <a:pt x="325" y="210"/>
                  </a:cubicBezTo>
                  <a:cubicBezTo>
                    <a:pt x="325" y="250"/>
                    <a:pt x="325" y="250"/>
                    <a:pt x="325" y="250"/>
                  </a:cubicBezTo>
                  <a:cubicBezTo>
                    <a:pt x="325" y="253"/>
                    <a:pt x="322" y="257"/>
                    <a:pt x="318" y="257"/>
                  </a:cubicBezTo>
                  <a:cubicBezTo>
                    <a:pt x="314" y="257"/>
                    <a:pt x="311" y="253"/>
                    <a:pt x="311" y="250"/>
                  </a:cubicBezTo>
                  <a:lnTo>
                    <a:pt x="311" y="210"/>
                  </a:lnTo>
                  <a:close/>
                  <a:moveTo>
                    <a:pt x="251" y="210"/>
                  </a:moveTo>
                  <a:cubicBezTo>
                    <a:pt x="251" y="206"/>
                    <a:pt x="254" y="203"/>
                    <a:pt x="258" y="203"/>
                  </a:cubicBezTo>
                  <a:cubicBezTo>
                    <a:pt x="262" y="203"/>
                    <a:pt x="265" y="206"/>
                    <a:pt x="265" y="210"/>
                  </a:cubicBezTo>
                  <a:cubicBezTo>
                    <a:pt x="265" y="250"/>
                    <a:pt x="265" y="250"/>
                    <a:pt x="265" y="250"/>
                  </a:cubicBezTo>
                  <a:cubicBezTo>
                    <a:pt x="265" y="253"/>
                    <a:pt x="262" y="257"/>
                    <a:pt x="258" y="257"/>
                  </a:cubicBezTo>
                  <a:cubicBezTo>
                    <a:pt x="254" y="257"/>
                    <a:pt x="251" y="253"/>
                    <a:pt x="251" y="250"/>
                  </a:cubicBezTo>
                  <a:lnTo>
                    <a:pt x="251" y="210"/>
                  </a:lnTo>
                  <a:close/>
                  <a:moveTo>
                    <a:pt x="288" y="187"/>
                  </a:moveTo>
                  <a:cubicBezTo>
                    <a:pt x="309" y="187"/>
                    <a:pt x="327" y="169"/>
                    <a:pt x="327" y="148"/>
                  </a:cubicBezTo>
                  <a:cubicBezTo>
                    <a:pt x="327" y="126"/>
                    <a:pt x="309" y="109"/>
                    <a:pt x="288" y="109"/>
                  </a:cubicBezTo>
                  <a:cubicBezTo>
                    <a:pt x="266" y="109"/>
                    <a:pt x="249" y="126"/>
                    <a:pt x="249" y="148"/>
                  </a:cubicBezTo>
                  <a:cubicBezTo>
                    <a:pt x="249" y="169"/>
                    <a:pt x="266" y="187"/>
                    <a:pt x="288" y="187"/>
                  </a:cubicBezTo>
                  <a:close/>
                  <a:moveTo>
                    <a:pt x="140" y="260"/>
                  </a:moveTo>
                  <a:cubicBezTo>
                    <a:pt x="140" y="264"/>
                    <a:pt x="143" y="266"/>
                    <a:pt x="146" y="266"/>
                  </a:cubicBezTo>
                  <a:cubicBezTo>
                    <a:pt x="216" y="266"/>
                    <a:pt x="216" y="266"/>
                    <a:pt x="216" y="266"/>
                  </a:cubicBezTo>
                  <a:cubicBezTo>
                    <a:pt x="219" y="266"/>
                    <a:pt x="221" y="264"/>
                    <a:pt x="221" y="260"/>
                  </a:cubicBezTo>
                  <a:cubicBezTo>
                    <a:pt x="221" y="260"/>
                    <a:pt x="221" y="223"/>
                    <a:pt x="221" y="212"/>
                  </a:cubicBezTo>
                  <a:cubicBezTo>
                    <a:pt x="221" y="205"/>
                    <a:pt x="217" y="197"/>
                    <a:pt x="211" y="192"/>
                  </a:cubicBezTo>
                  <a:cubicBezTo>
                    <a:pt x="204" y="201"/>
                    <a:pt x="193" y="206"/>
                    <a:pt x="181" y="206"/>
                  </a:cubicBezTo>
                  <a:cubicBezTo>
                    <a:pt x="168" y="206"/>
                    <a:pt x="157" y="201"/>
                    <a:pt x="150" y="192"/>
                  </a:cubicBezTo>
                  <a:cubicBezTo>
                    <a:pt x="144" y="197"/>
                    <a:pt x="140" y="205"/>
                    <a:pt x="140" y="212"/>
                  </a:cubicBezTo>
                  <a:cubicBezTo>
                    <a:pt x="140" y="223"/>
                    <a:pt x="140" y="260"/>
                    <a:pt x="140" y="260"/>
                  </a:cubicBezTo>
                  <a:close/>
                  <a:moveTo>
                    <a:pt x="200" y="219"/>
                  </a:moveTo>
                  <a:cubicBezTo>
                    <a:pt x="200" y="216"/>
                    <a:pt x="202" y="213"/>
                    <a:pt x="206" y="213"/>
                  </a:cubicBezTo>
                  <a:cubicBezTo>
                    <a:pt x="209" y="213"/>
                    <a:pt x="211" y="216"/>
                    <a:pt x="211" y="219"/>
                  </a:cubicBezTo>
                  <a:cubicBezTo>
                    <a:pt x="211" y="252"/>
                    <a:pt x="211" y="252"/>
                    <a:pt x="211" y="252"/>
                  </a:cubicBezTo>
                  <a:cubicBezTo>
                    <a:pt x="211" y="255"/>
                    <a:pt x="209" y="258"/>
                    <a:pt x="206" y="258"/>
                  </a:cubicBezTo>
                  <a:cubicBezTo>
                    <a:pt x="202" y="258"/>
                    <a:pt x="200" y="255"/>
                    <a:pt x="200" y="252"/>
                  </a:cubicBezTo>
                  <a:lnTo>
                    <a:pt x="200" y="219"/>
                  </a:lnTo>
                  <a:close/>
                  <a:moveTo>
                    <a:pt x="150" y="219"/>
                  </a:moveTo>
                  <a:cubicBezTo>
                    <a:pt x="150" y="216"/>
                    <a:pt x="152" y="213"/>
                    <a:pt x="156" y="213"/>
                  </a:cubicBezTo>
                  <a:cubicBezTo>
                    <a:pt x="159" y="213"/>
                    <a:pt x="161" y="216"/>
                    <a:pt x="161" y="219"/>
                  </a:cubicBezTo>
                  <a:cubicBezTo>
                    <a:pt x="161" y="252"/>
                    <a:pt x="161" y="252"/>
                    <a:pt x="161" y="252"/>
                  </a:cubicBezTo>
                  <a:cubicBezTo>
                    <a:pt x="161" y="255"/>
                    <a:pt x="159" y="258"/>
                    <a:pt x="156" y="258"/>
                  </a:cubicBezTo>
                  <a:cubicBezTo>
                    <a:pt x="152" y="258"/>
                    <a:pt x="150" y="255"/>
                    <a:pt x="150" y="252"/>
                  </a:cubicBezTo>
                  <a:lnTo>
                    <a:pt x="150" y="2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sp>
          <p:nvSpPr>
            <p:cNvPr id="16523" name="Freeform 3"/>
            <p:cNvSpPr>
              <a:spLocks noChangeAspect="1" noEditPoints="1"/>
            </p:cNvSpPr>
            <p:nvPr/>
          </p:nvSpPr>
          <p:spPr bwMode="auto">
            <a:xfrm flipH="1">
              <a:off x="1616095" y="1151380"/>
              <a:ext cx="367975" cy="314414"/>
            </a:xfrm>
            <a:custGeom>
              <a:avLst/>
              <a:gdLst>
                <a:gd name="T0" fmla="*/ 2147483647 w 332"/>
                <a:gd name="T1" fmla="*/ 2147483647 h 295"/>
                <a:gd name="T2" fmla="*/ 2147483647 w 332"/>
                <a:gd name="T3" fmla="*/ 2147483647 h 295"/>
                <a:gd name="T4" fmla="*/ 2147483647 w 332"/>
                <a:gd name="T5" fmla="*/ 2147483647 h 295"/>
                <a:gd name="T6" fmla="*/ 2147483647 w 332"/>
                <a:gd name="T7" fmla="*/ 2147483647 h 295"/>
                <a:gd name="T8" fmla="*/ 2147483647 w 332"/>
                <a:gd name="T9" fmla="*/ 2147483647 h 295"/>
                <a:gd name="T10" fmla="*/ 2147483647 w 332"/>
                <a:gd name="T11" fmla="*/ 2147483647 h 295"/>
                <a:gd name="T12" fmla="*/ 2147483647 w 332"/>
                <a:gd name="T13" fmla="*/ 2147483647 h 295"/>
                <a:gd name="T14" fmla="*/ 2147483647 w 332"/>
                <a:gd name="T15" fmla="*/ 2147483647 h 295"/>
                <a:gd name="T16" fmla="*/ 2147483647 w 332"/>
                <a:gd name="T17" fmla="*/ 2147483647 h 295"/>
                <a:gd name="T18" fmla="*/ 2147483647 w 332"/>
                <a:gd name="T19" fmla="*/ 2147483647 h 295"/>
                <a:gd name="T20" fmla="*/ 2147483647 w 332"/>
                <a:gd name="T21" fmla="*/ 2147483647 h 295"/>
                <a:gd name="T22" fmla="*/ 2147483647 w 332"/>
                <a:gd name="T23" fmla="*/ 2147483647 h 295"/>
                <a:gd name="T24" fmla="*/ 2147483647 w 332"/>
                <a:gd name="T25" fmla="*/ 2147483647 h 295"/>
                <a:gd name="T26" fmla="*/ 2147483647 w 332"/>
                <a:gd name="T27" fmla="*/ 2147483647 h 295"/>
                <a:gd name="T28" fmla="*/ 2147483647 w 332"/>
                <a:gd name="T29" fmla="*/ 2147483647 h 295"/>
                <a:gd name="T30" fmla="*/ 2147483647 w 332"/>
                <a:gd name="T31" fmla="*/ 2147483647 h 295"/>
                <a:gd name="T32" fmla="*/ 2147483647 w 332"/>
                <a:gd name="T33" fmla="*/ 2147483647 h 295"/>
                <a:gd name="T34" fmla="*/ 2147483647 w 332"/>
                <a:gd name="T35" fmla="*/ 2147483647 h 295"/>
                <a:gd name="T36" fmla="*/ 2147483647 w 332"/>
                <a:gd name="T37" fmla="*/ 2147483647 h 295"/>
                <a:gd name="T38" fmla="*/ 2147483647 w 332"/>
                <a:gd name="T39" fmla="*/ 2147483647 h 295"/>
                <a:gd name="T40" fmla="*/ 2147483647 w 332"/>
                <a:gd name="T41" fmla="*/ 2147483647 h 295"/>
                <a:gd name="T42" fmla="*/ 2147483647 w 332"/>
                <a:gd name="T43" fmla="*/ 0 h 295"/>
                <a:gd name="T44" fmla="*/ 2147483647 w 332"/>
                <a:gd name="T45" fmla="*/ 2147483647 h 295"/>
                <a:gd name="T46" fmla="*/ 2147483647 w 332"/>
                <a:gd name="T47" fmla="*/ 2147483647 h 295"/>
                <a:gd name="T48" fmla="*/ 0 w 332"/>
                <a:gd name="T49" fmla="*/ 2147483647 h 295"/>
                <a:gd name="T50" fmla="*/ 2147483647 w 332"/>
                <a:gd name="T51" fmla="*/ 2147483647 h 295"/>
                <a:gd name="T52" fmla="*/ 2147483647 w 332"/>
                <a:gd name="T53" fmla="*/ 2147483647 h 295"/>
                <a:gd name="T54" fmla="*/ 2147483647 w 332"/>
                <a:gd name="T55" fmla="*/ 2147483647 h 295"/>
                <a:gd name="T56" fmla="*/ 2147483647 w 332"/>
                <a:gd name="T57" fmla="*/ 2147483647 h 295"/>
                <a:gd name="T58" fmla="*/ 2147483647 w 332"/>
                <a:gd name="T59" fmla="*/ 2147483647 h 295"/>
                <a:gd name="T60" fmla="*/ 2147483647 w 332"/>
                <a:gd name="T61" fmla="*/ 2147483647 h 295"/>
                <a:gd name="T62" fmla="*/ 2147483647 w 332"/>
                <a:gd name="T63" fmla="*/ 2147483647 h 295"/>
                <a:gd name="T64" fmla="*/ 2147483647 w 332"/>
                <a:gd name="T65" fmla="*/ 2147483647 h 295"/>
                <a:gd name="T66" fmla="*/ 2147483647 w 332"/>
                <a:gd name="T67" fmla="*/ 2147483647 h 295"/>
                <a:gd name="T68" fmla="*/ 2147483647 w 332"/>
                <a:gd name="T69" fmla="*/ 2147483647 h 295"/>
                <a:gd name="T70" fmla="*/ 2147483647 w 332"/>
                <a:gd name="T71" fmla="*/ 2147483647 h 295"/>
                <a:gd name="T72" fmla="*/ 2147483647 w 332"/>
                <a:gd name="T73" fmla="*/ 2147483647 h 295"/>
                <a:gd name="T74" fmla="*/ 2147483647 w 332"/>
                <a:gd name="T75" fmla="*/ 2147483647 h 295"/>
                <a:gd name="T76" fmla="*/ 2147483647 w 332"/>
                <a:gd name="T77" fmla="*/ 2147483647 h 295"/>
                <a:gd name="T78" fmla="*/ 2147483647 w 332"/>
                <a:gd name="T79" fmla="*/ 2147483647 h 295"/>
                <a:gd name="T80" fmla="*/ 2147483647 w 332"/>
                <a:gd name="T81" fmla="*/ 2147483647 h 295"/>
                <a:gd name="T82" fmla="*/ 2147483647 w 332"/>
                <a:gd name="T83" fmla="*/ 2147483647 h 295"/>
                <a:gd name="T84" fmla="*/ 2147483647 w 332"/>
                <a:gd name="T85" fmla="*/ 2147483647 h 295"/>
                <a:gd name="T86" fmla="*/ 2147483647 w 332"/>
                <a:gd name="T87" fmla="*/ 2147483647 h 295"/>
                <a:gd name="T88" fmla="*/ 2147483647 w 332"/>
                <a:gd name="T89" fmla="*/ 2147483647 h 295"/>
                <a:gd name="T90" fmla="*/ 2147483647 w 332"/>
                <a:gd name="T91" fmla="*/ 2147483647 h 295"/>
                <a:gd name="T92" fmla="*/ 2147483647 w 332"/>
                <a:gd name="T93" fmla="*/ 2147483647 h 295"/>
                <a:gd name="T94" fmla="*/ 2147483647 w 332"/>
                <a:gd name="T95" fmla="*/ 2147483647 h 295"/>
                <a:gd name="T96" fmla="*/ 2147483647 w 332"/>
                <a:gd name="T97" fmla="*/ 2147483647 h 295"/>
                <a:gd name="T98" fmla="*/ 2147483647 w 332"/>
                <a:gd name="T99" fmla="*/ 2147483647 h 295"/>
                <a:gd name="T100" fmla="*/ 2147483647 w 332"/>
                <a:gd name="T101" fmla="*/ 2147483647 h 295"/>
                <a:gd name="T102" fmla="*/ 2147483647 w 332"/>
                <a:gd name="T103" fmla="*/ 2147483647 h 295"/>
                <a:gd name="T104" fmla="*/ 2147483647 w 332"/>
                <a:gd name="T105" fmla="*/ 2147483647 h 295"/>
                <a:gd name="T106" fmla="*/ 2147483647 w 332"/>
                <a:gd name="T107" fmla="*/ 2147483647 h 295"/>
                <a:gd name="T108" fmla="*/ 2147483647 w 332"/>
                <a:gd name="T109" fmla="*/ 2147483647 h 2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2"/>
                <a:gd name="T166" fmla="*/ 0 h 295"/>
                <a:gd name="T167" fmla="*/ 332 w 332"/>
                <a:gd name="T168" fmla="*/ 295 h 2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2" h="295">
                  <a:moveTo>
                    <a:pt x="325" y="251"/>
                  </a:moveTo>
                  <a:cubicBezTo>
                    <a:pt x="325" y="250"/>
                    <a:pt x="256" y="132"/>
                    <a:pt x="218" y="65"/>
                  </a:cubicBezTo>
                  <a:cubicBezTo>
                    <a:pt x="215" y="61"/>
                    <a:pt x="210" y="60"/>
                    <a:pt x="207" y="62"/>
                  </a:cubicBezTo>
                  <a:cubicBezTo>
                    <a:pt x="203" y="64"/>
                    <a:pt x="201" y="69"/>
                    <a:pt x="204" y="73"/>
                  </a:cubicBezTo>
                  <a:cubicBezTo>
                    <a:pt x="243" y="140"/>
                    <a:pt x="311" y="258"/>
                    <a:pt x="311" y="259"/>
                  </a:cubicBezTo>
                  <a:cubicBezTo>
                    <a:pt x="314" y="264"/>
                    <a:pt x="315" y="268"/>
                    <a:pt x="315" y="271"/>
                  </a:cubicBezTo>
                  <a:cubicBezTo>
                    <a:pt x="315" y="274"/>
                    <a:pt x="315" y="274"/>
                    <a:pt x="313" y="276"/>
                  </a:cubicBezTo>
                  <a:cubicBezTo>
                    <a:pt x="311" y="277"/>
                    <a:pt x="307" y="279"/>
                    <a:pt x="301" y="278"/>
                  </a:cubicBezTo>
                  <a:cubicBezTo>
                    <a:pt x="301" y="279"/>
                    <a:pt x="300" y="279"/>
                    <a:pt x="300" y="279"/>
                  </a:cubicBezTo>
                  <a:cubicBezTo>
                    <a:pt x="31" y="279"/>
                    <a:pt x="31" y="279"/>
                    <a:pt x="31" y="279"/>
                  </a:cubicBezTo>
                  <a:cubicBezTo>
                    <a:pt x="31" y="278"/>
                    <a:pt x="31" y="278"/>
                    <a:pt x="31" y="278"/>
                  </a:cubicBezTo>
                  <a:cubicBezTo>
                    <a:pt x="25" y="279"/>
                    <a:pt x="20" y="277"/>
                    <a:pt x="19" y="276"/>
                  </a:cubicBezTo>
                  <a:cubicBezTo>
                    <a:pt x="17" y="274"/>
                    <a:pt x="16" y="274"/>
                    <a:pt x="16" y="271"/>
                  </a:cubicBezTo>
                  <a:cubicBezTo>
                    <a:pt x="16" y="269"/>
                    <a:pt x="17" y="264"/>
                    <a:pt x="20" y="259"/>
                  </a:cubicBezTo>
                  <a:cubicBezTo>
                    <a:pt x="22" y="257"/>
                    <a:pt x="137" y="57"/>
                    <a:pt x="155" y="26"/>
                  </a:cubicBezTo>
                  <a:cubicBezTo>
                    <a:pt x="160" y="18"/>
                    <a:pt x="164" y="16"/>
                    <a:pt x="166" y="16"/>
                  </a:cubicBezTo>
                  <a:cubicBezTo>
                    <a:pt x="168" y="16"/>
                    <a:pt x="172" y="18"/>
                    <a:pt x="177" y="26"/>
                  </a:cubicBezTo>
                  <a:cubicBezTo>
                    <a:pt x="178" y="29"/>
                    <a:pt x="183" y="36"/>
                    <a:pt x="188" y="46"/>
                  </a:cubicBezTo>
                  <a:cubicBezTo>
                    <a:pt x="191" y="50"/>
                    <a:pt x="195" y="51"/>
                    <a:pt x="199" y="49"/>
                  </a:cubicBezTo>
                  <a:cubicBezTo>
                    <a:pt x="203" y="47"/>
                    <a:pt x="204" y="42"/>
                    <a:pt x="202" y="38"/>
                  </a:cubicBezTo>
                  <a:cubicBezTo>
                    <a:pt x="196" y="28"/>
                    <a:pt x="192" y="21"/>
                    <a:pt x="191" y="18"/>
                  </a:cubicBezTo>
                  <a:cubicBezTo>
                    <a:pt x="185" y="8"/>
                    <a:pt x="176" y="0"/>
                    <a:pt x="166" y="0"/>
                  </a:cubicBezTo>
                  <a:cubicBezTo>
                    <a:pt x="155" y="0"/>
                    <a:pt x="147" y="8"/>
                    <a:pt x="141" y="18"/>
                  </a:cubicBezTo>
                  <a:cubicBezTo>
                    <a:pt x="123" y="49"/>
                    <a:pt x="8" y="249"/>
                    <a:pt x="6" y="251"/>
                  </a:cubicBezTo>
                  <a:cubicBezTo>
                    <a:pt x="2" y="258"/>
                    <a:pt x="0" y="265"/>
                    <a:pt x="0" y="271"/>
                  </a:cubicBezTo>
                  <a:cubicBezTo>
                    <a:pt x="0" y="278"/>
                    <a:pt x="4" y="285"/>
                    <a:pt x="9" y="289"/>
                  </a:cubicBezTo>
                  <a:cubicBezTo>
                    <a:pt x="15" y="293"/>
                    <a:pt x="23" y="294"/>
                    <a:pt x="31" y="294"/>
                  </a:cubicBezTo>
                  <a:cubicBezTo>
                    <a:pt x="31" y="295"/>
                    <a:pt x="31" y="295"/>
                    <a:pt x="31" y="295"/>
                  </a:cubicBezTo>
                  <a:cubicBezTo>
                    <a:pt x="300" y="295"/>
                    <a:pt x="300" y="295"/>
                    <a:pt x="300" y="295"/>
                  </a:cubicBezTo>
                  <a:cubicBezTo>
                    <a:pt x="301" y="294"/>
                    <a:pt x="301" y="294"/>
                    <a:pt x="301" y="294"/>
                  </a:cubicBezTo>
                  <a:cubicBezTo>
                    <a:pt x="309" y="294"/>
                    <a:pt x="316" y="293"/>
                    <a:pt x="322" y="289"/>
                  </a:cubicBezTo>
                  <a:cubicBezTo>
                    <a:pt x="328" y="285"/>
                    <a:pt x="332" y="278"/>
                    <a:pt x="331" y="271"/>
                  </a:cubicBezTo>
                  <a:cubicBezTo>
                    <a:pt x="331" y="265"/>
                    <a:pt x="329" y="258"/>
                    <a:pt x="325" y="251"/>
                  </a:cubicBezTo>
                  <a:close/>
                  <a:moveTo>
                    <a:pt x="173" y="79"/>
                  </a:moveTo>
                  <a:cubicBezTo>
                    <a:pt x="171" y="77"/>
                    <a:pt x="169" y="76"/>
                    <a:pt x="166" y="76"/>
                  </a:cubicBezTo>
                  <a:cubicBezTo>
                    <a:pt x="163" y="76"/>
                    <a:pt x="161" y="77"/>
                    <a:pt x="159" y="79"/>
                  </a:cubicBezTo>
                  <a:cubicBezTo>
                    <a:pt x="157" y="81"/>
                    <a:pt x="156" y="83"/>
                    <a:pt x="156" y="86"/>
                  </a:cubicBezTo>
                  <a:cubicBezTo>
                    <a:pt x="157" y="202"/>
                    <a:pt x="157" y="202"/>
                    <a:pt x="157" y="202"/>
                  </a:cubicBezTo>
                  <a:cubicBezTo>
                    <a:pt x="157" y="205"/>
                    <a:pt x="158" y="207"/>
                    <a:pt x="160" y="209"/>
                  </a:cubicBezTo>
                  <a:cubicBezTo>
                    <a:pt x="161" y="210"/>
                    <a:pt x="163" y="211"/>
                    <a:pt x="166" y="211"/>
                  </a:cubicBezTo>
                  <a:cubicBezTo>
                    <a:pt x="168" y="211"/>
                    <a:pt x="170" y="210"/>
                    <a:pt x="172" y="209"/>
                  </a:cubicBezTo>
                  <a:cubicBezTo>
                    <a:pt x="174" y="207"/>
                    <a:pt x="175" y="205"/>
                    <a:pt x="175" y="202"/>
                  </a:cubicBezTo>
                  <a:cubicBezTo>
                    <a:pt x="176" y="86"/>
                    <a:pt x="176" y="86"/>
                    <a:pt x="176" y="86"/>
                  </a:cubicBezTo>
                  <a:cubicBezTo>
                    <a:pt x="176" y="83"/>
                    <a:pt x="175" y="81"/>
                    <a:pt x="173" y="79"/>
                  </a:cubicBezTo>
                  <a:close/>
                  <a:moveTo>
                    <a:pt x="166" y="227"/>
                  </a:moveTo>
                  <a:cubicBezTo>
                    <a:pt x="163" y="227"/>
                    <a:pt x="161" y="228"/>
                    <a:pt x="159" y="230"/>
                  </a:cubicBezTo>
                  <a:cubicBezTo>
                    <a:pt x="157" y="232"/>
                    <a:pt x="156" y="234"/>
                    <a:pt x="156" y="237"/>
                  </a:cubicBezTo>
                  <a:cubicBezTo>
                    <a:pt x="156" y="250"/>
                    <a:pt x="156" y="250"/>
                    <a:pt x="156" y="250"/>
                  </a:cubicBezTo>
                  <a:cubicBezTo>
                    <a:pt x="156" y="253"/>
                    <a:pt x="157" y="255"/>
                    <a:pt x="159" y="257"/>
                  </a:cubicBezTo>
                  <a:cubicBezTo>
                    <a:pt x="161" y="259"/>
                    <a:pt x="163" y="260"/>
                    <a:pt x="166" y="260"/>
                  </a:cubicBezTo>
                  <a:cubicBezTo>
                    <a:pt x="169" y="260"/>
                    <a:pt x="171" y="259"/>
                    <a:pt x="173" y="257"/>
                  </a:cubicBezTo>
                  <a:cubicBezTo>
                    <a:pt x="175" y="255"/>
                    <a:pt x="176" y="253"/>
                    <a:pt x="176" y="250"/>
                  </a:cubicBezTo>
                  <a:cubicBezTo>
                    <a:pt x="176" y="237"/>
                    <a:pt x="176" y="237"/>
                    <a:pt x="176" y="237"/>
                  </a:cubicBezTo>
                  <a:cubicBezTo>
                    <a:pt x="176" y="234"/>
                    <a:pt x="175" y="232"/>
                    <a:pt x="173" y="230"/>
                  </a:cubicBezTo>
                  <a:cubicBezTo>
                    <a:pt x="171" y="228"/>
                    <a:pt x="169" y="227"/>
                    <a:pt x="166" y="2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sp>
          <p:nvSpPr>
            <p:cNvPr id="16524" name="Freeform 4"/>
            <p:cNvSpPr>
              <a:spLocks noChangeAspect="1" noEditPoints="1"/>
            </p:cNvSpPr>
            <p:nvPr/>
          </p:nvSpPr>
          <p:spPr bwMode="auto">
            <a:xfrm flipH="1">
              <a:off x="2098392" y="1163289"/>
              <a:ext cx="338203" cy="322750"/>
            </a:xfrm>
            <a:custGeom>
              <a:avLst/>
              <a:gdLst>
                <a:gd name="T0" fmla="*/ 2147483647 w 354"/>
                <a:gd name="T1" fmla="*/ 2147483647 h 357"/>
                <a:gd name="T2" fmla="*/ 2147483647 w 354"/>
                <a:gd name="T3" fmla="*/ 2147483647 h 357"/>
                <a:gd name="T4" fmla="*/ 2147483647 w 354"/>
                <a:gd name="T5" fmla="*/ 2147483647 h 357"/>
                <a:gd name="T6" fmla="*/ 2147483647 w 354"/>
                <a:gd name="T7" fmla="*/ 2147483647 h 357"/>
                <a:gd name="T8" fmla="*/ 2147483647 w 354"/>
                <a:gd name="T9" fmla="*/ 2147483647 h 357"/>
                <a:gd name="T10" fmla="*/ 2147483647 w 354"/>
                <a:gd name="T11" fmla="*/ 2147483647 h 357"/>
                <a:gd name="T12" fmla="*/ 2147483647 w 354"/>
                <a:gd name="T13" fmla="*/ 2147483647 h 357"/>
                <a:gd name="T14" fmla="*/ 2147483647 w 354"/>
                <a:gd name="T15" fmla="*/ 2147483647 h 357"/>
                <a:gd name="T16" fmla="*/ 2147483647 w 354"/>
                <a:gd name="T17" fmla="*/ 2147483647 h 357"/>
                <a:gd name="T18" fmla="*/ 2147483647 w 354"/>
                <a:gd name="T19" fmla="*/ 2147483647 h 357"/>
                <a:gd name="T20" fmla="*/ 2147483647 w 354"/>
                <a:gd name="T21" fmla="*/ 2147483647 h 357"/>
                <a:gd name="T22" fmla="*/ 2147483647 w 354"/>
                <a:gd name="T23" fmla="*/ 2147483647 h 357"/>
                <a:gd name="T24" fmla="*/ 2147483647 w 354"/>
                <a:gd name="T25" fmla="*/ 2147483647 h 357"/>
                <a:gd name="T26" fmla="*/ 2147483647 w 354"/>
                <a:gd name="T27" fmla="*/ 2147483647 h 357"/>
                <a:gd name="T28" fmla="*/ 2147483647 w 354"/>
                <a:gd name="T29" fmla="*/ 0 h 357"/>
                <a:gd name="T30" fmla="*/ 0 w 354"/>
                <a:gd name="T31" fmla="*/ 2147483647 h 357"/>
                <a:gd name="T32" fmla="*/ 2147483647 w 354"/>
                <a:gd name="T33" fmla="*/ 2147483647 h 357"/>
                <a:gd name="T34" fmla="*/ 2147483647 w 354"/>
                <a:gd name="T35" fmla="*/ 2147483647 h 357"/>
                <a:gd name="T36" fmla="*/ 2147483647 w 354"/>
                <a:gd name="T37" fmla="*/ 2147483647 h 357"/>
                <a:gd name="T38" fmla="*/ 2147483647 w 354"/>
                <a:gd name="T39" fmla="*/ 2147483647 h 357"/>
                <a:gd name="T40" fmla="*/ 2147483647 w 354"/>
                <a:gd name="T41" fmla="*/ 2147483647 h 357"/>
                <a:gd name="T42" fmla="*/ 2147483647 w 354"/>
                <a:gd name="T43" fmla="*/ 2147483647 h 357"/>
                <a:gd name="T44" fmla="*/ 2147483647 w 354"/>
                <a:gd name="T45" fmla="*/ 2147483647 h 357"/>
                <a:gd name="T46" fmla="*/ 2147483647 w 354"/>
                <a:gd name="T47" fmla="*/ 2147483647 h 357"/>
                <a:gd name="T48" fmla="*/ 2147483647 w 354"/>
                <a:gd name="T49" fmla="*/ 2147483647 h 357"/>
                <a:gd name="T50" fmla="*/ 2147483647 w 354"/>
                <a:gd name="T51" fmla="*/ 2147483647 h 357"/>
                <a:gd name="T52" fmla="*/ 2147483647 w 354"/>
                <a:gd name="T53" fmla="*/ 2147483647 h 357"/>
                <a:gd name="T54" fmla="*/ 2147483647 w 354"/>
                <a:gd name="T55" fmla="*/ 2147483647 h 357"/>
                <a:gd name="T56" fmla="*/ 2147483647 w 354"/>
                <a:gd name="T57" fmla="*/ 2147483647 h 357"/>
                <a:gd name="T58" fmla="*/ 2147483647 w 354"/>
                <a:gd name="T59" fmla="*/ 2147483647 h 357"/>
                <a:gd name="T60" fmla="*/ 2147483647 w 354"/>
                <a:gd name="T61" fmla="*/ 2147483647 h 357"/>
                <a:gd name="T62" fmla="*/ 2147483647 w 354"/>
                <a:gd name="T63" fmla="*/ 2147483647 h 357"/>
                <a:gd name="T64" fmla="*/ 2147483647 w 354"/>
                <a:gd name="T65" fmla="*/ 2147483647 h 357"/>
                <a:gd name="T66" fmla="*/ 2147483647 w 354"/>
                <a:gd name="T67" fmla="*/ 2147483647 h 357"/>
                <a:gd name="T68" fmla="*/ 2147483647 w 354"/>
                <a:gd name="T69" fmla="*/ 2147483647 h 357"/>
                <a:gd name="T70" fmla="*/ 2147483647 w 354"/>
                <a:gd name="T71" fmla="*/ 2147483647 h 357"/>
                <a:gd name="T72" fmla="*/ 2147483647 w 354"/>
                <a:gd name="T73" fmla="*/ 2147483647 h 357"/>
                <a:gd name="T74" fmla="*/ 2147483647 w 354"/>
                <a:gd name="T75" fmla="*/ 2147483647 h 357"/>
                <a:gd name="T76" fmla="*/ 2147483647 w 354"/>
                <a:gd name="T77" fmla="*/ 2147483647 h 357"/>
                <a:gd name="T78" fmla="*/ 2147483647 w 354"/>
                <a:gd name="T79" fmla="*/ 2147483647 h 357"/>
                <a:gd name="T80" fmla="*/ 2147483647 w 354"/>
                <a:gd name="T81" fmla="*/ 2147483647 h 357"/>
                <a:gd name="T82" fmla="*/ 2147483647 w 354"/>
                <a:gd name="T83" fmla="*/ 2147483647 h 357"/>
                <a:gd name="T84" fmla="*/ 2147483647 w 354"/>
                <a:gd name="T85" fmla="*/ 2147483647 h 357"/>
                <a:gd name="T86" fmla="*/ 2147483647 w 354"/>
                <a:gd name="T87" fmla="*/ 2147483647 h 357"/>
                <a:gd name="T88" fmla="*/ 2147483647 w 354"/>
                <a:gd name="T89" fmla="*/ 2147483647 h 357"/>
                <a:gd name="T90" fmla="*/ 2147483647 w 354"/>
                <a:gd name="T91" fmla="*/ 2147483647 h 357"/>
                <a:gd name="T92" fmla="*/ 2147483647 w 354"/>
                <a:gd name="T93" fmla="*/ 2147483647 h 357"/>
                <a:gd name="T94" fmla="*/ 2147483647 w 354"/>
                <a:gd name="T95" fmla="*/ 2147483647 h 357"/>
                <a:gd name="T96" fmla="*/ 2147483647 w 354"/>
                <a:gd name="T97" fmla="*/ 2147483647 h 357"/>
                <a:gd name="T98" fmla="*/ 2147483647 w 354"/>
                <a:gd name="T99" fmla="*/ 2147483647 h 357"/>
                <a:gd name="T100" fmla="*/ 2147483647 w 354"/>
                <a:gd name="T101" fmla="*/ 2147483647 h 357"/>
                <a:gd name="T102" fmla="*/ 2147483647 w 354"/>
                <a:gd name="T103" fmla="*/ 2147483647 h 357"/>
                <a:gd name="T104" fmla="*/ 2147483647 w 354"/>
                <a:gd name="T105" fmla="*/ 2147483647 h 357"/>
                <a:gd name="T106" fmla="*/ 2147483647 w 354"/>
                <a:gd name="T107" fmla="*/ 2147483647 h 357"/>
                <a:gd name="T108" fmla="*/ 2147483647 w 354"/>
                <a:gd name="T109" fmla="*/ 2147483647 h 357"/>
                <a:gd name="T110" fmla="*/ 2147483647 w 354"/>
                <a:gd name="T111" fmla="*/ 2147483647 h 3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54"/>
                <a:gd name="T169" fmla="*/ 0 h 357"/>
                <a:gd name="T170" fmla="*/ 354 w 354"/>
                <a:gd name="T171" fmla="*/ 357 h 3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54" h="357">
                  <a:moveTo>
                    <a:pt x="339" y="286"/>
                  </a:moveTo>
                  <a:cubicBezTo>
                    <a:pt x="274" y="222"/>
                    <a:pt x="274" y="222"/>
                    <a:pt x="274" y="222"/>
                  </a:cubicBezTo>
                  <a:cubicBezTo>
                    <a:pt x="287" y="200"/>
                    <a:pt x="294" y="174"/>
                    <a:pt x="294" y="147"/>
                  </a:cubicBezTo>
                  <a:cubicBezTo>
                    <a:pt x="294" y="112"/>
                    <a:pt x="282" y="80"/>
                    <a:pt x="261" y="54"/>
                  </a:cubicBezTo>
                  <a:cubicBezTo>
                    <a:pt x="258" y="51"/>
                    <a:pt x="253" y="50"/>
                    <a:pt x="250" y="53"/>
                  </a:cubicBezTo>
                  <a:cubicBezTo>
                    <a:pt x="246" y="56"/>
                    <a:pt x="246" y="61"/>
                    <a:pt x="249" y="64"/>
                  </a:cubicBezTo>
                  <a:cubicBezTo>
                    <a:pt x="267" y="87"/>
                    <a:pt x="278" y="116"/>
                    <a:pt x="278" y="147"/>
                  </a:cubicBezTo>
                  <a:cubicBezTo>
                    <a:pt x="278" y="220"/>
                    <a:pt x="219" y="278"/>
                    <a:pt x="147" y="279"/>
                  </a:cubicBezTo>
                  <a:cubicBezTo>
                    <a:pt x="75" y="278"/>
                    <a:pt x="16" y="220"/>
                    <a:pt x="16" y="147"/>
                  </a:cubicBezTo>
                  <a:cubicBezTo>
                    <a:pt x="16" y="75"/>
                    <a:pt x="75" y="16"/>
                    <a:pt x="147" y="16"/>
                  </a:cubicBezTo>
                  <a:cubicBezTo>
                    <a:pt x="177" y="16"/>
                    <a:pt x="205" y="27"/>
                    <a:pt x="228" y="44"/>
                  </a:cubicBezTo>
                  <a:cubicBezTo>
                    <a:pt x="231" y="47"/>
                    <a:pt x="236" y="46"/>
                    <a:pt x="239" y="42"/>
                  </a:cubicBezTo>
                  <a:cubicBezTo>
                    <a:pt x="242" y="39"/>
                    <a:pt x="241" y="34"/>
                    <a:pt x="237" y="31"/>
                  </a:cubicBezTo>
                  <a:cubicBezTo>
                    <a:pt x="237" y="31"/>
                    <a:pt x="237" y="31"/>
                    <a:pt x="237" y="31"/>
                  </a:cubicBezTo>
                  <a:cubicBezTo>
                    <a:pt x="213" y="12"/>
                    <a:pt x="181" y="0"/>
                    <a:pt x="147" y="0"/>
                  </a:cubicBezTo>
                  <a:cubicBezTo>
                    <a:pt x="66" y="0"/>
                    <a:pt x="0" y="66"/>
                    <a:pt x="0" y="147"/>
                  </a:cubicBezTo>
                  <a:cubicBezTo>
                    <a:pt x="0" y="229"/>
                    <a:pt x="66" y="295"/>
                    <a:pt x="147" y="295"/>
                  </a:cubicBezTo>
                  <a:cubicBezTo>
                    <a:pt x="173" y="295"/>
                    <a:pt x="197" y="288"/>
                    <a:pt x="218" y="276"/>
                  </a:cubicBezTo>
                  <a:cubicBezTo>
                    <a:pt x="284" y="342"/>
                    <a:pt x="284" y="342"/>
                    <a:pt x="284" y="342"/>
                  </a:cubicBezTo>
                  <a:cubicBezTo>
                    <a:pt x="299" y="357"/>
                    <a:pt x="324" y="357"/>
                    <a:pt x="339" y="342"/>
                  </a:cubicBezTo>
                  <a:cubicBezTo>
                    <a:pt x="354" y="326"/>
                    <a:pt x="354" y="302"/>
                    <a:pt x="339" y="286"/>
                  </a:cubicBezTo>
                  <a:close/>
                  <a:moveTo>
                    <a:pt x="234" y="66"/>
                  </a:moveTo>
                  <a:cubicBezTo>
                    <a:pt x="234" y="66"/>
                    <a:pt x="234" y="66"/>
                    <a:pt x="233" y="66"/>
                  </a:cubicBezTo>
                  <a:cubicBezTo>
                    <a:pt x="212" y="43"/>
                    <a:pt x="181" y="28"/>
                    <a:pt x="147" y="28"/>
                  </a:cubicBezTo>
                  <a:cubicBezTo>
                    <a:pt x="147" y="28"/>
                    <a:pt x="147" y="28"/>
                    <a:pt x="147" y="28"/>
                  </a:cubicBezTo>
                  <a:cubicBezTo>
                    <a:pt x="147" y="28"/>
                    <a:pt x="147" y="28"/>
                    <a:pt x="147" y="28"/>
                  </a:cubicBezTo>
                  <a:cubicBezTo>
                    <a:pt x="82" y="28"/>
                    <a:pt x="29" y="81"/>
                    <a:pt x="29" y="147"/>
                  </a:cubicBezTo>
                  <a:cubicBezTo>
                    <a:pt x="29" y="212"/>
                    <a:pt x="82" y="265"/>
                    <a:pt x="147" y="265"/>
                  </a:cubicBezTo>
                  <a:cubicBezTo>
                    <a:pt x="174" y="265"/>
                    <a:pt x="199" y="256"/>
                    <a:pt x="219" y="241"/>
                  </a:cubicBezTo>
                  <a:cubicBezTo>
                    <a:pt x="219" y="241"/>
                    <a:pt x="219" y="241"/>
                    <a:pt x="219" y="241"/>
                  </a:cubicBezTo>
                  <a:cubicBezTo>
                    <a:pt x="219" y="241"/>
                    <a:pt x="219" y="241"/>
                    <a:pt x="219" y="241"/>
                  </a:cubicBezTo>
                  <a:cubicBezTo>
                    <a:pt x="247" y="220"/>
                    <a:pt x="265" y="185"/>
                    <a:pt x="266" y="147"/>
                  </a:cubicBezTo>
                  <a:cubicBezTo>
                    <a:pt x="265" y="116"/>
                    <a:pt x="253" y="87"/>
                    <a:pt x="234" y="66"/>
                  </a:cubicBezTo>
                  <a:cubicBezTo>
                    <a:pt x="234" y="66"/>
                    <a:pt x="234" y="66"/>
                    <a:pt x="234" y="66"/>
                  </a:cubicBezTo>
                  <a:close/>
                  <a:moveTo>
                    <a:pt x="147" y="249"/>
                  </a:moveTo>
                  <a:cubicBezTo>
                    <a:pt x="90" y="249"/>
                    <a:pt x="45" y="204"/>
                    <a:pt x="45" y="147"/>
                  </a:cubicBezTo>
                  <a:cubicBezTo>
                    <a:pt x="45" y="93"/>
                    <a:pt x="86" y="49"/>
                    <a:pt x="139" y="45"/>
                  </a:cubicBezTo>
                  <a:cubicBezTo>
                    <a:pt x="139" y="147"/>
                    <a:pt x="139" y="147"/>
                    <a:pt x="139" y="147"/>
                  </a:cubicBezTo>
                  <a:cubicBezTo>
                    <a:pt x="139" y="147"/>
                    <a:pt x="139" y="147"/>
                    <a:pt x="139" y="147"/>
                  </a:cubicBezTo>
                  <a:cubicBezTo>
                    <a:pt x="139" y="148"/>
                    <a:pt x="139" y="148"/>
                    <a:pt x="139" y="149"/>
                  </a:cubicBezTo>
                  <a:cubicBezTo>
                    <a:pt x="139" y="149"/>
                    <a:pt x="139" y="149"/>
                    <a:pt x="140" y="150"/>
                  </a:cubicBezTo>
                  <a:cubicBezTo>
                    <a:pt x="140" y="150"/>
                    <a:pt x="140" y="150"/>
                    <a:pt x="140" y="150"/>
                  </a:cubicBezTo>
                  <a:cubicBezTo>
                    <a:pt x="140" y="150"/>
                    <a:pt x="140" y="151"/>
                    <a:pt x="140" y="151"/>
                  </a:cubicBezTo>
                  <a:cubicBezTo>
                    <a:pt x="140" y="151"/>
                    <a:pt x="141" y="152"/>
                    <a:pt x="141" y="152"/>
                  </a:cubicBezTo>
                  <a:cubicBezTo>
                    <a:pt x="141" y="152"/>
                    <a:pt x="141" y="152"/>
                    <a:pt x="141" y="152"/>
                  </a:cubicBezTo>
                  <a:cubicBezTo>
                    <a:pt x="141" y="152"/>
                    <a:pt x="141" y="152"/>
                    <a:pt x="141" y="152"/>
                  </a:cubicBezTo>
                  <a:cubicBezTo>
                    <a:pt x="202" y="233"/>
                    <a:pt x="202" y="233"/>
                    <a:pt x="202" y="233"/>
                  </a:cubicBezTo>
                  <a:cubicBezTo>
                    <a:pt x="186" y="243"/>
                    <a:pt x="167" y="249"/>
                    <a:pt x="147" y="249"/>
                  </a:cubicBezTo>
                  <a:close/>
                  <a:moveTo>
                    <a:pt x="215" y="223"/>
                  </a:moveTo>
                  <a:cubicBezTo>
                    <a:pt x="163" y="155"/>
                    <a:pt x="163" y="155"/>
                    <a:pt x="163" y="155"/>
                  </a:cubicBezTo>
                  <a:cubicBezTo>
                    <a:pt x="249" y="155"/>
                    <a:pt x="249" y="155"/>
                    <a:pt x="249" y="155"/>
                  </a:cubicBezTo>
                  <a:cubicBezTo>
                    <a:pt x="247" y="182"/>
                    <a:pt x="234" y="206"/>
                    <a:pt x="215" y="223"/>
                  </a:cubicBezTo>
                  <a:close/>
                  <a:moveTo>
                    <a:pt x="167" y="139"/>
                  </a:moveTo>
                  <a:cubicBezTo>
                    <a:pt x="227" y="83"/>
                    <a:pt x="227" y="83"/>
                    <a:pt x="227" y="83"/>
                  </a:cubicBezTo>
                  <a:cubicBezTo>
                    <a:pt x="239" y="99"/>
                    <a:pt x="247" y="118"/>
                    <a:pt x="249" y="139"/>
                  </a:cubicBezTo>
                  <a:lnTo>
                    <a:pt x="167" y="13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sp>
          <p:nvSpPr>
            <p:cNvPr id="660" name="TextBox 659"/>
            <p:cNvSpPr txBox="1"/>
            <p:nvPr/>
          </p:nvSpPr>
          <p:spPr>
            <a:xfrm flipH="1">
              <a:off x="2578306" y="1162098"/>
              <a:ext cx="2813992" cy="838437"/>
            </a:xfrm>
            <a:prstGeom prst="rect">
              <a:avLst/>
            </a:prstGeom>
            <a:noFill/>
          </p:spPr>
          <p:txBody>
            <a:bodyPr>
              <a:spAutoFit/>
            </a:bodyPr>
            <a:lstStyle/>
            <a:p>
              <a:pPr>
                <a:defRPr/>
              </a:pPr>
              <a:r>
                <a:rPr lang="en-US" sz="1867" b="1" dirty="0">
                  <a:solidFill>
                    <a:schemeClr val="bg1"/>
                  </a:solidFill>
                  <a:latin typeface="+mn-lt"/>
                  <a:ea typeface="ＭＳ Ｐゴシック" pitchFamily="34" charset="-128"/>
                  <a:cs typeface="+mn-cs"/>
                </a:rPr>
                <a:t>Service creation</a:t>
              </a:r>
            </a:p>
            <a:p>
              <a:pPr marL="228594" indent="-228594">
                <a:buFont typeface="Arial" panose="020B0604020202020204" pitchFamily="34" charset="0"/>
                <a:buChar char="•"/>
                <a:defRPr/>
              </a:pPr>
              <a:r>
                <a:rPr lang="en-US" sz="1600" dirty="0">
                  <a:solidFill>
                    <a:schemeClr val="bg1"/>
                  </a:solidFill>
                  <a:latin typeface="+mn-lt"/>
                  <a:ea typeface="ＭＳ Ｐゴシック" pitchFamily="34" charset="-128"/>
                  <a:cs typeface="+mn-cs"/>
                </a:rPr>
                <a:t>Intelligent steering</a:t>
              </a:r>
            </a:p>
            <a:p>
              <a:pPr marL="228594" indent="-228594">
                <a:buFont typeface="Arial" panose="020B0604020202020204" pitchFamily="34" charset="0"/>
                <a:buChar char="•"/>
                <a:defRPr/>
              </a:pPr>
              <a:r>
                <a:rPr lang="en-US" sz="1600" dirty="0">
                  <a:solidFill>
                    <a:schemeClr val="bg1"/>
                  </a:solidFill>
                  <a:latin typeface="+mn-lt"/>
                  <a:ea typeface="ＭＳ Ｐゴシック" pitchFamily="34" charset="-128"/>
                  <a:cs typeface="+mn-cs"/>
                </a:rPr>
                <a:t>Dynamic offload</a:t>
              </a:r>
            </a:p>
            <a:p>
              <a:pPr marL="228594" indent="-228594">
                <a:buFont typeface="Arial" panose="020B0604020202020204" pitchFamily="34" charset="0"/>
                <a:buChar char="•"/>
                <a:defRPr/>
              </a:pPr>
              <a:r>
                <a:rPr lang="en-US" sz="1600" dirty="0">
                  <a:solidFill>
                    <a:schemeClr val="bg1"/>
                  </a:solidFill>
                  <a:latin typeface="+mn-lt"/>
                  <a:ea typeface="ＭＳ Ｐゴシック" pitchFamily="34" charset="-128"/>
                  <a:cs typeface="+mn-cs"/>
                </a:rPr>
                <a:t>Subscriber personalization</a:t>
              </a:r>
              <a:endParaRPr lang="en-US" sz="2400" dirty="0">
                <a:solidFill>
                  <a:schemeClr val="bg1"/>
                </a:solidFill>
                <a:latin typeface="+mn-lt"/>
                <a:ea typeface="ＭＳ Ｐゴシック" pitchFamily="34" charset="-128"/>
                <a:cs typeface="+mn-cs"/>
              </a:endParaRPr>
            </a:p>
          </p:txBody>
        </p:sp>
      </p:grpSp>
      <p:grpSp>
        <p:nvGrpSpPr>
          <p:cNvPr id="5" name="Group 4"/>
          <p:cNvGrpSpPr>
            <a:grpSpLocks/>
          </p:cNvGrpSpPr>
          <p:nvPr/>
        </p:nvGrpSpPr>
        <p:grpSpPr bwMode="auto">
          <a:xfrm>
            <a:off x="522685" y="3086101"/>
            <a:ext cx="8422481" cy="1693198"/>
            <a:chOff x="521706" y="2314566"/>
            <a:chExt cx="8424108" cy="1270529"/>
          </a:xfrm>
        </p:grpSpPr>
        <p:sp>
          <p:nvSpPr>
            <p:cNvPr id="27753" name="AutoShape 4"/>
            <p:cNvSpPr>
              <a:spLocks noChangeArrowheads="1"/>
            </p:cNvSpPr>
            <p:nvPr/>
          </p:nvSpPr>
          <p:spPr bwMode="auto">
            <a:xfrm rot="5400000" flipH="1">
              <a:off x="4138344" y="-1267143"/>
              <a:ext cx="1209884" cy="8405057"/>
            </a:xfrm>
            <a:prstGeom prst="flowChartAlternateProcess">
              <a:avLst/>
            </a:prstGeom>
            <a:noFill/>
            <a:ln w="38100" algn="ctr">
              <a:solidFill>
                <a:srgbClr val="5FBADD"/>
              </a:solidFill>
              <a:miter lim="800000"/>
              <a:headEnd/>
              <a:tailEnd/>
            </a:ln>
            <a:extLst>
              <a:ext uri="{909E8E84-426E-40DD-AFC4-6F175D3DCCD1}">
                <a14:hiddenFill xmlns:a14="http://schemas.microsoft.com/office/drawing/2010/main">
                  <a:blipFill dpi="0" rotWithShape="1">
                    <a:blip r:embed="rId3"/>
                    <a:srcRect/>
                    <a:stretch>
                      <a:fillRect/>
                    </a:stretch>
                  </a:blipFill>
                </a14:hiddenFill>
              </a:ext>
            </a:extLst>
          </p:spPr>
          <p:txBody>
            <a:bodyPr anchor="ctr"/>
            <a:lstStyle/>
            <a:p>
              <a:pPr algn="ctr"/>
              <a:endParaRPr lang="en-US" altLang="fr-FR" sz="1400">
                <a:solidFill>
                  <a:schemeClr val="bg1"/>
                </a:solidFill>
              </a:endParaRPr>
            </a:p>
          </p:txBody>
        </p:sp>
        <p:sp>
          <p:nvSpPr>
            <p:cNvPr id="16486" name="AutoShape 4"/>
            <p:cNvSpPr>
              <a:spLocks noChangeArrowheads="1"/>
            </p:cNvSpPr>
            <p:nvPr/>
          </p:nvSpPr>
          <p:spPr bwMode="auto">
            <a:xfrm rot="16200000" flipH="1">
              <a:off x="2208961" y="627311"/>
              <a:ext cx="1225762" cy="4600272"/>
            </a:xfrm>
            <a:prstGeom prst="flowChartAlternateProcess">
              <a:avLst/>
            </a:prstGeom>
            <a:solidFill>
              <a:srgbClr val="5FBADD"/>
            </a:solidFill>
            <a:ln w="38100">
              <a:solidFill>
                <a:schemeClr val="bg1"/>
              </a:solidFill>
              <a:miter lim="800000"/>
              <a:headEnd/>
              <a:tailEnd/>
            </a:ln>
          </p:spPr>
          <p:txBody>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467" b="1">
                  <a:solidFill>
                    <a:schemeClr val="bg1"/>
                  </a:solidFill>
                  <a:cs typeface="+mn-cs"/>
                </a:rPr>
                <a:t>Virtual</a:t>
              </a:r>
            </a:p>
            <a:p>
              <a:pPr algn="ctr" eaLnBrk="1" hangingPunct="1">
                <a:defRPr/>
              </a:pPr>
              <a:r>
                <a:rPr lang="en-US" altLang="en-US" sz="1467" b="1">
                  <a:solidFill>
                    <a:schemeClr val="bg1"/>
                  </a:solidFill>
                  <a:cs typeface="+mn-cs"/>
                </a:rPr>
                <a:t>Networks</a:t>
              </a:r>
            </a:p>
          </p:txBody>
        </p:sp>
        <p:sp>
          <p:nvSpPr>
            <p:cNvPr id="16487" name="TextBox 199"/>
            <p:cNvSpPr txBox="1">
              <a:spLocks noChangeArrowheads="1"/>
            </p:cNvSpPr>
            <p:nvPr/>
          </p:nvSpPr>
          <p:spPr bwMode="auto">
            <a:xfrm>
              <a:off x="6418820" y="3207978"/>
              <a:ext cx="523976" cy="3771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333">
                  <a:solidFill>
                    <a:srgbClr val="5FBADD"/>
                  </a:solidFill>
                  <a:cs typeface="+mn-cs"/>
                </a:rPr>
                <a:t>vBNG</a:t>
              </a:r>
            </a:p>
          </p:txBody>
        </p:sp>
        <p:sp>
          <p:nvSpPr>
            <p:cNvPr id="16488" name="TextBox 200"/>
            <p:cNvSpPr txBox="1">
              <a:spLocks noChangeArrowheads="1"/>
            </p:cNvSpPr>
            <p:nvPr/>
          </p:nvSpPr>
          <p:spPr bwMode="auto">
            <a:xfrm>
              <a:off x="5248209" y="3197258"/>
              <a:ext cx="601382" cy="2227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333">
                  <a:solidFill>
                    <a:srgbClr val="5FBADD"/>
                  </a:solidFill>
                  <a:cs typeface="+mn-cs"/>
                </a:rPr>
                <a:t>vPE</a:t>
              </a:r>
            </a:p>
          </p:txBody>
        </p:sp>
        <p:sp>
          <p:nvSpPr>
            <p:cNvPr id="16489" name="Rectangle 20"/>
            <p:cNvSpPr>
              <a:spLocks noChangeArrowheads="1"/>
            </p:cNvSpPr>
            <p:nvPr/>
          </p:nvSpPr>
          <p:spPr bwMode="auto">
            <a:xfrm>
              <a:off x="5274408" y="2524220"/>
              <a:ext cx="490632" cy="681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endParaRPr lang="en-US" altLang="en-US" sz="1333">
                <a:cs typeface="+mn-cs"/>
              </a:endParaRPr>
            </a:p>
          </p:txBody>
        </p:sp>
        <p:sp>
          <p:nvSpPr>
            <p:cNvPr id="16490" name="Freeform 7"/>
            <p:cNvSpPr>
              <a:spLocks noChangeAspect="1" noEditPoints="1"/>
            </p:cNvSpPr>
            <p:nvPr/>
          </p:nvSpPr>
          <p:spPr bwMode="auto">
            <a:xfrm>
              <a:off x="5274408" y="2524220"/>
              <a:ext cx="516831" cy="681376"/>
            </a:xfrm>
            <a:custGeom>
              <a:avLst/>
              <a:gdLst>
                <a:gd name="T0" fmla="*/ 2147483647 w 411"/>
                <a:gd name="T1" fmla="*/ 2147483647 h 411"/>
                <a:gd name="T2" fmla="*/ 2147483647 w 411"/>
                <a:gd name="T3" fmla="*/ 2147483647 h 411"/>
                <a:gd name="T4" fmla="*/ 2147483647 w 411"/>
                <a:gd name="T5" fmla="*/ 2147483647 h 411"/>
                <a:gd name="T6" fmla="*/ 2147483647 w 411"/>
                <a:gd name="T7" fmla="*/ 2147483647 h 411"/>
                <a:gd name="T8" fmla="*/ 2147483647 w 411"/>
                <a:gd name="T9" fmla="*/ 2147483647 h 411"/>
                <a:gd name="T10" fmla="*/ 2147483647 w 411"/>
                <a:gd name="T11" fmla="*/ 2147483647 h 411"/>
                <a:gd name="T12" fmla="*/ 2147483647 w 411"/>
                <a:gd name="T13" fmla="*/ 2147483647 h 411"/>
                <a:gd name="T14" fmla="*/ 2147483647 w 411"/>
                <a:gd name="T15" fmla="*/ 2147483647 h 411"/>
                <a:gd name="T16" fmla="*/ 2147483647 w 411"/>
                <a:gd name="T17" fmla="*/ 2147483647 h 411"/>
                <a:gd name="T18" fmla="*/ 2147483647 w 411"/>
                <a:gd name="T19" fmla="*/ 2147483647 h 411"/>
                <a:gd name="T20" fmla="*/ 2147483647 w 411"/>
                <a:gd name="T21" fmla="*/ 2147483647 h 411"/>
                <a:gd name="T22" fmla="*/ 2147483647 w 411"/>
                <a:gd name="T23" fmla="*/ 2147483647 h 411"/>
                <a:gd name="T24" fmla="*/ 2147483647 w 411"/>
                <a:gd name="T25" fmla="*/ 2147483647 h 411"/>
                <a:gd name="T26" fmla="*/ 2147483647 w 411"/>
                <a:gd name="T27" fmla="*/ 2147483647 h 411"/>
                <a:gd name="T28" fmla="*/ 2147483647 w 411"/>
                <a:gd name="T29" fmla="*/ 2147483647 h 411"/>
                <a:gd name="T30" fmla="*/ 2147483647 w 411"/>
                <a:gd name="T31" fmla="*/ 2147483647 h 411"/>
                <a:gd name="T32" fmla="*/ 2147483647 w 411"/>
                <a:gd name="T33" fmla="*/ 2147483647 h 411"/>
                <a:gd name="T34" fmla="*/ 2147483647 w 411"/>
                <a:gd name="T35" fmla="*/ 2147483647 h 411"/>
                <a:gd name="T36" fmla="*/ 2147483647 w 411"/>
                <a:gd name="T37" fmla="*/ 2147483647 h 411"/>
                <a:gd name="T38" fmla="*/ 2147483647 w 411"/>
                <a:gd name="T39" fmla="*/ 2147483647 h 411"/>
                <a:gd name="T40" fmla="*/ 2147483647 w 411"/>
                <a:gd name="T41" fmla="*/ 2147483647 h 411"/>
                <a:gd name="T42" fmla="*/ 2147483647 w 411"/>
                <a:gd name="T43" fmla="*/ 2147483647 h 411"/>
                <a:gd name="T44" fmla="*/ 2147483647 w 411"/>
                <a:gd name="T45" fmla="*/ 2147483647 h 411"/>
                <a:gd name="T46" fmla="*/ 2147483647 w 411"/>
                <a:gd name="T47" fmla="*/ 2147483647 h 411"/>
                <a:gd name="T48" fmla="*/ 2147483647 w 411"/>
                <a:gd name="T49" fmla="*/ 2147483647 h 411"/>
                <a:gd name="T50" fmla="*/ 2147483647 w 411"/>
                <a:gd name="T51" fmla="*/ 2147483647 h 411"/>
                <a:gd name="T52" fmla="*/ 2147483647 w 411"/>
                <a:gd name="T53" fmla="*/ 2147483647 h 411"/>
                <a:gd name="T54" fmla="*/ 2147483647 w 411"/>
                <a:gd name="T55" fmla="*/ 0 h 411"/>
                <a:gd name="T56" fmla="*/ 0 w 411"/>
                <a:gd name="T57" fmla="*/ 2147483647 h 411"/>
                <a:gd name="T58" fmla="*/ 2147483647 w 411"/>
                <a:gd name="T59" fmla="*/ 2147483647 h 411"/>
                <a:gd name="T60" fmla="*/ 2147483647 w 411"/>
                <a:gd name="T61" fmla="*/ 2147483647 h 411"/>
                <a:gd name="T62" fmla="*/ 2147483647 w 411"/>
                <a:gd name="T63" fmla="*/ 2147483647 h 411"/>
                <a:gd name="T64" fmla="*/ 2147483647 w 411"/>
                <a:gd name="T65" fmla="*/ 2147483647 h 411"/>
                <a:gd name="T66" fmla="*/ 2147483647 w 411"/>
                <a:gd name="T67" fmla="*/ 2147483647 h 411"/>
                <a:gd name="T68" fmla="*/ 2147483647 w 411"/>
                <a:gd name="T69" fmla="*/ 2147483647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1"/>
                <a:gd name="T106" fmla="*/ 0 h 411"/>
                <a:gd name="T107" fmla="*/ 411 w 411"/>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1" h="411">
                  <a:moveTo>
                    <a:pt x="287" y="290"/>
                  </a:moveTo>
                  <a:cubicBezTo>
                    <a:pt x="287" y="286"/>
                    <a:pt x="285" y="281"/>
                    <a:pt x="281" y="279"/>
                  </a:cubicBezTo>
                  <a:cubicBezTo>
                    <a:pt x="278" y="276"/>
                    <a:pt x="273" y="275"/>
                    <a:pt x="268" y="275"/>
                  </a:cubicBezTo>
                  <a:cubicBezTo>
                    <a:pt x="265" y="275"/>
                    <a:pt x="262" y="275"/>
                    <a:pt x="260" y="275"/>
                  </a:cubicBezTo>
                  <a:cubicBezTo>
                    <a:pt x="260" y="270"/>
                    <a:pt x="260" y="262"/>
                    <a:pt x="260" y="255"/>
                  </a:cubicBezTo>
                  <a:cubicBezTo>
                    <a:pt x="260" y="240"/>
                    <a:pt x="260" y="225"/>
                    <a:pt x="260" y="222"/>
                  </a:cubicBezTo>
                  <a:cubicBezTo>
                    <a:pt x="260" y="215"/>
                    <a:pt x="256" y="210"/>
                    <a:pt x="252" y="209"/>
                  </a:cubicBezTo>
                  <a:cubicBezTo>
                    <a:pt x="248" y="207"/>
                    <a:pt x="246" y="207"/>
                    <a:pt x="245" y="207"/>
                  </a:cubicBezTo>
                  <a:cubicBezTo>
                    <a:pt x="245" y="207"/>
                    <a:pt x="245" y="207"/>
                    <a:pt x="245" y="207"/>
                  </a:cubicBezTo>
                  <a:cubicBezTo>
                    <a:pt x="245" y="207"/>
                    <a:pt x="173" y="207"/>
                    <a:pt x="165" y="207"/>
                  </a:cubicBezTo>
                  <a:cubicBezTo>
                    <a:pt x="160" y="207"/>
                    <a:pt x="154" y="211"/>
                    <a:pt x="153" y="215"/>
                  </a:cubicBezTo>
                  <a:cubicBezTo>
                    <a:pt x="151" y="218"/>
                    <a:pt x="151" y="221"/>
                    <a:pt x="151" y="223"/>
                  </a:cubicBezTo>
                  <a:cubicBezTo>
                    <a:pt x="151" y="223"/>
                    <a:pt x="151" y="223"/>
                    <a:pt x="151" y="223"/>
                  </a:cubicBezTo>
                  <a:cubicBezTo>
                    <a:pt x="151" y="275"/>
                    <a:pt x="151" y="275"/>
                    <a:pt x="151" y="275"/>
                  </a:cubicBezTo>
                  <a:cubicBezTo>
                    <a:pt x="149" y="275"/>
                    <a:pt x="146" y="275"/>
                    <a:pt x="143" y="275"/>
                  </a:cubicBezTo>
                  <a:cubicBezTo>
                    <a:pt x="138" y="275"/>
                    <a:pt x="133" y="276"/>
                    <a:pt x="130" y="279"/>
                  </a:cubicBezTo>
                  <a:cubicBezTo>
                    <a:pt x="126" y="282"/>
                    <a:pt x="124" y="286"/>
                    <a:pt x="124" y="290"/>
                  </a:cubicBezTo>
                  <a:cubicBezTo>
                    <a:pt x="124" y="295"/>
                    <a:pt x="126" y="299"/>
                    <a:pt x="129" y="302"/>
                  </a:cubicBezTo>
                  <a:cubicBezTo>
                    <a:pt x="133" y="306"/>
                    <a:pt x="183" y="355"/>
                    <a:pt x="187" y="360"/>
                  </a:cubicBezTo>
                  <a:cubicBezTo>
                    <a:pt x="191" y="364"/>
                    <a:pt x="197" y="368"/>
                    <a:pt x="205" y="368"/>
                  </a:cubicBezTo>
                  <a:cubicBezTo>
                    <a:pt x="205" y="368"/>
                    <a:pt x="205" y="368"/>
                    <a:pt x="205" y="368"/>
                  </a:cubicBezTo>
                  <a:cubicBezTo>
                    <a:pt x="214" y="368"/>
                    <a:pt x="220" y="364"/>
                    <a:pt x="224" y="360"/>
                  </a:cubicBezTo>
                  <a:cubicBezTo>
                    <a:pt x="225" y="358"/>
                    <a:pt x="279" y="305"/>
                    <a:pt x="282" y="302"/>
                  </a:cubicBezTo>
                  <a:cubicBezTo>
                    <a:pt x="282" y="302"/>
                    <a:pt x="282" y="302"/>
                    <a:pt x="282" y="302"/>
                  </a:cubicBezTo>
                  <a:cubicBezTo>
                    <a:pt x="285" y="299"/>
                    <a:pt x="287" y="295"/>
                    <a:pt x="287" y="290"/>
                  </a:cubicBezTo>
                  <a:close/>
                  <a:moveTo>
                    <a:pt x="142" y="133"/>
                  </a:moveTo>
                  <a:cubicBezTo>
                    <a:pt x="199" y="133"/>
                    <a:pt x="199" y="133"/>
                    <a:pt x="199" y="133"/>
                  </a:cubicBezTo>
                  <a:cubicBezTo>
                    <a:pt x="208" y="133"/>
                    <a:pt x="214" y="126"/>
                    <a:pt x="214" y="118"/>
                  </a:cubicBezTo>
                  <a:cubicBezTo>
                    <a:pt x="214" y="60"/>
                    <a:pt x="214" y="60"/>
                    <a:pt x="214" y="60"/>
                  </a:cubicBezTo>
                  <a:cubicBezTo>
                    <a:pt x="214" y="52"/>
                    <a:pt x="208" y="45"/>
                    <a:pt x="199" y="45"/>
                  </a:cubicBezTo>
                  <a:cubicBezTo>
                    <a:pt x="142" y="45"/>
                    <a:pt x="142" y="45"/>
                    <a:pt x="142" y="45"/>
                  </a:cubicBezTo>
                  <a:cubicBezTo>
                    <a:pt x="133" y="45"/>
                    <a:pt x="126" y="52"/>
                    <a:pt x="126" y="60"/>
                  </a:cubicBezTo>
                  <a:cubicBezTo>
                    <a:pt x="126" y="118"/>
                    <a:pt x="126" y="118"/>
                    <a:pt x="126" y="118"/>
                  </a:cubicBezTo>
                  <a:cubicBezTo>
                    <a:pt x="126" y="126"/>
                    <a:pt x="133" y="133"/>
                    <a:pt x="142" y="133"/>
                  </a:cubicBezTo>
                  <a:close/>
                  <a:moveTo>
                    <a:pt x="403" y="90"/>
                  </a:moveTo>
                  <a:cubicBezTo>
                    <a:pt x="399" y="90"/>
                    <a:pt x="395" y="94"/>
                    <a:pt x="395" y="98"/>
                  </a:cubicBezTo>
                  <a:cubicBezTo>
                    <a:pt x="395" y="368"/>
                    <a:pt x="395" y="368"/>
                    <a:pt x="395" y="368"/>
                  </a:cubicBezTo>
                  <a:cubicBezTo>
                    <a:pt x="395" y="383"/>
                    <a:pt x="383" y="395"/>
                    <a:pt x="368" y="395"/>
                  </a:cubicBezTo>
                  <a:cubicBezTo>
                    <a:pt x="43" y="395"/>
                    <a:pt x="43" y="395"/>
                    <a:pt x="43" y="395"/>
                  </a:cubicBezTo>
                  <a:cubicBezTo>
                    <a:pt x="28" y="395"/>
                    <a:pt x="16" y="383"/>
                    <a:pt x="16" y="368"/>
                  </a:cubicBezTo>
                  <a:cubicBezTo>
                    <a:pt x="16" y="43"/>
                    <a:pt x="16" y="43"/>
                    <a:pt x="16" y="43"/>
                  </a:cubicBezTo>
                  <a:cubicBezTo>
                    <a:pt x="16" y="28"/>
                    <a:pt x="28" y="16"/>
                    <a:pt x="43" y="16"/>
                  </a:cubicBezTo>
                  <a:cubicBezTo>
                    <a:pt x="75" y="16"/>
                    <a:pt x="75" y="16"/>
                    <a:pt x="75" y="16"/>
                  </a:cubicBezTo>
                  <a:cubicBezTo>
                    <a:pt x="75" y="139"/>
                    <a:pt x="75" y="139"/>
                    <a:pt x="75" y="139"/>
                  </a:cubicBezTo>
                  <a:cubicBezTo>
                    <a:pt x="75" y="161"/>
                    <a:pt x="94" y="180"/>
                    <a:pt x="116" y="180"/>
                  </a:cubicBezTo>
                  <a:cubicBezTo>
                    <a:pt x="295" y="180"/>
                    <a:pt x="295" y="180"/>
                    <a:pt x="295" y="180"/>
                  </a:cubicBezTo>
                  <a:cubicBezTo>
                    <a:pt x="317" y="180"/>
                    <a:pt x="336" y="161"/>
                    <a:pt x="336" y="139"/>
                  </a:cubicBezTo>
                  <a:cubicBezTo>
                    <a:pt x="336" y="16"/>
                    <a:pt x="336" y="16"/>
                    <a:pt x="336" y="16"/>
                  </a:cubicBezTo>
                  <a:cubicBezTo>
                    <a:pt x="368" y="16"/>
                    <a:pt x="368" y="16"/>
                    <a:pt x="368" y="16"/>
                  </a:cubicBezTo>
                  <a:cubicBezTo>
                    <a:pt x="383" y="16"/>
                    <a:pt x="395" y="28"/>
                    <a:pt x="395" y="43"/>
                  </a:cubicBezTo>
                  <a:cubicBezTo>
                    <a:pt x="395" y="63"/>
                    <a:pt x="395" y="63"/>
                    <a:pt x="395" y="63"/>
                  </a:cubicBezTo>
                  <a:cubicBezTo>
                    <a:pt x="395" y="67"/>
                    <a:pt x="399" y="71"/>
                    <a:pt x="403" y="71"/>
                  </a:cubicBezTo>
                  <a:cubicBezTo>
                    <a:pt x="408" y="71"/>
                    <a:pt x="411" y="67"/>
                    <a:pt x="411" y="63"/>
                  </a:cubicBezTo>
                  <a:cubicBezTo>
                    <a:pt x="411" y="43"/>
                    <a:pt x="411" y="43"/>
                    <a:pt x="411" y="43"/>
                  </a:cubicBezTo>
                  <a:cubicBezTo>
                    <a:pt x="411" y="19"/>
                    <a:pt x="392" y="0"/>
                    <a:pt x="368" y="0"/>
                  </a:cubicBezTo>
                  <a:cubicBezTo>
                    <a:pt x="43" y="0"/>
                    <a:pt x="43" y="0"/>
                    <a:pt x="43" y="0"/>
                  </a:cubicBezTo>
                  <a:cubicBezTo>
                    <a:pt x="19" y="0"/>
                    <a:pt x="0" y="19"/>
                    <a:pt x="0" y="43"/>
                  </a:cubicBezTo>
                  <a:cubicBezTo>
                    <a:pt x="0" y="368"/>
                    <a:pt x="0" y="368"/>
                    <a:pt x="0" y="368"/>
                  </a:cubicBezTo>
                  <a:cubicBezTo>
                    <a:pt x="0" y="392"/>
                    <a:pt x="19" y="411"/>
                    <a:pt x="43" y="411"/>
                  </a:cubicBezTo>
                  <a:cubicBezTo>
                    <a:pt x="368" y="411"/>
                    <a:pt x="368" y="411"/>
                    <a:pt x="368" y="411"/>
                  </a:cubicBezTo>
                  <a:cubicBezTo>
                    <a:pt x="392" y="411"/>
                    <a:pt x="411" y="392"/>
                    <a:pt x="411" y="368"/>
                  </a:cubicBezTo>
                  <a:cubicBezTo>
                    <a:pt x="411" y="98"/>
                    <a:pt x="411" y="98"/>
                    <a:pt x="411" y="98"/>
                  </a:cubicBezTo>
                  <a:cubicBezTo>
                    <a:pt x="411" y="94"/>
                    <a:pt x="408" y="90"/>
                    <a:pt x="403" y="90"/>
                  </a:cubicBezTo>
                  <a:close/>
                  <a:moveTo>
                    <a:pt x="320" y="16"/>
                  </a:moveTo>
                  <a:cubicBezTo>
                    <a:pt x="320" y="139"/>
                    <a:pt x="320" y="139"/>
                    <a:pt x="320" y="139"/>
                  </a:cubicBezTo>
                  <a:cubicBezTo>
                    <a:pt x="320" y="153"/>
                    <a:pt x="308" y="164"/>
                    <a:pt x="295" y="164"/>
                  </a:cubicBezTo>
                  <a:cubicBezTo>
                    <a:pt x="116" y="164"/>
                    <a:pt x="116" y="164"/>
                    <a:pt x="116" y="164"/>
                  </a:cubicBezTo>
                  <a:cubicBezTo>
                    <a:pt x="103" y="164"/>
                    <a:pt x="91" y="153"/>
                    <a:pt x="91" y="139"/>
                  </a:cubicBezTo>
                  <a:cubicBezTo>
                    <a:pt x="91" y="16"/>
                    <a:pt x="91" y="16"/>
                    <a:pt x="91" y="16"/>
                  </a:cubicBezTo>
                  <a:lnTo>
                    <a:pt x="320" y="16"/>
                  </a:lnTo>
                  <a:close/>
                </a:path>
              </a:pathLst>
            </a:custGeom>
            <a:solidFill>
              <a:srgbClr val="5FBA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grpSp>
          <p:nvGrpSpPr>
            <p:cNvPr id="27759" name="Group 155"/>
            <p:cNvGrpSpPr>
              <a:grpSpLocks/>
            </p:cNvGrpSpPr>
            <p:nvPr/>
          </p:nvGrpSpPr>
          <p:grpSpPr bwMode="auto">
            <a:xfrm>
              <a:off x="5436750" y="2849667"/>
              <a:ext cx="193930" cy="277029"/>
              <a:chOff x="710" y="2614"/>
              <a:chExt cx="272" cy="272"/>
            </a:xfrm>
          </p:grpSpPr>
          <p:sp>
            <p:nvSpPr>
              <p:cNvPr id="16505" name="AutoShape 156"/>
              <p:cNvSpPr>
                <a:spLocks noChangeArrowheads="1"/>
              </p:cNvSpPr>
              <p:nvPr/>
            </p:nvSpPr>
            <p:spPr bwMode="auto">
              <a:xfrm>
                <a:off x="708" y="2614"/>
                <a:ext cx="272" cy="276"/>
              </a:xfrm>
              <a:prstGeom prst="roundRect">
                <a:avLst>
                  <a:gd name="adj" fmla="val 16667"/>
                </a:avLst>
              </a:prstGeom>
              <a:solidFill>
                <a:schemeClr val="bg1"/>
              </a:solidFill>
              <a:ln w="28575" algn="ctr">
                <a:solidFill>
                  <a:srgbClr val="5FBADD"/>
                </a:solidFill>
                <a:round/>
                <a:headEnd/>
                <a:tailEnd/>
              </a:ln>
            </p:spPr>
            <p:txBody>
              <a:bodyPr wrap="none" anchor="ct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sz="1333">
                  <a:cs typeface="+mn-cs"/>
                </a:endParaRPr>
              </a:p>
            </p:txBody>
          </p:sp>
          <p:grpSp>
            <p:nvGrpSpPr>
              <p:cNvPr id="27774" name="Group 157"/>
              <p:cNvGrpSpPr>
                <a:grpSpLocks/>
              </p:cNvGrpSpPr>
              <p:nvPr/>
            </p:nvGrpSpPr>
            <p:grpSpPr bwMode="auto">
              <a:xfrm>
                <a:off x="756" y="2659"/>
                <a:ext cx="182" cy="181"/>
                <a:chOff x="1209" y="2614"/>
                <a:chExt cx="182" cy="181"/>
              </a:xfrm>
            </p:grpSpPr>
            <p:sp>
              <p:nvSpPr>
                <p:cNvPr id="16513" name="Line 158"/>
                <p:cNvSpPr>
                  <a:spLocks noChangeShapeType="1"/>
                </p:cNvSpPr>
                <p:nvPr/>
              </p:nvSpPr>
              <p:spPr bwMode="auto">
                <a:xfrm>
                  <a:off x="1209" y="2614"/>
                  <a:ext cx="182" cy="181"/>
                </a:xfrm>
                <a:prstGeom prst="line">
                  <a:avLst/>
                </a:prstGeom>
                <a:noFill/>
                <a:ln w="28575">
                  <a:solidFill>
                    <a:srgbClr val="5FBADD"/>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514" name="Line 159"/>
                <p:cNvSpPr>
                  <a:spLocks noChangeShapeType="1"/>
                </p:cNvSpPr>
                <p:nvPr/>
              </p:nvSpPr>
              <p:spPr bwMode="auto">
                <a:xfrm>
                  <a:off x="1209" y="2614"/>
                  <a:ext cx="47" cy="0"/>
                </a:xfrm>
                <a:prstGeom prst="line">
                  <a:avLst/>
                </a:prstGeom>
                <a:noFill/>
                <a:ln w="28575">
                  <a:solidFill>
                    <a:srgbClr val="5FBADD"/>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515" name="Line 160"/>
                <p:cNvSpPr>
                  <a:spLocks noChangeShapeType="1"/>
                </p:cNvSpPr>
                <p:nvPr/>
              </p:nvSpPr>
              <p:spPr bwMode="auto">
                <a:xfrm>
                  <a:off x="1209" y="2614"/>
                  <a:ext cx="0" cy="46"/>
                </a:xfrm>
                <a:prstGeom prst="line">
                  <a:avLst/>
                </a:prstGeom>
                <a:noFill/>
                <a:ln w="28575">
                  <a:solidFill>
                    <a:srgbClr val="5FBADD"/>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516" name="Line 161"/>
                <p:cNvSpPr>
                  <a:spLocks noChangeShapeType="1"/>
                </p:cNvSpPr>
                <p:nvPr/>
              </p:nvSpPr>
              <p:spPr bwMode="auto">
                <a:xfrm>
                  <a:off x="1345" y="2799"/>
                  <a:ext cx="48" cy="0"/>
                </a:xfrm>
                <a:prstGeom prst="line">
                  <a:avLst/>
                </a:prstGeom>
                <a:noFill/>
                <a:ln w="28575">
                  <a:solidFill>
                    <a:srgbClr val="5FBADD"/>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517" name="Line 162"/>
                <p:cNvSpPr>
                  <a:spLocks noChangeShapeType="1"/>
                </p:cNvSpPr>
                <p:nvPr/>
              </p:nvSpPr>
              <p:spPr bwMode="auto">
                <a:xfrm>
                  <a:off x="1391" y="2750"/>
                  <a:ext cx="0" cy="49"/>
                </a:xfrm>
                <a:prstGeom prst="line">
                  <a:avLst/>
                </a:prstGeom>
                <a:noFill/>
                <a:ln w="28575">
                  <a:solidFill>
                    <a:srgbClr val="5FBADD"/>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grpSp>
          <p:grpSp>
            <p:nvGrpSpPr>
              <p:cNvPr id="27775" name="Group 163"/>
              <p:cNvGrpSpPr>
                <a:grpSpLocks/>
              </p:cNvGrpSpPr>
              <p:nvPr/>
            </p:nvGrpSpPr>
            <p:grpSpPr bwMode="auto">
              <a:xfrm rot="-5400000">
                <a:off x="756" y="2659"/>
                <a:ext cx="182" cy="181"/>
                <a:chOff x="1209" y="2614"/>
                <a:chExt cx="182" cy="181"/>
              </a:xfrm>
            </p:grpSpPr>
            <p:sp>
              <p:nvSpPr>
                <p:cNvPr id="16508" name="Line 164"/>
                <p:cNvSpPr>
                  <a:spLocks noChangeShapeType="1"/>
                </p:cNvSpPr>
                <p:nvPr/>
              </p:nvSpPr>
              <p:spPr bwMode="auto">
                <a:xfrm>
                  <a:off x="1208" y="2614"/>
                  <a:ext cx="179" cy="179"/>
                </a:xfrm>
                <a:prstGeom prst="line">
                  <a:avLst/>
                </a:prstGeom>
                <a:noFill/>
                <a:ln w="28575">
                  <a:solidFill>
                    <a:srgbClr val="5FBADD"/>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509" name="Line 165"/>
                <p:cNvSpPr>
                  <a:spLocks noChangeShapeType="1"/>
                </p:cNvSpPr>
                <p:nvPr/>
              </p:nvSpPr>
              <p:spPr bwMode="auto">
                <a:xfrm>
                  <a:off x="1209" y="2614"/>
                  <a:ext cx="46" cy="0"/>
                </a:xfrm>
                <a:prstGeom prst="line">
                  <a:avLst/>
                </a:prstGeom>
                <a:noFill/>
                <a:ln w="28575">
                  <a:solidFill>
                    <a:srgbClr val="5FBADD"/>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510" name="Line 166"/>
                <p:cNvSpPr>
                  <a:spLocks noChangeShapeType="1"/>
                </p:cNvSpPr>
                <p:nvPr/>
              </p:nvSpPr>
              <p:spPr bwMode="auto">
                <a:xfrm>
                  <a:off x="1196" y="2614"/>
                  <a:ext cx="0" cy="45"/>
                </a:xfrm>
                <a:prstGeom prst="line">
                  <a:avLst/>
                </a:prstGeom>
                <a:noFill/>
                <a:ln w="28575">
                  <a:solidFill>
                    <a:srgbClr val="5FBADD"/>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511" name="Line 167"/>
                <p:cNvSpPr>
                  <a:spLocks noChangeShapeType="1"/>
                </p:cNvSpPr>
                <p:nvPr/>
              </p:nvSpPr>
              <p:spPr bwMode="auto">
                <a:xfrm>
                  <a:off x="1345" y="2791"/>
                  <a:ext cx="46" cy="0"/>
                </a:xfrm>
                <a:prstGeom prst="line">
                  <a:avLst/>
                </a:prstGeom>
                <a:noFill/>
                <a:ln w="28575">
                  <a:solidFill>
                    <a:srgbClr val="5FBADD"/>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512" name="Line 168"/>
                <p:cNvSpPr>
                  <a:spLocks noChangeShapeType="1"/>
                </p:cNvSpPr>
                <p:nvPr/>
              </p:nvSpPr>
              <p:spPr bwMode="auto">
                <a:xfrm>
                  <a:off x="1371" y="2749"/>
                  <a:ext cx="0" cy="42"/>
                </a:xfrm>
                <a:prstGeom prst="line">
                  <a:avLst/>
                </a:prstGeom>
                <a:noFill/>
                <a:ln w="28575">
                  <a:solidFill>
                    <a:srgbClr val="5FBADD"/>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grpSp>
        </p:grpSp>
        <p:grpSp>
          <p:nvGrpSpPr>
            <p:cNvPr id="27760" name="Group 123"/>
            <p:cNvGrpSpPr>
              <a:grpSpLocks/>
            </p:cNvGrpSpPr>
            <p:nvPr/>
          </p:nvGrpSpPr>
          <p:grpSpPr bwMode="auto">
            <a:xfrm>
              <a:off x="5871315" y="2521258"/>
              <a:ext cx="516328" cy="681389"/>
              <a:chOff x="-2089143" y="935221"/>
              <a:chExt cx="601618" cy="635702"/>
            </a:xfrm>
          </p:grpSpPr>
          <p:sp>
            <p:nvSpPr>
              <p:cNvPr id="16501" name="Rectangle 20"/>
              <p:cNvSpPr>
                <a:spLocks noChangeArrowheads="1"/>
              </p:cNvSpPr>
              <p:nvPr/>
            </p:nvSpPr>
            <p:spPr bwMode="auto">
              <a:xfrm>
                <a:off x="-2089480" y="935761"/>
                <a:ext cx="571678" cy="6356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endParaRPr lang="en-US" altLang="en-US" sz="1333">
                  <a:cs typeface="+mn-cs"/>
                </a:endParaRPr>
              </a:p>
            </p:txBody>
          </p:sp>
          <p:sp>
            <p:nvSpPr>
              <p:cNvPr id="16502" name="Freeform 7"/>
              <p:cNvSpPr>
                <a:spLocks noChangeAspect="1" noEditPoints="1"/>
              </p:cNvSpPr>
              <p:nvPr/>
            </p:nvSpPr>
            <p:spPr bwMode="auto">
              <a:xfrm>
                <a:off x="-2089480" y="935761"/>
                <a:ext cx="602204" cy="635689"/>
              </a:xfrm>
              <a:custGeom>
                <a:avLst/>
                <a:gdLst>
                  <a:gd name="T0" fmla="*/ 2147483647 w 411"/>
                  <a:gd name="T1" fmla="*/ 2147483647 h 411"/>
                  <a:gd name="T2" fmla="*/ 2147483647 w 411"/>
                  <a:gd name="T3" fmla="*/ 2147483647 h 411"/>
                  <a:gd name="T4" fmla="*/ 2147483647 w 411"/>
                  <a:gd name="T5" fmla="*/ 2147483647 h 411"/>
                  <a:gd name="T6" fmla="*/ 2147483647 w 411"/>
                  <a:gd name="T7" fmla="*/ 2147483647 h 411"/>
                  <a:gd name="T8" fmla="*/ 2147483647 w 411"/>
                  <a:gd name="T9" fmla="*/ 2147483647 h 411"/>
                  <a:gd name="T10" fmla="*/ 2147483647 w 411"/>
                  <a:gd name="T11" fmla="*/ 2147483647 h 411"/>
                  <a:gd name="T12" fmla="*/ 2147483647 w 411"/>
                  <a:gd name="T13" fmla="*/ 2147483647 h 411"/>
                  <a:gd name="T14" fmla="*/ 2147483647 w 411"/>
                  <a:gd name="T15" fmla="*/ 2147483647 h 411"/>
                  <a:gd name="T16" fmla="*/ 2147483647 w 411"/>
                  <a:gd name="T17" fmla="*/ 2147483647 h 411"/>
                  <a:gd name="T18" fmla="*/ 2147483647 w 411"/>
                  <a:gd name="T19" fmla="*/ 2147483647 h 411"/>
                  <a:gd name="T20" fmla="*/ 2147483647 w 411"/>
                  <a:gd name="T21" fmla="*/ 2147483647 h 411"/>
                  <a:gd name="T22" fmla="*/ 2147483647 w 411"/>
                  <a:gd name="T23" fmla="*/ 2147483647 h 411"/>
                  <a:gd name="T24" fmla="*/ 2147483647 w 411"/>
                  <a:gd name="T25" fmla="*/ 2147483647 h 411"/>
                  <a:gd name="T26" fmla="*/ 2147483647 w 411"/>
                  <a:gd name="T27" fmla="*/ 2147483647 h 411"/>
                  <a:gd name="T28" fmla="*/ 2147483647 w 411"/>
                  <a:gd name="T29" fmla="*/ 2147483647 h 411"/>
                  <a:gd name="T30" fmla="*/ 2147483647 w 411"/>
                  <a:gd name="T31" fmla="*/ 2147483647 h 411"/>
                  <a:gd name="T32" fmla="*/ 2147483647 w 411"/>
                  <a:gd name="T33" fmla="*/ 2147483647 h 411"/>
                  <a:gd name="T34" fmla="*/ 2147483647 w 411"/>
                  <a:gd name="T35" fmla="*/ 2147483647 h 411"/>
                  <a:gd name="T36" fmla="*/ 2147483647 w 411"/>
                  <a:gd name="T37" fmla="*/ 2147483647 h 411"/>
                  <a:gd name="T38" fmla="*/ 2147483647 w 411"/>
                  <a:gd name="T39" fmla="*/ 2147483647 h 411"/>
                  <a:gd name="T40" fmla="*/ 2147483647 w 411"/>
                  <a:gd name="T41" fmla="*/ 2147483647 h 411"/>
                  <a:gd name="T42" fmla="*/ 2147483647 w 411"/>
                  <a:gd name="T43" fmla="*/ 2147483647 h 411"/>
                  <a:gd name="T44" fmla="*/ 2147483647 w 411"/>
                  <a:gd name="T45" fmla="*/ 2147483647 h 411"/>
                  <a:gd name="T46" fmla="*/ 2147483647 w 411"/>
                  <a:gd name="T47" fmla="*/ 2147483647 h 411"/>
                  <a:gd name="T48" fmla="*/ 2147483647 w 411"/>
                  <a:gd name="T49" fmla="*/ 2147483647 h 411"/>
                  <a:gd name="T50" fmla="*/ 2147483647 w 411"/>
                  <a:gd name="T51" fmla="*/ 2147483647 h 411"/>
                  <a:gd name="T52" fmla="*/ 2147483647 w 411"/>
                  <a:gd name="T53" fmla="*/ 2147483647 h 411"/>
                  <a:gd name="T54" fmla="*/ 2147483647 w 411"/>
                  <a:gd name="T55" fmla="*/ 0 h 411"/>
                  <a:gd name="T56" fmla="*/ 0 w 411"/>
                  <a:gd name="T57" fmla="*/ 2147483647 h 411"/>
                  <a:gd name="T58" fmla="*/ 2147483647 w 411"/>
                  <a:gd name="T59" fmla="*/ 2147483647 h 411"/>
                  <a:gd name="T60" fmla="*/ 2147483647 w 411"/>
                  <a:gd name="T61" fmla="*/ 2147483647 h 411"/>
                  <a:gd name="T62" fmla="*/ 2147483647 w 411"/>
                  <a:gd name="T63" fmla="*/ 2147483647 h 411"/>
                  <a:gd name="T64" fmla="*/ 2147483647 w 411"/>
                  <a:gd name="T65" fmla="*/ 2147483647 h 411"/>
                  <a:gd name="T66" fmla="*/ 2147483647 w 411"/>
                  <a:gd name="T67" fmla="*/ 2147483647 h 411"/>
                  <a:gd name="T68" fmla="*/ 2147483647 w 411"/>
                  <a:gd name="T69" fmla="*/ 2147483647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1"/>
                  <a:gd name="T106" fmla="*/ 0 h 411"/>
                  <a:gd name="T107" fmla="*/ 411 w 411"/>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1" h="411">
                    <a:moveTo>
                      <a:pt x="287" y="290"/>
                    </a:moveTo>
                    <a:cubicBezTo>
                      <a:pt x="287" y="286"/>
                      <a:pt x="285" y="281"/>
                      <a:pt x="281" y="279"/>
                    </a:cubicBezTo>
                    <a:cubicBezTo>
                      <a:pt x="278" y="276"/>
                      <a:pt x="273" y="275"/>
                      <a:pt x="268" y="275"/>
                    </a:cubicBezTo>
                    <a:cubicBezTo>
                      <a:pt x="265" y="275"/>
                      <a:pt x="262" y="275"/>
                      <a:pt x="260" y="275"/>
                    </a:cubicBezTo>
                    <a:cubicBezTo>
                      <a:pt x="260" y="270"/>
                      <a:pt x="260" y="262"/>
                      <a:pt x="260" y="255"/>
                    </a:cubicBezTo>
                    <a:cubicBezTo>
                      <a:pt x="260" y="240"/>
                      <a:pt x="260" y="225"/>
                      <a:pt x="260" y="222"/>
                    </a:cubicBezTo>
                    <a:cubicBezTo>
                      <a:pt x="260" y="215"/>
                      <a:pt x="256" y="210"/>
                      <a:pt x="252" y="209"/>
                    </a:cubicBezTo>
                    <a:cubicBezTo>
                      <a:pt x="248" y="207"/>
                      <a:pt x="246" y="207"/>
                      <a:pt x="245" y="207"/>
                    </a:cubicBezTo>
                    <a:cubicBezTo>
                      <a:pt x="245" y="207"/>
                      <a:pt x="245" y="207"/>
                      <a:pt x="245" y="207"/>
                    </a:cubicBezTo>
                    <a:cubicBezTo>
                      <a:pt x="245" y="207"/>
                      <a:pt x="173" y="207"/>
                      <a:pt x="165" y="207"/>
                    </a:cubicBezTo>
                    <a:cubicBezTo>
                      <a:pt x="160" y="207"/>
                      <a:pt x="154" y="211"/>
                      <a:pt x="153" y="215"/>
                    </a:cubicBezTo>
                    <a:cubicBezTo>
                      <a:pt x="151" y="218"/>
                      <a:pt x="151" y="221"/>
                      <a:pt x="151" y="223"/>
                    </a:cubicBezTo>
                    <a:cubicBezTo>
                      <a:pt x="151" y="223"/>
                      <a:pt x="151" y="223"/>
                      <a:pt x="151" y="223"/>
                    </a:cubicBezTo>
                    <a:cubicBezTo>
                      <a:pt x="151" y="275"/>
                      <a:pt x="151" y="275"/>
                      <a:pt x="151" y="275"/>
                    </a:cubicBezTo>
                    <a:cubicBezTo>
                      <a:pt x="149" y="275"/>
                      <a:pt x="146" y="275"/>
                      <a:pt x="143" y="275"/>
                    </a:cubicBezTo>
                    <a:cubicBezTo>
                      <a:pt x="138" y="275"/>
                      <a:pt x="133" y="276"/>
                      <a:pt x="130" y="279"/>
                    </a:cubicBezTo>
                    <a:cubicBezTo>
                      <a:pt x="126" y="282"/>
                      <a:pt x="124" y="286"/>
                      <a:pt x="124" y="290"/>
                    </a:cubicBezTo>
                    <a:cubicBezTo>
                      <a:pt x="124" y="295"/>
                      <a:pt x="126" y="299"/>
                      <a:pt x="129" y="302"/>
                    </a:cubicBezTo>
                    <a:cubicBezTo>
                      <a:pt x="133" y="306"/>
                      <a:pt x="183" y="355"/>
                      <a:pt x="187" y="360"/>
                    </a:cubicBezTo>
                    <a:cubicBezTo>
                      <a:pt x="191" y="364"/>
                      <a:pt x="197" y="368"/>
                      <a:pt x="205" y="368"/>
                    </a:cubicBezTo>
                    <a:cubicBezTo>
                      <a:pt x="205" y="368"/>
                      <a:pt x="205" y="368"/>
                      <a:pt x="205" y="368"/>
                    </a:cubicBezTo>
                    <a:cubicBezTo>
                      <a:pt x="214" y="368"/>
                      <a:pt x="220" y="364"/>
                      <a:pt x="224" y="360"/>
                    </a:cubicBezTo>
                    <a:cubicBezTo>
                      <a:pt x="225" y="358"/>
                      <a:pt x="279" y="305"/>
                      <a:pt x="282" y="302"/>
                    </a:cubicBezTo>
                    <a:cubicBezTo>
                      <a:pt x="282" y="302"/>
                      <a:pt x="282" y="302"/>
                      <a:pt x="282" y="302"/>
                    </a:cubicBezTo>
                    <a:cubicBezTo>
                      <a:pt x="285" y="299"/>
                      <a:pt x="287" y="295"/>
                      <a:pt x="287" y="290"/>
                    </a:cubicBezTo>
                    <a:close/>
                    <a:moveTo>
                      <a:pt x="142" y="133"/>
                    </a:moveTo>
                    <a:cubicBezTo>
                      <a:pt x="199" y="133"/>
                      <a:pt x="199" y="133"/>
                      <a:pt x="199" y="133"/>
                    </a:cubicBezTo>
                    <a:cubicBezTo>
                      <a:pt x="208" y="133"/>
                      <a:pt x="214" y="126"/>
                      <a:pt x="214" y="118"/>
                    </a:cubicBezTo>
                    <a:cubicBezTo>
                      <a:pt x="214" y="60"/>
                      <a:pt x="214" y="60"/>
                      <a:pt x="214" y="60"/>
                    </a:cubicBezTo>
                    <a:cubicBezTo>
                      <a:pt x="214" y="52"/>
                      <a:pt x="208" y="45"/>
                      <a:pt x="199" y="45"/>
                    </a:cubicBezTo>
                    <a:cubicBezTo>
                      <a:pt x="142" y="45"/>
                      <a:pt x="142" y="45"/>
                      <a:pt x="142" y="45"/>
                    </a:cubicBezTo>
                    <a:cubicBezTo>
                      <a:pt x="133" y="45"/>
                      <a:pt x="126" y="52"/>
                      <a:pt x="126" y="60"/>
                    </a:cubicBezTo>
                    <a:cubicBezTo>
                      <a:pt x="126" y="118"/>
                      <a:pt x="126" y="118"/>
                      <a:pt x="126" y="118"/>
                    </a:cubicBezTo>
                    <a:cubicBezTo>
                      <a:pt x="126" y="126"/>
                      <a:pt x="133" y="133"/>
                      <a:pt x="142" y="133"/>
                    </a:cubicBezTo>
                    <a:close/>
                    <a:moveTo>
                      <a:pt x="403" y="90"/>
                    </a:moveTo>
                    <a:cubicBezTo>
                      <a:pt x="399" y="90"/>
                      <a:pt x="395" y="94"/>
                      <a:pt x="395" y="98"/>
                    </a:cubicBezTo>
                    <a:cubicBezTo>
                      <a:pt x="395" y="368"/>
                      <a:pt x="395" y="368"/>
                      <a:pt x="395" y="368"/>
                    </a:cubicBezTo>
                    <a:cubicBezTo>
                      <a:pt x="395" y="383"/>
                      <a:pt x="383" y="395"/>
                      <a:pt x="368" y="395"/>
                    </a:cubicBezTo>
                    <a:cubicBezTo>
                      <a:pt x="43" y="395"/>
                      <a:pt x="43" y="395"/>
                      <a:pt x="43" y="395"/>
                    </a:cubicBezTo>
                    <a:cubicBezTo>
                      <a:pt x="28" y="395"/>
                      <a:pt x="16" y="383"/>
                      <a:pt x="16" y="368"/>
                    </a:cubicBezTo>
                    <a:cubicBezTo>
                      <a:pt x="16" y="43"/>
                      <a:pt x="16" y="43"/>
                      <a:pt x="16" y="43"/>
                    </a:cubicBezTo>
                    <a:cubicBezTo>
                      <a:pt x="16" y="28"/>
                      <a:pt x="28" y="16"/>
                      <a:pt x="43" y="16"/>
                    </a:cubicBezTo>
                    <a:cubicBezTo>
                      <a:pt x="75" y="16"/>
                      <a:pt x="75" y="16"/>
                      <a:pt x="75" y="16"/>
                    </a:cubicBezTo>
                    <a:cubicBezTo>
                      <a:pt x="75" y="139"/>
                      <a:pt x="75" y="139"/>
                      <a:pt x="75" y="139"/>
                    </a:cubicBezTo>
                    <a:cubicBezTo>
                      <a:pt x="75" y="161"/>
                      <a:pt x="94" y="180"/>
                      <a:pt x="116" y="180"/>
                    </a:cubicBezTo>
                    <a:cubicBezTo>
                      <a:pt x="295" y="180"/>
                      <a:pt x="295" y="180"/>
                      <a:pt x="295" y="180"/>
                    </a:cubicBezTo>
                    <a:cubicBezTo>
                      <a:pt x="317" y="180"/>
                      <a:pt x="336" y="161"/>
                      <a:pt x="336" y="139"/>
                    </a:cubicBezTo>
                    <a:cubicBezTo>
                      <a:pt x="336" y="16"/>
                      <a:pt x="336" y="16"/>
                      <a:pt x="336" y="16"/>
                    </a:cubicBezTo>
                    <a:cubicBezTo>
                      <a:pt x="368" y="16"/>
                      <a:pt x="368" y="16"/>
                      <a:pt x="368" y="16"/>
                    </a:cubicBezTo>
                    <a:cubicBezTo>
                      <a:pt x="383" y="16"/>
                      <a:pt x="395" y="28"/>
                      <a:pt x="395" y="43"/>
                    </a:cubicBezTo>
                    <a:cubicBezTo>
                      <a:pt x="395" y="63"/>
                      <a:pt x="395" y="63"/>
                      <a:pt x="395" y="63"/>
                    </a:cubicBezTo>
                    <a:cubicBezTo>
                      <a:pt x="395" y="67"/>
                      <a:pt x="399" y="71"/>
                      <a:pt x="403" y="71"/>
                    </a:cubicBezTo>
                    <a:cubicBezTo>
                      <a:pt x="408" y="71"/>
                      <a:pt x="411" y="67"/>
                      <a:pt x="411" y="63"/>
                    </a:cubicBezTo>
                    <a:cubicBezTo>
                      <a:pt x="411" y="43"/>
                      <a:pt x="411" y="43"/>
                      <a:pt x="411" y="43"/>
                    </a:cubicBezTo>
                    <a:cubicBezTo>
                      <a:pt x="411" y="19"/>
                      <a:pt x="392" y="0"/>
                      <a:pt x="368" y="0"/>
                    </a:cubicBezTo>
                    <a:cubicBezTo>
                      <a:pt x="43" y="0"/>
                      <a:pt x="43" y="0"/>
                      <a:pt x="43" y="0"/>
                    </a:cubicBezTo>
                    <a:cubicBezTo>
                      <a:pt x="19" y="0"/>
                      <a:pt x="0" y="19"/>
                      <a:pt x="0" y="43"/>
                    </a:cubicBezTo>
                    <a:cubicBezTo>
                      <a:pt x="0" y="368"/>
                      <a:pt x="0" y="368"/>
                      <a:pt x="0" y="368"/>
                    </a:cubicBezTo>
                    <a:cubicBezTo>
                      <a:pt x="0" y="392"/>
                      <a:pt x="19" y="411"/>
                      <a:pt x="43" y="411"/>
                    </a:cubicBezTo>
                    <a:cubicBezTo>
                      <a:pt x="368" y="411"/>
                      <a:pt x="368" y="411"/>
                      <a:pt x="368" y="411"/>
                    </a:cubicBezTo>
                    <a:cubicBezTo>
                      <a:pt x="392" y="411"/>
                      <a:pt x="411" y="392"/>
                      <a:pt x="411" y="368"/>
                    </a:cubicBezTo>
                    <a:cubicBezTo>
                      <a:pt x="411" y="98"/>
                      <a:pt x="411" y="98"/>
                      <a:pt x="411" y="98"/>
                    </a:cubicBezTo>
                    <a:cubicBezTo>
                      <a:pt x="411" y="94"/>
                      <a:pt x="408" y="90"/>
                      <a:pt x="403" y="90"/>
                    </a:cubicBezTo>
                    <a:close/>
                    <a:moveTo>
                      <a:pt x="320" y="16"/>
                    </a:moveTo>
                    <a:cubicBezTo>
                      <a:pt x="320" y="139"/>
                      <a:pt x="320" y="139"/>
                      <a:pt x="320" y="139"/>
                    </a:cubicBezTo>
                    <a:cubicBezTo>
                      <a:pt x="320" y="153"/>
                      <a:pt x="308" y="164"/>
                      <a:pt x="295" y="164"/>
                    </a:cubicBezTo>
                    <a:cubicBezTo>
                      <a:pt x="116" y="164"/>
                      <a:pt x="116" y="164"/>
                      <a:pt x="116" y="164"/>
                    </a:cubicBezTo>
                    <a:cubicBezTo>
                      <a:pt x="103" y="164"/>
                      <a:pt x="91" y="153"/>
                      <a:pt x="91" y="139"/>
                    </a:cubicBezTo>
                    <a:cubicBezTo>
                      <a:pt x="91" y="16"/>
                      <a:pt x="91" y="16"/>
                      <a:pt x="91" y="16"/>
                    </a:cubicBezTo>
                    <a:lnTo>
                      <a:pt x="320" y="16"/>
                    </a:lnTo>
                    <a:close/>
                  </a:path>
                </a:pathLst>
              </a:custGeom>
              <a:solidFill>
                <a:srgbClr val="5FBA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sp>
            <p:nvSpPr>
              <p:cNvPr id="16503" name="Rectangle 126"/>
              <p:cNvSpPr>
                <a:spLocks noChangeArrowheads="1"/>
              </p:cNvSpPr>
              <p:nvPr/>
            </p:nvSpPr>
            <p:spPr bwMode="auto">
              <a:xfrm>
                <a:off x="-1928522" y="1231379"/>
                <a:ext cx="274738" cy="284504"/>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sz="1333">
                  <a:cs typeface="+mn-cs"/>
                </a:endParaRPr>
              </a:p>
            </p:txBody>
          </p:sp>
          <p:sp>
            <p:nvSpPr>
              <p:cNvPr id="16504" name="Freeform 29"/>
              <p:cNvSpPr>
                <a:spLocks noChangeAspect="1" noEditPoints="1"/>
              </p:cNvSpPr>
              <p:nvPr/>
            </p:nvSpPr>
            <p:spPr bwMode="auto">
              <a:xfrm>
                <a:off x="-1932685" y="1251383"/>
                <a:ext cx="280289" cy="273391"/>
              </a:xfrm>
              <a:custGeom>
                <a:avLst/>
                <a:gdLst>
                  <a:gd name="T0" fmla="*/ 2147483647 w 394"/>
                  <a:gd name="T1" fmla="*/ 2147483647 h 394"/>
                  <a:gd name="T2" fmla="*/ 2147483647 w 394"/>
                  <a:gd name="T3" fmla="*/ 2147483647 h 394"/>
                  <a:gd name="T4" fmla="*/ 2147483647 w 394"/>
                  <a:gd name="T5" fmla="*/ 2147483647 h 394"/>
                  <a:gd name="T6" fmla="*/ 2147483647 w 394"/>
                  <a:gd name="T7" fmla="*/ 2147483647 h 394"/>
                  <a:gd name="T8" fmla="*/ 2147483647 w 394"/>
                  <a:gd name="T9" fmla="*/ 2147483647 h 394"/>
                  <a:gd name="T10" fmla="*/ 2147483647 w 394"/>
                  <a:gd name="T11" fmla="*/ 2147483647 h 394"/>
                  <a:gd name="T12" fmla="*/ 2147483647 w 394"/>
                  <a:gd name="T13" fmla="*/ 2147483647 h 394"/>
                  <a:gd name="T14" fmla="*/ 0 w 394"/>
                  <a:gd name="T15" fmla="*/ 2147483647 h 394"/>
                  <a:gd name="T16" fmla="*/ 2147483647 w 394"/>
                  <a:gd name="T17" fmla="*/ 2147483647 h 394"/>
                  <a:gd name="T18" fmla="*/ 2147483647 w 394"/>
                  <a:gd name="T19" fmla="*/ 2147483647 h 394"/>
                  <a:gd name="T20" fmla="*/ 2147483647 w 394"/>
                  <a:gd name="T21" fmla="*/ 2147483647 h 394"/>
                  <a:gd name="T22" fmla="*/ 2147483647 w 394"/>
                  <a:gd name="T23" fmla="*/ 2147483647 h 394"/>
                  <a:gd name="T24" fmla="*/ 2147483647 w 394"/>
                  <a:gd name="T25" fmla="*/ 2147483647 h 394"/>
                  <a:gd name="T26" fmla="*/ 2147483647 w 394"/>
                  <a:gd name="T27" fmla="*/ 2147483647 h 394"/>
                  <a:gd name="T28" fmla="*/ 2147483647 w 394"/>
                  <a:gd name="T29" fmla="*/ 2147483647 h 394"/>
                  <a:gd name="T30" fmla="*/ 2147483647 w 394"/>
                  <a:gd name="T31" fmla="*/ 2147483647 h 394"/>
                  <a:gd name="T32" fmla="*/ 2147483647 w 394"/>
                  <a:gd name="T33" fmla="*/ 2147483647 h 394"/>
                  <a:gd name="T34" fmla="*/ 2147483647 w 394"/>
                  <a:gd name="T35" fmla="*/ 2147483647 h 394"/>
                  <a:gd name="T36" fmla="*/ 2147483647 w 394"/>
                  <a:gd name="T37" fmla="*/ 2147483647 h 394"/>
                  <a:gd name="T38" fmla="*/ 2147483647 w 394"/>
                  <a:gd name="T39" fmla="*/ 2147483647 h 394"/>
                  <a:gd name="T40" fmla="*/ 2147483647 w 394"/>
                  <a:gd name="T41" fmla="*/ 2147483647 h 394"/>
                  <a:gd name="T42" fmla="*/ 2147483647 w 394"/>
                  <a:gd name="T43" fmla="*/ 2147483647 h 394"/>
                  <a:gd name="T44" fmla="*/ 2147483647 w 394"/>
                  <a:gd name="T45" fmla="*/ 2147483647 h 394"/>
                  <a:gd name="T46" fmla="*/ 2147483647 w 394"/>
                  <a:gd name="T47" fmla="*/ 2147483647 h 394"/>
                  <a:gd name="T48" fmla="*/ 2147483647 w 394"/>
                  <a:gd name="T49" fmla="*/ 2147483647 h 394"/>
                  <a:gd name="T50" fmla="*/ 2147483647 w 394"/>
                  <a:gd name="T51" fmla="*/ 2147483647 h 394"/>
                  <a:gd name="T52" fmla="*/ 2147483647 w 394"/>
                  <a:gd name="T53" fmla="*/ 2147483647 h 394"/>
                  <a:gd name="T54" fmla="*/ 2147483647 w 394"/>
                  <a:gd name="T55" fmla="*/ 2147483647 h 394"/>
                  <a:gd name="T56" fmla="*/ 2147483647 w 394"/>
                  <a:gd name="T57" fmla="*/ 2147483647 h 394"/>
                  <a:gd name="T58" fmla="*/ 2147483647 w 394"/>
                  <a:gd name="T59" fmla="*/ 2147483647 h 394"/>
                  <a:gd name="T60" fmla="*/ 2147483647 w 394"/>
                  <a:gd name="T61" fmla="*/ 2147483647 h 394"/>
                  <a:gd name="T62" fmla="*/ 2147483647 w 394"/>
                  <a:gd name="T63" fmla="*/ 2147483647 h 394"/>
                  <a:gd name="T64" fmla="*/ 2147483647 w 394"/>
                  <a:gd name="T65" fmla="*/ 2147483647 h 394"/>
                  <a:gd name="T66" fmla="*/ 2147483647 w 394"/>
                  <a:gd name="T67" fmla="*/ 2147483647 h 394"/>
                  <a:gd name="T68" fmla="*/ 2147483647 w 394"/>
                  <a:gd name="T69" fmla="*/ 2147483647 h 394"/>
                  <a:gd name="T70" fmla="*/ 2147483647 w 394"/>
                  <a:gd name="T71" fmla="*/ 2147483647 h 394"/>
                  <a:gd name="T72" fmla="*/ 2147483647 w 394"/>
                  <a:gd name="T73" fmla="*/ 2147483647 h 394"/>
                  <a:gd name="T74" fmla="*/ 2147483647 w 394"/>
                  <a:gd name="T75" fmla="*/ 2147483647 h 394"/>
                  <a:gd name="T76" fmla="*/ 2147483647 w 394"/>
                  <a:gd name="T77" fmla="*/ 2147483647 h 394"/>
                  <a:gd name="T78" fmla="*/ 2147483647 w 394"/>
                  <a:gd name="T79" fmla="*/ 2147483647 h 394"/>
                  <a:gd name="T80" fmla="*/ 2147483647 w 394"/>
                  <a:gd name="T81" fmla="*/ 2147483647 h 394"/>
                  <a:gd name="T82" fmla="*/ 2147483647 w 394"/>
                  <a:gd name="T83" fmla="*/ 2147483647 h 394"/>
                  <a:gd name="T84" fmla="*/ 2147483647 w 394"/>
                  <a:gd name="T85" fmla="*/ 2147483647 h 394"/>
                  <a:gd name="T86" fmla="*/ 2147483647 w 394"/>
                  <a:gd name="T87" fmla="*/ 2147483647 h 394"/>
                  <a:gd name="T88" fmla="*/ 2147483647 w 394"/>
                  <a:gd name="T89" fmla="*/ 2147483647 h 394"/>
                  <a:gd name="T90" fmla="*/ 2147483647 w 394"/>
                  <a:gd name="T91" fmla="*/ 2147483647 h 394"/>
                  <a:gd name="T92" fmla="*/ 2147483647 w 394"/>
                  <a:gd name="T93" fmla="*/ 2147483647 h 394"/>
                  <a:gd name="T94" fmla="*/ 2147483647 w 394"/>
                  <a:gd name="T95" fmla="*/ 2147483647 h 394"/>
                  <a:gd name="T96" fmla="*/ 2147483647 w 394"/>
                  <a:gd name="T97" fmla="*/ 2147483647 h 394"/>
                  <a:gd name="T98" fmla="*/ 2147483647 w 394"/>
                  <a:gd name="T99" fmla="*/ 2147483647 h 394"/>
                  <a:gd name="T100" fmla="*/ 2147483647 w 394"/>
                  <a:gd name="T101" fmla="*/ 2147483647 h 394"/>
                  <a:gd name="T102" fmla="*/ 2147483647 w 394"/>
                  <a:gd name="T103" fmla="*/ 2147483647 h 394"/>
                  <a:gd name="T104" fmla="*/ 2147483647 w 394"/>
                  <a:gd name="T105" fmla="*/ 2147483647 h 3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4"/>
                  <a:gd name="T160" fmla="*/ 0 h 394"/>
                  <a:gd name="T161" fmla="*/ 394 w 394"/>
                  <a:gd name="T162" fmla="*/ 394 h 3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4" h="394">
                    <a:moveTo>
                      <a:pt x="348" y="70"/>
                    </a:moveTo>
                    <a:cubicBezTo>
                      <a:pt x="345" y="66"/>
                      <a:pt x="340" y="66"/>
                      <a:pt x="336" y="69"/>
                    </a:cubicBezTo>
                    <a:cubicBezTo>
                      <a:pt x="333" y="71"/>
                      <a:pt x="333" y="76"/>
                      <a:pt x="335" y="80"/>
                    </a:cubicBezTo>
                    <a:cubicBezTo>
                      <a:pt x="362" y="111"/>
                      <a:pt x="378" y="152"/>
                      <a:pt x="378" y="197"/>
                    </a:cubicBezTo>
                    <a:cubicBezTo>
                      <a:pt x="378" y="247"/>
                      <a:pt x="358" y="293"/>
                      <a:pt x="325" y="325"/>
                    </a:cubicBezTo>
                    <a:cubicBezTo>
                      <a:pt x="292" y="358"/>
                      <a:pt x="247" y="378"/>
                      <a:pt x="197" y="378"/>
                    </a:cubicBezTo>
                    <a:cubicBezTo>
                      <a:pt x="147" y="378"/>
                      <a:pt x="102" y="358"/>
                      <a:pt x="69" y="325"/>
                    </a:cubicBezTo>
                    <a:cubicBezTo>
                      <a:pt x="36" y="293"/>
                      <a:pt x="16" y="247"/>
                      <a:pt x="16" y="197"/>
                    </a:cubicBezTo>
                    <a:cubicBezTo>
                      <a:pt x="16" y="147"/>
                      <a:pt x="36" y="102"/>
                      <a:pt x="69" y="69"/>
                    </a:cubicBezTo>
                    <a:cubicBezTo>
                      <a:pt x="102" y="36"/>
                      <a:pt x="147" y="16"/>
                      <a:pt x="197" y="16"/>
                    </a:cubicBezTo>
                    <a:cubicBezTo>
                      <a:pt x="242" y="16"/>
                      <a:pt x="283" y="32"/>
                      <a:pt x="314" y="59"/>
                    </a:cubicBezTo>
                    <a:cubicBezTo>
                      <a:pt x="318" y="62"/>
                      <a:pt x="323" y="61"/>
                      <a:pt x="326" y="58"/>
                    </a:cubicBezTo>
                    <a:cubicBezTo>
                      <a:pt x="329" y="55"/>
                      <a:pt x="328" y="50"/>
                      <a:pt x="325" y="47"/>
                    </a:cubicBezTo>
                    <a:cubicBezTo>
                      <a:pt x="325" y="47"/>
                      <a:pt x="325" y="47"/>
                      <a:pt x="325" y="47"/>
                    </a:cubicBezTo>
                    <a:cubicBezTo>
                      <a:pt x="290" y="17"/>
                      <a:pt x="246" y="0"/>
                      <a:pt x="197" y="0"/>
                    </a:cubicBezTo>
                    <a:cubicBezTo>
                      <a:pt x="88" y="0"/>
                      <a:pt x="0" y="88"/>
                      <a:pt x="0" y="197"/>
                    </a:cubicBezTo>
                    <a:cubicBezTo>
                      <a:pt x="0" y="306"/>
                      <a:pt x="88" y="394"/>
                      <a:pt x="197" y="394"/>
                    </a:cubicBezTo>
                    <a:cubicBezTo>
                      <a:pt x="306" y="394"/>
                      <a:pt x="394" y="306"/>
                      <a:pt x="394" y="197"/>
                    </a:cubicBezTo>
                    <a:cubicBezTo>
                      <a:pt x="394" y="148"/>
                      <a:pt x="377" y="104"/>
                      <a:pt x="348" y="70"/>
                    </a:cubicBezTo>
                    <a:close/>
                    <a:moveTo>
                      <a:pt x="58" y="262"/>
                    </a:moveTo>
                    <a:cubicBezTo>
                      <a:pt x="58" y="264"/>
                      <a:pt x="60" y="266"/>
                      <a:pt x="62" y="266"/>
                    </a:cubicBezTo>
                    <a:cubicBezTo>
                      <a:pt x="119" y="266"/>
                      <a:pt x="119" y="266"/>
                      <a:pt x="119" y="266"/>
                    </a:cubicBezTo>
                    <a:cubicBezTo>
                      <a:pt x="121" y="266"/>
                      <a:pt x="123" y="264"/>
                      <a:pt x="123" y="262"/>
                    </a:cubicBezTo>
                    <a:cubicBezTo>
                      <a:pt x="123" y="262"/>
                      <a:pt x="123" y="232"/>
                      <a:pt x="123" y="222"/>
                    </a:cubicBezTo>
                    <a:cubicBezTo>
                      <a:pt x="123" y="217"/>
                      <a:pt x="120" y="211"/>
                      <a:pt x="115" y="206"/>
                    </a:cubicBezTo>
                    <a:cubicBezTo>
                      <a:pt x="110" y="213"/>
                      <a:pt x="101" y="218"/>
                      <a:pt x="91" y="218"/>
                    </a:cubicBezTo>
                    <a:cubicBezTo>
                      <a:pt x="81" y="218"/>
                      <a:pt x="72" y="213"/>
                      <a:pt x="66" y="206"/>
                    </a:cubicBezTo>
                    <a:cubicBezTo>
                      <a:pt x="62" y="211"/>
                      <a:pt x="58" y="217"/>
                      <a:pt x="58" y="222"/>
                    </a:cubicBezTo>
                    <a:cubicBezTo>
                      <a:pt x="58" y="232"/>
                      <a:pt x="58" y="262"/>
                      <a:pt x="58" y="262"/>
                    </a:cubicBezTo>
                    <a:close/>
                    <a:moveTo>
                      <a:pt x="106" y="228"/>
                    </a:moveTo>
                    <a:cubicBezTo>
                      <a:pt x="106" y="225"/>
                      <a:pt x="108" y="223"/>
                      <a:pt x="111" y="223"/>
                    </a:cubicBezTo>
                    <a:cubicBezTo>
                      <a:pt x="113" y="223"/>
                      <a:pt x="116" y="225"/>
                      <a:pt x="116" y="228"/>
                    </a:cubicBezTo>
                    <a:cubicBezTo>
                      <a:pt x="116" y="255"/>
                      <a:pt x="116" y="255"/>
                      <a:pt x="116" y="255"/>
                    </a:cubicBezTo>
                    <a:cubicBezTo>
                      <a:pt x="116" y="258"/>
                      <a:pt x="113" y="260"/>
                      <a:pt x="111" y="260"/>
                    </a:cubicBezTo>
                    <a:cubicBezTo>
                      <a:pt x="108" y="260"/>
                      <a:pt x="106" y="258"/>
                      <a:pt x="106" y="255"/>
                    </a:cubicBezTo>
                    <a:lnTo>
                      <a:pt x="106" y="228"/>
                    </a:lnTo>
                    <a:close/>
                    <a:moveTo>
                      <a:pt x="66" y="228"/>
                    </a:moveTo>
                    <a:cubicBezTo>
                      <a:pt x="66" y="225"/>
                      <a:pt x="68" y="223"/>
                      <a:pt x="71" y="223"/>
                    </a:cubicBezTo>
                    <a:cubicBezTo>
                      <a:pt x="73" y="223"/>
                      <a:pt x="75" y="225"/>
                      <a:pt x="75" y="228"/>
                    </a:cubicBezTo>
                    <a:cubicBezTo>
                      <a:pt x="75" y="255"/>
                      <a:pt x="75" y="255"/>
                      <a:pt x="75" y="255"/>
                    </a:cubicBezTo>
                    <a:cubicBezTo>
                      <a:pt x="75" y="258"/>
                      <a:pt x="73" y="260"/>
                      <a:pt x="71" y="260"/>
                    </a:cubicBezTo>
                    <a:cubicBezTo>
                      <a:pt x="68" y="260"/>
                      <a:pt x="66" y="258"/>
                      <a:pt x="66" y="255"/>
                    </a:cubicBezTo>
                    <a:lnTo>
                      <a:pt x="66" y="228"/>
                    </a:lnTo>
                    <a:close/>
                    <a:moveTo>
                      <a:pt x="91" y="213"/>
                    </a:moveTo>
                    <a:cubicBezTo>
                      <a:pt x="105" y="213"/>
                      <a:pt x="117" y="201"/>
                      <a:pt x="117" y="186"/>
                    </a:cubicBezTo>
                    <a:cubicBezTo>
                      <a:pt x="117" y="172"/>
                      <a:pt x="105" y="160"/>
                      <a:pt x="91" y="160"/>
                    </a:cubicBezTo>
                    <a:cubicBezTo>
                      <a:pt x="76" y="160"/>
                      <a:pt x="64" y="172"/>
                      <a:pt x="64" y="186"/>
                    </a:cubicBezTo>
                    <a:cubicBezTo>
                      <a:pt x="64" y="201"/>
                      <a:pt x="76" y="213"/>
                      <a:pt x="91" y="213"/>
                    </a:cubicBezTo>
                    <a:close/>
                    <a:moveTo>
                      <a:pt x="181" y="200"/>
                    </a:moveTo>
                    <a:cubicBezTo>
                      <a:pt x="199" y="200"/>
                      <a:pt x="213" y="185"/>
                      <a:pt x="213" y="167"/>
                    </a:cubicBezTo>
                    <a:cubicBezTo>
                      <a:pt x="213" y="149"/>
                      <a:pt x="199" y="134"/>
                      <a:pt x="181" y="134"/>
                    </a:cubicBezTo>
                    <a:cubicBezTo>
                      <a:pt x="163" y="134"/>
                      <a:pt x="148" y="149"/>
                      <a:pt x="148" y="167"/>
                    </a:cubicBezTo>
                    <a:cubicBezTo>
                      <a:pt x="148" y="185"/>
                      <a:pt x="163" y="200"/>
                      <a:pt x="181" y="200"/>
                    </a:cubicBezTo>
                    <a:close/>
                    <a:moveTo>
                      <a:pt x="240" y="259"/>
                    </a:moveTo>
                    <a:cubicBezTo>
                      <a:pt x="240" y="263"/>
                      <a:pt x="243" y="266"/>
                      <a:pt x="246" y="266"/>
                    </a:cubicBezTo>
                    <a:cubicBezTo>
                      <a:pt x="330" y="266"/>
                      <a:pt x="330" y="266"/>
                      <a:pt x="330" y="266"/>
                    </a:cubicBezTo>
                    <a:cubicBezTo>
                      <a:pt x="333" y="266"/>
                      <a:pt x="336" y="263"/>
                      <a:pt x="336" y="259"/>
                    </a:cubicBezTo>
                    <a:cubicBezTo>
                      <a:pt x="336" y="259"/>
                      <a:pt x="336" y="215"/>
                      <a:pt x="336" y="201"/>
                    </a:cubicBezTo>
                    <a:cubicBezTo>
                      <a:pt x="336" y="193"/>
                      <a:pt x="331" y="184"/>
                      <a:pt x="325" y="177"/>
                    </a:cubicBezTo>
                    <a:cubicBezTo>
                      <a:pt x="316" y="188"/>
                      <a:pt x="303" y="195"/>
                      <a:pt x="288" y="195"/>
                    </a:cubicBezTo>
                    <a:cubicBezTo>
                      <a:pt x="273" y="195"/>
                      <a:pt x="260" y="188"/>
                      <a:pt x="251" y="177"/>
                    </a:cubicBezTo>
                    <a:cubicBezTo>
                      <a:pt x="245" y="184"/>
                      <a:pt x="240" y="193"/>
                      <a:pt x="240" y="201"/>
                    </a:cubicBezTo>
                    <a:cubicBezTo>
                      <a:pt x="240" y="215"/>
                      <a:pt x="240" y="259"/>
                      <a:pt x="240" y="259"/>
                    </a:cubicBezTo>
                    <a:close/>
                    <a:moveTo>
                      <a:pt x="311" y="210"/>
                    </a:moveTo>
                    <a:cubicBezTo>
                      <a:pt x="311" y="206"/>
                      <a:pt x="314" y="203"/>
                      <a:pt x="318" y="203"/>
                    </a:cubicBezTo>
                    <a:cubicBezTo>
                      <a:pt x="322" y="203"/>
                      <a:pt x="325" y="206"/>
                      <a:pt x="325" y="210"/>
                    </a:cubicBezTo>
                    <a:cubicBezTo>
                      <a:pt x="325" y="250"/>
                      <a:pt x="325" y="250"/>
                      <a:pt x="325" y="250"/>
                    </a:cubicBezTo>
                    <a:cubicBezTo>
                      <a:pt x="325" y="253"/>
                      <a:pt x="322" y="257"/>
                      <a:pt x="318" y="257"/>
                    </a:cubicBezTo>
                    <a:cubicBezTo>
                      <a:pt x="314" y="257"/>
                      <a:pt x="311" y="253"/>
                      <a:pt x="311" y="250"/>
                    </a:cubicBezTo>
                    <a:lnTo>
                      <a:pt x="311" y="210"/>
                    </a:lnTo>
                    <a:close/>
                    <a:moveTo>
                      <a:pt x="251" y="210"/>
                    </a:moveTo>
                    <a:cubicBezTo>
                      <a:pt x="251" y="206"/>
                      <a:pt x="254" y="203"/>
                      <a:pt x="258" y="203"/>
                    </a:cubicBezTo>
                    <a:cubicBezTo>
                      <a:pt x="262" y="203"/>
                      <a:pt x="265" y="206"/>
                      <a:pt x="265" y="210"/>
                    </a:cubicBezTo>
                    <a:cubicBezTo>
                      <a:pt x="265" y="250"/>
                      <a:pt x="265" y="250"/>
                      <a:pt x="265" y="250"/>
                    </a:cubicBezTo>
                    <a:cubicBezTo>
                      <a:pt x="265" y="253"/>
                      <a:pt x="262" y="257"/>
                      <a:pt x="258" y="257"/>
                    </a:cubicBezTo>
                    <a:cubicBezTo>
                      <a:pt x="254" y="257"/>
                      <a:pt x="251" y="253"/>
                      <a:pt x="251" y="250"/>
                    </a:cubicBezTo>
                    <a:lnTo>
                      <a:pt x="251" y="210"/>
                    </a:lnTo>
                    <a:close/>
                    <a:moveTo>
                      <a:pt x="288" y="187"/>
                    </a:moveTo>
                    <a:cubicBezTo>
                      <a:pt x="309" y="187"/>
                      <a:pt x="327" y="169"/>
                      <a:pt x="327" y="148"/>
                    </a:cubicBezTo>
                    <a:cubicBezTo>
                      <a:pt x="327" y="126"/>
                      <a:pt x="309" y="109"/>
                      <a:pt x="288" y="109"/>
                    </a:cubicBezTo>
                    <a:cubicBezTo>
                      <a:pt x="266" y="109"/>
                      <a:pt x="249" y="126"/>
                      <a:pt x="249" y="148"/>
                    </a:cubicBezTo>
                    <a:cubicBezTo>
                      <a:pt x="249" y="169"/>
                      <a:pt x="266" y="187"/>
                      <a:pt x="288" y="187"/>
                    </a:cubicBezTo>
                    <a:close/>
                    <a:moveTo>
                      <a:pt x="140" y="260"/>
                    </a:moveTo>
                    <a:cubicBezTo>
                      <a:pt x="140" y="264"/>
                      <a:pt x="143" y="266"/>
                      <a:pt x="146" y="266"/>
                    </a:cubicBezTo>
                    <a:cubicBezTo>
                      <a:pt x="216" y="266"/>
                      <a:pt x="216" y="266"/>
                      <a:pt x="216" y="266"/>
                    </a:cubicBezTo>
                    <a:cubicBezTo>
                      <a:pt x="219" y="266"/>
                      <a:pt x="221" y="264"/>
                      <a:pt x="221" y="260"/>
                    </a:cubicBezTo>
                    <a:cubicBezTo>
                      <a:pt x="221" y="260"/>
                      <a:pt x="221" y="223"/>
                      <a:pt x="221" y="212"/>
                    </a:cubicBezTo>
                    <a:cubicBezTo>
                      <a:pt x="221" y="205"/>
                      <a:pt x="217" y="197"/>
                      <a:pt x="211" y="192"/>
                    </a:cubicBezTo>
                    <a:cubicBezTo>
                      <a:pt x="204" y="201"/>
                      <a:pt x="193" y="206"/>
                      <a:pt x="181" y="206"/>
                    </a:cubicBezTo>
                    <a:cubicBezTo>
                      <a:pt x="168" y="206"/>
                      <a:pt x="157" y="201"/>
                      <a:pt x="150" y="192"/>
                    </a:cubicBezTo>
                    <a:cubicBezTo>
                      <a:pt x="144" y="197"/>
                      <a:pt x="140" y="205"/>
                      <a:pt x="140" y="212"/>
                    </a:cubicBezTo>
                    <a:cubicBezTo>
                      <a:pt x="140" y="223"/>
                      <a:pt x="140" y="260"/>
                      <a:pt x="140" y="260"/>
                    </a:cubicBezTo>
                    <a:close/>
                    <a:moveTo>
                      <a:pt x="200" y="219"/>
                    </a:moveTo>
                    <a:cubicBezTo>
                      <a:pt x="200" y="216"/>
                      <a:pt x="202" y="213"/>
                      <a:pt x="206" y="213"/>
                    </a:cubicBezTo>
                    <a:cubicBezTo>
                      <a:pt x="209" y="213"/>
                      <a:pt x="211" y="216"/>
                      <a:pt x="211" y="219"/>
                    </a:cubicBezTo>
                    <a:cubicBezTo>
                      <a:pt x="211" y="252"/>
                      <a:pt x="211" y="252"/>
                      <a:pt x="211" y="252"/>
                    </a:cubicBezTo>
                    <a:cubicBezTo>
                      <a:pt x="211" y="255"/>
                      <a:pt x="209" y="258"/>
                      <a:pt x="206" y="258"/>
                    </a:cubicBezTo>
                    <a:cubicBezTo>
                      <a:pt x="202" y="258"/>
                      <a:pt x="200" y="255"/>
                      <a:pt x="200" y="252"/>
                    </a:cubicBezTo>
                    <a:lnTo>
                      <a:pt x="200" y="219"/>
                    </a:lnTo>
                    <a:close/>
                    <a:moveTo>
                      <a:pt x="150" y="219"/>
                    </a:moveTo>
                    <a:cubicBezTo>
                      <a:pt x="150" y="216"/>
                      <a:pt x="152" y="213"/>
                      <a:pt x="156" y="213"/>
                    </a:cubicBezTo>
                    <a:cubicBezTo>
                      <a:pt x="159" y="213"/>
                      <a:pt x="161" y="216"/>
                      <a:pt x="161" y="219"/>
                    </a:cubicBezTo>
                    <a:cubicBezTo>
                      <a:pt x="161" y="252"/>
                      <a:pt x="161" y="252"/>
                      <a:pt x="161" y="252"/>
                    </a:cubicBezTo>
                    <a:cubicBezTo>
                      <a:pt x="161" y="255"/>
                      <a:pt x="159" y="258"/>
                      <a:pt x="156" y="258"/>
                    </a:cubicBezTo>
                    <a:cubicBezTo>
                      <a:pt x="152" y="258"/>
                      <a:pt x="150" y="255"/>
                      <a:pt x="150" y="252"/>
                    </a:cubicBezTo>
                    <a:lnTo>
                      <a:pt x="150" y="219"/>
                    </a:lnTo>
                    <a:close/>
                  </a:path>
                </a:pathLst>
              </a:custGeom>
              <a:solidFill>
                <a:srgbClr val="5FBA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grpSp>
        <p:sp>
          <p:nvSpPr>
            <p:cNvPr id="16493" name="TextBox 231"/>
            <p:cNvSpPr txBox="1">
              <a:spLocks noChangeArrowheads="1"/>
            </p:cNvSpPr>
            <p:nvPr/>
          </p:nvSpPr>
          <p:spPr bwMode="auto">
            <a:xfrm>
              <a:off x="5860308" y="3197258"/>
              <a:ext cx="521594" cy="3771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333">
                  <a:solidFill>
                    <a:srgbClr val="5FBADD"/>
                  </a:solidFill>
                  <a:cs typeface="+mn-cs"/>
                </a:rPr>
                <a:t>vEPG</a:t>
              </a:r>
            </a:p>
          </p:txBody>
        </p:sp>
        <p:grpSp>
          <p:nvGrpSpPr>
            <p:cNvPr id="27762" name="Group 123"/>
            <p:cNvGrpSpPr>
              <a:grpSpLocks/>
            </p:cNvGrpSpPr>
            <p:nvPr/>
          </p:nvGrpSpPr>
          <p:grpSpPr bwMode="auto">
            <a:xfrm>
              <a:off x="6446209" y="2530095"/>
              <a:ext cx="516328" cy="681389"/>
              <a:chOff x="-2089143" y="935221"/>
              <a:chExt cx="601618" cy="635702"/>
            </a:xfrm>
          </p:grpSpPr>
          <p:sp>
            <p:nvSpPr>
              <p:cNvPr id="16497" name="Rectangle 20"/>
              <p:cNvSpPr>
                <a:spLocks noChangeArrowheads="1"/>
              </p:cNvSpPr>
              <p:nvPr/>
            </p:nvSpPr>
            <p:spPr bwMode="auto">
              <a:xfrm>
                <a:off x="-2089143" y="935297"/>
                <a:ext cx="571678" cy="6356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endParaRPr lang="en-US" altLang="en-US" sz="1333">
                  <a:cs typeface="+mn-cs"/>
                </a:endParaRPr>
              </a:p>
            </p:txBody>
          </p:sp>
          <p:sp>
            <p:nvSpPr>
              <p:cNvPr id="16498" name="Freeform 7"/>
              <p:cNvSpPr>
                <a:spLocks noChangeAspect="1" noEditPoints="1"/>
              </p:cNvSpPr>
              <p:nvPr/>
            </p:nvSpPr>
            <p:spPr bwMode="auto">
              <a:xfrm>
                <a:off x="-2089143" y="935297"/>
                <a:ext cx="602204" cy="635689"/>
              </a:xfrm>
              <a:custGeom>
                <a:avLst/>
                <a:gdLst>
                  <a:gd name="T0" fmla="*/ 2147483647 w 411"/>
                  <a:gd name="T1" fmla="*/ 2147483647 h 411"/>
                  <a:gd name="T2" fmla="*/ 2147483647 w 411"/>
                  <a:gd name="T3" fmla="*/ 2147483647 h 411"/>
                  <a:gd name="T4" fmla="*/ 2147483647 w 411"/>
                  <a:gd name="T5" fmla="*/ 2147483647 h 411"/>
                  <a:gd name="T6" fmla="*/ 2147483647 w 411"/>
                  <a:gd name="T7" fmla="*/ 2147483647 h 411"/>
                  <a:gd name="T8" fmla="*/ 2147483647 w 411"/>
                  <a:gd name="T9" fmla="*/ 2147483647 h 411"/>
                  <a:gd name="T10" fmla="*/ 2147483647 w 411"/>
                  <a:gd name="T11" fmla="*/ 2147483647 h 411"/>
                  <a:gd name="T12" fmla="*/ 2147483647 w 411"/>
                  <a:gd name="T13" fmla="*/ 2147483647 h 411"/>
                  <a:gd name="T14" fmla="*/ 2147483647 w 411"/>
                  <a:gd name="T15" fmla="*/ 2147483647 h 411"/>
                  <a:gd name="T16" fmla="*/ 2147483647 w 411"/>
                  <a:gd name="T17" fmla="*/ 2147483647 h 411"/>
                  <a:gd name="T18" fmla="*/ 2147483647 w 411"/>
                  <a:gd name="T19" fmla="*/ 2147483647 h 411"/>
                  <a:gd name="T20" fmla="*/ 2147483647 w 411"/>
                  <a:gd name="T21" fmla="*/ 2147483647 h 411"/>
                  <a:gd name="T22" fmla="*/ 2147483647 w 411"/>
                  <a:gd name="T23" fmla="*/ 2147483647 h 411"/>
                  <a:gd name="T24" fmla="*/ 2147483647 w 411"/>
                  <a:gd name="T25" fmla="*/ 2147483647 h 411"/>
                  <a:gd name="T26" fmla="*/ 2147483647 w 411"/>
                  <a:gd name="T27" fmla="*/ 2147483647 h 411"/>
                  <a:gd name="T28" fmla="*/ 2147483647 w 411"/>
                  <a:gd name="T29" fmla="*/ 2147483647 h 411"/>
                  <a:gd name="T30" fmla="*/ 2147483647 w 411"/>
                  <a:gd name="T31" fmla="*/ 2147483647 h 411"/>
                  <a:gd name="T32" fmla="*/ 2147483647 w 411"/>
                  <a:gd name="T33" fmla="*/ 2147483647 h 411"/>
                  <a:gd name="T34" fmla="*/ 2147483647 w 411"/>
                  <a:gd name="T35" fmla="*/ 2147483647 h 411"/>
                  <a:gd name="T36" fmla="*/ 2147483647 w 411"/>
                  <a:gd name="T37" fmla="*/ 2147483647 h 411"/>
                  <a:gd name="T38" fmla="*/ 2147483647 w 411"/>
                  <a:gd name="T39" fmla="*/ 2147483647 h 411"/>
                  <a:gd name="T40" fmla="*/ 2147483647 w 411"/>
                  <a:gd name="T41" fmla="*/ 2147483647 h 411"/>
                  <a:gd name="T42" fmla="*/ 2147483647 w 411"/>
                  <a:gd name="T43" fmla="*/ 2147483647 h 411"/>
                  <a:gd name="T44" fmla="*/ 2147483647 w 411"/>
                  <a:gd name="T45" fmla="*/ 2147483647 h 411"/>
                  <a:gd name="T46" fmla="*/ 2147483647 w 411"/>
                  <a:gd name="T47" fmla="*/ 2147483647 h 411"/>
                  <a:gd name="T48" fmla="*/ 2147483647 w 411"/>
                  <a:gd name="T49" fmla="*/ 2147483647 h 411"/>
                  <a:gd name="T50" fmla="*/ 2147483647 w 411"/>
                  <a:gd name="T51" fmla="*/ 2147483647 h 411"/>
                  <a:gd name="T52" fmla="*/ 2147483647 w 411"/>
                  <a:gd name="T53" fmla="*/ 2147483647 h 411"/>
                  <a:gd name="T54" fmla="*/ 2147483647 w 411"/>
                  <a:gd name="T55" fmla="*/ 0 h 411"/>
                  <a:gd name="T56" fmla="*/ 0 w 411"/>
                  <a:gd name="T57" fmla="*/ 2147483647 h 411"/>
                  <a:gd name="T58" fmla="*/ 2147483647 w 411"/>
                  <a:gd name="T59" fmla="*/ 2147483647 h 411"/>
                  <a:gd name="T60" fmla="*/ 2147483647 w 411"/>
                  <a:gd name="T61" fmla="*/ 2147483647 h 411"/>
                  <a:gd name="T62" fmla="*/ 2147483647 w 411"/>
                  <a:gd name="T63" fmla="*/ 2147483647 h 411"/>
                  <a:gd name="T64" fmla="*/ 2147483647 w 411"/>
                  <a:gd name="T65" fmla="*/ 2147483647 h 411"/>
                  <a:gd name="T66" fmla="*/ 2147483647 w 411"/>
                  <a:gd name="T67" fmla="*/ 2147483647 h 411"/>
                  <a:gd name="T68" fmla="*/ 2147483647 w 411"/>
                  <a:gd name="T69" fmla="*/ 2147483647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1"/>
                  <a:gd name="T106" fmla="*/ 0 h 411"/>
                  <a:gd name="T107" fmla="*/ 411 w 411"/>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1" h="411">
                    <a:moveTo>
                      <a:pt x="287" y="290"/>
                    </a:moveTo>
                    <a:cubicBezTo>
                      <a:pt x="287" y="286"/>
                      <a:pt x="285" y="281"/>
                      <a:pt x="281" y="279"/>
                    </a:cubicBezTo>
                    <a:cubicBezTo>
                      <a:pt x="278" y="276"/>
                      <a:pt x="273" y="275"/>
                      <a:pt x="268" y="275"/>
                    </a:cubicBezTo>
                    <a:cubicBezTo>
                      <a:pt x="265" y="275"/>
                      <a:pt x="262" y="275"/>
                      <a:pt x="260" y="275"/>
                    </a:cubicBezTo>
                    <a:cubicBezTo>
                      <a:pt x="260" y="270"/>
                      <a:pt x="260" y="262"/>
                      <a:pt x="260" y="255"/>
                    </a:cubicBezTo>
                    <a:cubicBezTo>
                      <a:pt x="260" y="240"/>
                      <a:pt x="260" y="225"/>
                      <a:pt x="260" y="222"/>
                    </a:cubicBezTo>
                    <a:cubicBezTo>
                      <a:pt x="260" y="215"/>
                      <a:pt x="256" y="210"/>
                      <a:pt x="252" y="209"/>
                    </a:cubicBezTo>
                    <a:cubicBezTo>
                      <a:pt x="248" y="207"/>
                      <a:pt x="246" y="207"/>
                      <a:pt x="245" y="207"/>
                    </a:cubicBezTo>
                    <a:cubicBezTo>
                      <a:pt x="245" y="207"/>
                      <a:pt x="245" y="207"/>
                      <a:pt x="245" y="207"/>
                    </a:cubicBezTo>
                    <a:cubicBezTo>
                      <a:pt x="245" y="207"/>
                      <a:pt x="173" y="207"/>
                      <a:pt x="165" y="207"/>
                    </a:cubicBezTo>
                    <a:cubicBezTo>
                      <a:pt x="160" y="207"/>
                      <a:pt x="154" y="211"/>
                      <a:pt x="153" y="215"/>
                    </a:cubicBezTo>
                    <a:cubicBezTo>
                      <a:pt x="151" y="218"/>
                      <a:pt x="151" y="221"/>
                      <a:pt x="151" y="223"/>
                    </a:cubicBezTo>
                    <a:cubicBezTo>
                      <a:pt x="151" y="223"/>
                      <a:pt x="151" y="223"/>
                      <a:pt x="151" y="223"/>
                    </a:cubicBezTo>
                    <a:cubicBezTo>
                      <a:pt x="151" y="275"/>
                      <a:pt x="151" y="275"/>
                      <a:pt x="151" y="275"/>
                    </a:cubicBezTo>
                    <a:cubicBezTo>
                      <a:pt x="149" y="275"/>
                      <a:pt x="146" y="275"/>
                      <a:pt x="143" y="275"/>
                    </a:cubicBezTo>
                    <a:cubicBezTo>
                      <a:pt x="138" y="275"/>
                      <a:pt x="133" y="276"/>
                      <a:pt x="130" y="279"/>
                    </a:cubicBezTo>
                    <a:cubicBezTo>
                      <a:pt x="126" y="282"/>
                      <a:pt x="124" y="286"/>
                      <a:pt x="124" y="290"/>
                    </a:cubicBezTo>
                    <a:cubicBezTo>
                      <a:pt x="124" y="295"/>
                      <a:pt x="126" y="299"/>
                      <a:pt x="129" y="302"/>
                    </a:cubicBezTo>
                    <a:cubicBezTo>
                      <a:pt x="133" y="306"/>
                      <a:pt x="183" y="355"/>
                      <a:pt x="187" y="360"/>
                    </a:cubicBezTo>
                    <a:cubicBezTo>
                      <a:pt x="191" y="364"/>
                      <a:pt x="197" y="368"/>
                      <a:pt x="205" y="368"/>
                    </a:cubicBezTo>
                    <a:cubicBezTo>
                      <a:pt x="205" y="368"/>
                      <a:pt x="205" y="368"/>
                      <a:pt x="205" y="368"/>
                    </a:cubicBezTo>
                    <a:cubicBezTo>
                      <a:pt x="214" y="368"/>
                      <a:pt x="220" y="364"/>
                      <a:pt x="224" y="360"/>
                    </a:cubicBezTo>
                    <a:cubicBezTo>
                      <a:pt x="225" y="358"/>
                      <a:pt x="279" y="305"/>
                      <a:pt x="282" y="302"/>
                    </a:cubicBezTo>
                    <a:cubicBezTo>
                      <a:pt x="282" y="302"/>
                      <a:pt x="282" y="302"/>
                      <a:pt x="282" y="302"/>
                    </a:cubicBezTo>
                    <a:cubicBezTo>
                      <a:pt x="285" y="299"/>
                      <a:pt x="287" y="295"/>
                      <a:pt x="287" y="290"/>
                    </a:cubicBezTo>
                    <a:close/>
                    <a:moveTo>
                      <a:pt x="142" y="133"/>
                    </a:moveTo>
                    <a:cubicBezTo>
                      <a:pt x="199" y="133"/>
                      <a:pt x="199" y="133"/>
                      <a:pt x="199" y="133"/>
                    </a:cubicBezTo>
                    <a:cubicBezTo>
                      <a:pt x="208" y="133"/>
                      <a:pt x="214" y="126"/>
                      <a:pt x="214" y="118"/>
                    </a:cubicBezTo>
                    <a:cubicBezTo>
                      <a:pt x="214" y="60"/>
                      <a:pt x="214" y="60"/>
                      <a:pt x="214" y="60"/>
                    </a:cubicBezTo>
                    <a:cubicBezTo>
                      <a:pt x="214" y="52"/>
                      <a:pt x="208" y="45"/>
                      <a:pt x="199" y="45"/>
                    </a:cubicBezTo>
                    <a:cubicBezTo>
                      <a:pt x="142" y="45"/>
                      <a:pt x="142" y="45"/>
                      <a:pt x="142" y="45"/>
                    </a:cubicBezTo>
                    <a:cubicBezTo>
                      <a:pt x="133" y="45"/>
                      <a:pt x="126" y="52"/>
                      <a:pt x="126" y="60"/>
                    </a:cubicBezTo>
                    <a:cubicBezTo>
                      <a:pt x="126" y="118"/>
                      <a:pt x="126" y="118"/>
                      <a:pt x="126" y="118"/>
                    </a:cubicBezTo>
                    <a:cubicBezTo>
                      <a:pt x="126" y="126"/>
                      <a:pt x="133" y="133"/>
                      <a:pt x="142" y="133"/>
                    </a:cubicBezTo>
                    <a:close/>
                    <a:moveTo>
                      <a:pt x="403" y="90"/>
                    </a:moveTo>
                    <a:cubicBezTo>
                      <a:pt x="399" y="90"/>
                      <a:pt x="395" y="94"/>
                      <a:pt x="395" y="98"/>
                    </a:cubicBezTo>
                    <a:cubicBezTo>
                      <a:pt x="395" y="368"/>
                      <a:pt x="395" y="368"/>
                      <a:pt x="395" y="368"/>
                    </a:cubicBezTo>
                    <a:cubicBezTo>
                      <a:pt x="395" y="383"/>
                      <a:pt x="383" y="395"/>
                      <a:pt x="368" y="395"/>
                    </a:cubicBezTo>
                    <a:cubicBezTo>
                      <a:pt x="43" y="395"/>
                      <a:pt x="43" y="395"/>
                      <a:pt x="43" y="395"/>
                    </a:cubicBezTo>
                    <a:cubicBezTo>
                      <a:pt x="28" y="395"/>
                      <a:pt x="16" y="383"/>
                      <a:pt x="16" y="368"/>
                    </a:cubicBezTo>
                    <a:cubicBezTo>
                      <a:pt x="16" y="43"/>
                      <a:pt x="16" y="43"/>
                      <a:pt x="16" y="43"/>
                    </a:cubicBezTo>
                    <a:cubicBezTo>
                      <a:pt x="16" y="28"/>
                      <a:pt x="28" y="16"/>
                      <a:pt x="43" y="16"/>
                    </a:cubicBezTo>
                    <a:cubicBezTo>
                      <a:pt x="75" y="16"/>
                      <a:pt x="75" y="16"/>
                      <a:pt x="75" y="16"/>
                    </a:cubicBezTo>
                    <a:cubicBezTo>
                      <a:pt x="75" y="139"/>
                      <a:pt x="75" y="139"/>
                      <a:pt x="75" y="139"/>
                    </a:cubicBezTo>
                    <a:cubicBezTo>
                      <a:pt x="75" y="161"/>
                      <a:pt x="94" y="180"/>
                      <a:pt x="116" y="180"/>
                    </a:cubicBezTo>
                    <a:cubicBezTo>
                      <a:pt x="295" y="180"/>
                      <a:pt x="295" y="180"/>
                      <a:pt x="295" y="180"/>
                    </a:cubicBezTo>
                    <a:cubicBezTo>
                      <a:pt x="317" y="180"/>
                      <a:pt x="336" y="161"/>
                      <a:pt x="336" y="139"/>
                    </a:cubicBezTo>
                    <a:cubicBezTo>
                      <a:pt x="336" y="16"/>
                      <a:pt x="336" y="16"/>
                      <a:pt x="336" y="16"/>
                    </a:cubicBezTo>
                    <a:cubicBezTo>
                      <a:pt x="368" y="16"/>
                      <a:pt x="368" y="16"/>
                      <a:pt x="368" y="16"/>
                    </a:cubicBezTo>
                    <a:cubicBezTo>
                      <a:pt x="383" y="16"/>
                      <a:pt x="395" y="28"/>
                      <a:pt x="395" y="43"/>
                    </a:cubicBezTo>
                    <a:cubicBezTo>
                      <a:pt x="395" y="63"/>
                      <a:pt x="395" y="63"/>
                      <a:pt x="395" y="63"/>
                    </a:cubicBezTo>
                    <a:cubicBezTo>
                      <a:pt x="395" y="67"/>
                      <a:pt x="399" y="71"/>
                      <a:pt x="403" y="71"/>
                    </a:cubicBezTo>
                    <a:cubicBezTo>
                      <a:pt x="408" y="71"/>
                      <a:pt x="411" y="67"/>
                      <a:pt x="411" y="63"/>
                    </a:cubicBezTo>
                    <a:cubicBezTo>
                      <a:pt x="411" y="43"/>
                      <a:pt x="411" y="43"/>
                      <a:pt x="411" y="43"/>
                    </a:cubicBezTo>
                    <a:cubicBezTo>
                      <a:pt x="411" y="19"/>
                      <a:pt x="392" y="0"/>
                      <a:pt x="368" y="0"/>
                    </a:cubicBezTo>
                    <a:cubicBezTo>
                      <a:pt x="43" y="0"/>
                      <a:pt x="43" y="0"/>
                      <a:pt x="43" y="0"/>
                    </a:cubicBezTo>
                    <a:cubicBezTo>
                      <a:pt x="19" y="0"/>
                      <a:pt x="0" y="19"/>
                      <a:pt x="0" y="43"/>
                    </a:cubicBezTo>
                    <a:cubicBezTo>
                      <a:pt x="0" y="368"/>
                      <a:pt x="0" y="368"/>
                      <a:pt x="0" y="368"/>
                    </a:cubicBezTo>
                    <a:cubicBezTo>
                      <a:pt x="0" y="392"/>
                      <a:pt x="19" y="411"/>
                      <a:pt x="43" y="411"/>
                    </a:cubicBezTo>
                    <a:cubicBezTo>
                      <a:pt x="368" y="411"/>
                      <a:pt x="368" y="411"/>
                      <a:pt x="368" y="411"/>
                    </a:cubicBezTo>
                    <a:cubicBezTo>
                      <a:pt x="392" y="411"/>
                      <a:pt x="411" y="392"/>
                      <a:pt x="411" y="368"/>
                    </a:cubicBezTo>
                    <a:cubicBezTo>
                      <a:pt x="411" y="98"/>
                      <a:pt x="411" y="98"/>
                      <a:pt x="411" y="98"/>
                    </a:cubicBezTo>
                    <a:cubicBezTo>
                      <a:pt x="411" y="94"/>
                      <a:pt x="408" y="90"/>
                      <a:pt x="403" y="90"/>
                    </a:cubicBezTo>
                    <a:close/>
                    <a:moveTo>
                      <a:pt x="320" y="16"/>
                    </a:moveTo>
                    <a:cubicBezTo>
                      <a:pt x="320" y="139"/>
                      <a:pt x="320" y="139"/>
                      <a:pt x="320" y="139"/>
                    </a:cubicBezTo>
                    <a:cubicBezTo>
                      <a:pt x="320" y="153"/>
                      <a:pt x="308" y="164"/>
                      <a:pt x="295" y="164"/>
                    </a:cubicBezTo>
                    <a:cubicBezTo>
                      <a:pt x="116" y="164"/>
                      <a:pt x="116" y="164"/>
                      <a:pt x="116" y="164"/>
                    </a:cubicBezTo>
                    <a:cubicBezTo>
                      <a:pt x="103" y="164"/>
                      <a:pt x="91" y="153"/>
                      <a:pt x="91" y="139"/>
                    </a:cubicBezTo>
                    <a:cubicBezTo>
                      <a:pt x="91" y="16"/>
                      <a:pt x="91" y="16"/>
                      <a:pt x="91" y="16"/>
                    </a:cubicBezTo>
                    <a:lnTo>
                      <a:pt x="320" y="16"/>
                    </a:lnTo>
                    <a:close/>
                  </a:path>
                </a:pathLst>
              </a:custGeom>
              <a:solidFill>
                <a:srgbClr val="5FBA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sp>
            <p:nvSpPr>
              <p:cNvPr id="16499" name="Rectangle 126"/>
              <p:cNvSpPr>
                <a:spLocks noChangeArrowheads="1"/>
              </p:cNvSpPr>
              <p:nvPr/>
            </p:nvSpPr>
            <p:spPr bwMode="auto">
              <a:xfrm>
                <a:off x="-1928185" y="1230915"/>
                <a:ext cx="274738" cy="284504"/>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sz="1333">
                  <a:cs typeface="+mn-cs"/>
                </a:endParaRPr>
              </a:p>
            </p:txBody>
          </p:sp>
          <p:sp>
            <p:nvSpPr>
              <p:cNvPr id="16500" name="Freeform 29"/>
              <p:cNvSpPr>
                <a:spLocks noChangeAspect="1" noEditPoints="1"/>
              </p:cNvSpPr>
              <p:nvPr/>
            </p:nvSpPr>
            <p:spPr bwMode="auto">
              <a:xfrm>
                <a:off x="-1947611" y="1250919"/>
                <a:ext cx="281677" cy="273391"/>
              </a:xfrm>
              <a:custGeom>
                <a:avLst/>
                <a:gdLst>
                  <a:gd name="T0" fmla="*/ 2147483647 w 394"/>
                  <a:gd name="T1" fmla="*/ 2147483647 h 394"/>
                  <a:gd name="T2" fmla="*/ 2147483647 w 394"/>
                  <a:gd name="T3" fmla="*/ 2147483647 h 394"/>
                  <a:gd name="T4" fmla="*/ 2147483647 w 394"/>
                  <a:gd name="T5" fmla="*/ 2147483647 h 394"/>
                  <a:gd name="T6" fmla="*/ 2147483647 w 394"/>
                  <a:gd name="T7" fmla="*/ 2147483647 h 394"/>
                  <a:gd name="T8" fmla="*/ 2147483647 w 394"/>
                  <a:gd name="T9" fmla="*/ 2147483647 h 394"/>
                  <a:gd name="T10" fmla="*/ 2147483647 w 394"/>
                  <a:gd name="T11" fmla="*/ 2147483647 h 394"/>
                  <a:gd name="T12" fmla="*/ 2147483647 w 394"/>
                  <a:gd name="T13" fmla="*/ 2147483647 h 394"/>
                  <a:gd name="T14" fmla="*/ 0 w 394"/>
                  <a:gd name="T15" fmla="*/ 2147483647 h 394"/>
                  <a:gd name="T16" fmla="*/ 2147483647 w 394"/>
                  <a:gd name="T17" fmla="*/ 2147483647 h 394"/>
                  <a:gd name="T18" fmla="*/ 2147483647 w 394"/>
                  <a:gd name="T19" fmla="*/ 2147483647 h 394"/>
                  <a:gd name="T20" fmla="*/ 2147483647 w 394"/>
                  <a:gd name="T21" fmla="*/ 2147483647 h 394"/>
                  <a:gd name="T22" fmla="*/ 2147483647 w 394"/>
                  <a:gd name="T23" fmla="*/ 2147483647 h 394"/>
                  <a:gd name="T24" fmla="*/ 2147483647 w 394"/>
                  <a:gd name="T25" fmla="*/ 2147483647 h 394"/>
                  <a:gd name="T26" fmla="*/ 2147483647 w 394"/>
                  <a:gd name="T27" fmla="*/ 2147483647 h 394"/>
                  <a:gd name="T28" fmla="*/ 2147483647 w 394"/>
                  <a:gd name="T29" fmla="*/ 2147483647 h 394"/>
                  <a:gd name="T30" fmla="*/ 2147483647 w 394"/>
                  <a:gd name="T31" fmla="*/ 2147483647 h 394"/>
                  <a:gd name="T32" fmla="*/ 2147483647 w 394"/>
                  <a:gd name="T33" fmla="*/ 2147483647 h 394"/>
                  <a:gd name="T34" fmla="*/ 2147483647 w 394"/>
                  <a:gd name="T35" fmla="*/ 2147483647 h 394"/>
                  <a:gd name="T36" fmla="*/ 2147483647 w 394"/>
                  <a:gd name="T37" fmla="*/ 2147483647 h 394"/>
                  <a:gd name="T38" fmla="*/ 2147483647 w 394"/>
                  <a:gd name="T39" fmla="*/ 2147483647 h 394"/>
                  <a:gd name="T40" fmla="*/ 2147483647 w 394"/>
                  <a:gd name="T41" fmla="*/ 2147483647 h 394"/>
                  <a:gd name="T42" fmla="*/ 2147483647 w 394"/>
                  <a:gd name="T43" fmla="*/ 2147483647 h 394"/>
                  <a:gd name="T44" fmla="*/ 2147483647 w 394"/>
                  <a:gd name="T45" fmla="*/ 2147483647 h 394"/>
                  <a:gd name="T46" fmla="*/ 2147483647 w 394"/>
                  <a:gd name="T47" fmla="*/ 2147483647 h 394"/>
                  <a:gd name="T48" fmla="*/ 2147483647 w 394"/>
                  <a:gd name="T49" fmla="*/ 2147483647 h 394"/>
                  <a:gd name="T50" fmla="*/ 2147483647 w 394"/>
                  <a:gd name="T51" fmla="*/ 2147483647 h 394"/>
                  <a:gd name="T52" fmla="*/ 2147483647 w 394"/>
                  <a:gd name="T53" fmla="*/ 2147483647 h 394"/>
                  <a:gd name="T54" fmla="*/ 2147483647 w 394"/>
                  <a:gd name="T55" fmla="*/ 2147483647 h 394"/>
                  <a:gd name="T56" fmla="*/ 2147483647 w 394"/>
                  <a:gd name="T57" fmla="*/ 2147483647 h 394"/>
                  <a:gd name="T58" fmla="*/ 2147483647 w 394"/>
                  <a:gd name="T59" fmla="*/ 2147483647 h 394"/>
                  <a:gd name="T60" fmla="*/ 2147483647 w 394"/>
                  <a:gd name="T61" fmla="*/ 2147483647 h 394"/>
                  <a:gd name="T62" fmla="*/ 2147483647 w 394"/>
                  <a:gd name="T63" fmla="*/ 2147483647 h 394"/>
                  <a:gd name="T64" fmla="*/ 2147483647 w 394"/>
                  <a:gd name="T65" fmla="*/ 2147483647 h 394"/>
                  <a:gd name="T66" fmla="*/ 2147483647 w 394"/>
                  <a:gd name="T67" fmla="*/ 2147483647 h 394"/>
                  <a:gd name="T68" fmla="*/ 2147483647 w 394"/>
                  <a:gd name="T69" fmla="*/ 2147483647 h 394"/>
                  <a:gd name="T70" fmla="*/ 2147483647 w 394"/>
                  <a:gd name="T71" fmla="*/ 2147483647 h 394"/>
                  <a:gd name="T72" fmla="*/ 2147483647 w 394"/>
                  <a:gd name="T73" fmla="*/ 2147483647 h 394"/>
                  <a:gd name="T74" fmla="*/ 2147483647 w 394"/>
                  <a:gd name="T75" fmla="*/ 2147483647 h 394"/>
                  <a:gd name="T76" fmla="*/ 2147483647 w 394"/>
                  <a:gd name="T77" fmla="*/ 2147483647 h 394"/>
                  <a:gd name="T78" fmla="*/ 2147483647 w 394"/>
                  <a:gd name="T79" fmla="*/ 2147483647 h 394"/>
                  <a:gd name="T80" fmla="*/ 2147483647 w 394"/>
                  <a:gd name="T81" fmla="*/ 2147483647 h 394"/>
                  <a:gd name="T82" fmla="*/ 2147483647 w 394"/>
                  <a:gd name="T83" fmla="*/ 2147483647 h 394"/>
                  <a:gd name="T84" fmla="*/ 2147483647 w 394"/>
                  <a:gd name="T85" fmla="*/ 2147483647 h 394"/>
                  <a:gd name="T86" fmla="*/ 2147483647 w 394"/>
                  <a:gd name="T87" fmla="*/ 2147483647 h 394"/>
                  <a:gd name="T88" fmla="*/ 2147483647 w 394"/>
                  <a:gd name="T89" fmla="*/ 2147483647 h 394"/>
                  <a:gd name="T90" fmla="*/ 2147483647 w 394"/>
                  <a:gd name="T91" fmla="*/ 2147483647 h 394"/>
                  <a:gd name="T92" fmla="*/ 2147483647 w 394"/>
                  <a:gd name="T93" fmla="*/ 2147483647 h 394"/>
                  <a:gd name="T94" fmla="*/ 2147483647 w 394"/>
                  <a:gd name="T95" fmla="*/ 2147483647 h 394"/>
                  <a:gd name="T96" fmla="*/ 2147483647 w 394"/>
                  <a:gd name="T97" fmla="*/ 2147483647 h 394"/>
                  <a:gd name="T98" fmla="*/ 2147483647 w 394"/>
                  <a:gd name="T99" fmla="*/ 2147483647 h 394"/>
                  <a:gd name="T100" fmla="*/ 2147483647 w 394"/>
                  <a:gd name="T101" fmla="*/ 2147483647 h 394"/>
                  <a:gd name="T102" fmla="*/ 2147483647 w 394"/>
                  <a:gd name="T103" fmla="*/ 2147483647 h 394"/>
                  <a:gd name="T104" fmla="*/ 2147483647 w 394"/>
                  <a:gd name="T105" fmla="*/ 2147483647 h 3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4"/>
                  <a:gd name="T160" fmla="*/ 0 h 394"/>
                  <a:gd name="T161" fmla="*/ 394 w 394"/>
                  <a:gd name="T162" fmla="*/ 394 h 3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4" h="394">
                    <a:moveTo>
                      <a:pt x="348" y="70"/>
                    </a:moveTo>
                    <a:cubicBezTo>
                      <a:pt x="345" y="66"/>
                      <a:pt x="340" y="66"/>
                      <a:pt x="336" y="69"/>
                    </a:cubicBezTo>
                    <a:cubicBezTo>
                      <a:pt x="333" y="71"/>
                      <a:pt x="333" y="76"/>
                      <a:pt x="335" y="80"/>
                    </a:cubicBezTo>
                    <a:cubicBezTo>
                      <a:pt x="362" y="111"/>
                      <a:pt x="378" y="152"/>
                      <a:pt x="378" y="197"/>
                    </a:cubicBezTo>
                    <a:cubicBezTo>
                      <a:pt x="378" y="247"/>
                      <a:pt x="358" y="293"/>
                      <a:pt x="325" y="325"/>
                    </a:cubicBezTo>
                    <a:cubicBezTo>
                      <a:pt x="292" y="358"/>
                      <a:pt x="247" y="378"/>
                      <a:pt x="197" y="378"/>
                    </a:cubicBezTo>
                    <a:cubicBezTo>
                      <a:pt x="147" y="378"/>
                      <a:pt x="102" y="358"/>
                      <a:pt x="69" y="325"/>
                    </a:cubicBezTo>
                    <a:cubicBezTo>
                      <a:pt x="36" y="293"/>
                      <a:pt x="16" y="247"/>
                      <a:pt x="16" y="197"/>
                    </a:cubicBezTo>
                    <a:cubicBezTo>
                      <a:pt x="16" y="147"/>
                      <a:pt x="36" y="102"/>
                      <a:pt x="69" y="69"/>
                    </a:cubicBezTo>
                    <a:cubicBezTo>
                      <a:pt x="102" y="36"/>
                      <a:pt x="147" y="16"/>
                      <a:pt x="197" y="16"/>
                    </a:cubicBezTo>
                    <a:cubicBezTo>
                      <a:pt x="242" y="16"/>
                      <a:pt x="283" y="32"/>
                      <a:pt x="314" y="59"/>
                    </a:cubicBezTo>
                    <a:cubicBezTo>
                      <a:pt x="318" y="62"/>
                      <a:pt x="323" y="61"/>
                      <a:pt x="326" y="58"/>
                    </a:cubicBezTo>
                    <a:cubicBezTo>
                      <a:pt x="329" y="55"/>
                      <a:pt x="328" y="50"/>
                      <a:pt x="325" y="47"/>
                    </a:cubicBezTo>
                    <a:cubicBezTo>
                      <a:pt x="325" y="47"/>
                      <a:pt x="325" y="47"/>
                      <a:pt x="325" y="47"/>
                    </a:cubicBezTo>
                    <a:cubicBezTo>
                      <a:pt x="290" y="17"/>
                      <a:pt x="246" y="0"/>
                      <a:pt x="197" y="0"/>
                    </a:cubicBezTo>
                    <a:cubicBezTo>
                      <a:pt x="88" y="0"/>
                      <a:pt x="0" y="88"/>
                      <a:pt x="0" y="197"/>
                    </a:cubicBezTo>
                    <a:cubicBezTo>
                      <a:pt x="0" y="306"/>
                      <a:pt x="88" y="394"/>
                      <a:pt x="197" y="394"/>
                    </a:cubicBezTo>
                    <a:cubicBezTo>
                      <a:pt x="306" y="394"/>
                      <a:pt x="394" y="306"/>
                      <a:pt x="394" y="197"/>
                    </a:cubicBezTo>
                    <a:cubicBezTo>
                      <a:pt x="394" y="148"/>
                      <a:pt x="377" y="104"/>
                      <a:pt x="348" y="70"/>
                    </a:cubicBezTo>
                    <a:close/>
                    <a:moveTo>
                      <a:pt x="58" y="262"/>
                    </a:moveTo>
                    <a:cubicBezTo>
                      <a:pt x="58" y="264"/>
                      <a:pt x="60" y="266"/>
                      <a:pt x="62" y="266"/>
                    </a:cubicBezTo>
                    <a:cubicBezTo>
                      <a:pt x="119" y="266"/>
                      <a:pt x="119" y="266"/>
                      <a:pt x="119" y="266"/>
                    </a:cubicBezTo>
                    <a:cubicBezTo>
                      <a:pt x="121" y="266"/>
                      <a:pt x="123" y="264"/>
                      <a:pt x="123" y="262"/>
                    </a:cubicBezTo>
                    <a:cubicBezTo>
                      <a:pt x="123" y="262"/>
                      <a:pt x="123" y="232"/>
                      <a:pt x="123" y="222"/>
                    </a:cubicBezTo>
                    <a:cubicBezTo>
                      <a:pt x="123" y="217"/>
                      <a:pt x="120" y="211"/>
                      <a:pt x="115" y="206"/>
                    </a:cubicBezTo>
                    <a:cubicBezTo>
                      <a:pt x="110" y="213"/>
                      <a:pt x="101" y="218"/>
                      <a:pt x="91" y="218"/>
                    </a:cubicBezTo>
                    <a:cubicBezTo>
                      <a:pt x="81" y="218"/>
                      <a:pt x="72" y="213"/>
                      <a:pt x="66" y="206"/>
                    </a:cubicBezTo>
                    <a:cubicBezTo>
                      <a:pt x="62" y="211"/>
                      <a:pt x="58" y="217"/>
                      <a:pt x="58" y="222"/>
                    </a:cubicBezTo>
                    <a:cubicBezTo>
                      <a:pt x="58" y="232"/>
                      <a:pt x="58" y="262"/>
                      <a:pt x="58" y="262"/>
                    </a:cubicBezTo>
                    <a:close/>
                    <a:moveTo>
                      <a:pt x="106" y="228"/>
                    </a:moveTo>
                    <a:cubicBezTo>
                      <a:pt x="106" y="225"/>
                      <a:pt x="108" y="223"/>
                      <a:pt x="111" y="223"/>
                    </a:cubicBezTo>
                    <a:cubicBezTo>
                      <a:pt x="113" y="223"/>
                      <a:pt x="116" y="225"/>
                      <a:pt x="116" y="228"/>
                    </a:cubicBezTo>
                    <a:cubicBezTo>
                      <a:pt x="116" y="255"/>
                      <a:pt x="116" y="255"/>
                      <a:pt x="116" y="255"/>
                    </a:cubicBezTo>
                    <a:cubicBezTo>
                      <a:pt x="116" y="258"/>
                      <a:pt x="113" y="260"/>
                      <a:pt x="111" y="260"/>
                    </a:cubicBezTo>
                    <a:cubicBezTo>
                      <a:pt x="108" y="260"/>
                      <a:pt x="106" y="258"/>
                      <a:pt x="106" y="255"/>
                    </a:cubicBezTo>
                    <a:lnTo>
                      <a:pt x="106" y="228"/>
                    </a:lnTo>
                    <a:close/>
                    <a:moveTo>
                      <a:pt x="66" y="228"/>
                    </a:moveTo>
                    <a:cubicBezTo>
                      <a:pt x="66" y="225"/>
                      <a:pt x="68" y="223"/>
                      <a:pt x="71" y="223"/>
                    </a:cubicBezTo>
                    <a:cubicBezTo>
                      <a:pt x="73" y="223"/>
                      <a:pt x="75" y="225"/>
                      <a:pt x="75" y="228"/>
                    </a:cubicBezTo>
                    <a:cubicBezTo>
                      <a:pt x="75" y="255"/>
                      <a:pt x="75" y="255"/>
                      <a:pt x="75" y="255"/>
                    </a:cubicBezTo>
                    <a:cubicBezTo>
                      <a:pt x="75" y="258"/>
                      <a:pt x="73" y="260"/>
                      <a:pt x="71" y="260"/>
                    </a:cubicBezTo>
                    <a:cubicBezTo>
                      <a:pt x="68" y="260"/>
                      <a:pt x="66" y="258"/>
                      <a:pt x="66" y="255"/>
                    </a:cubicBezTo>
                    <a:lnTo>
                      <a:pt x="66" y="228"/>
                    </a:lnTo>
                    <a:close/>
                    <a:moveTo>
                      <a:pt x="91" y="213"/>
                    </a:moveTo>
                    <a:cubicBezTo>
                      <a:pt x="105" y="213"/>
                      <a:pt x="117" y="201"/>
                      <a:pt x="117" y="186"/>
                    </a:cubicBezTo>
                    <a:cubicBezTo>
                      <a:pt x="117" y="172"/>
                      <a:pt x="105" y="160"/>
                      <a:pt x="91" y="160"/>
                    </a:cubicBezTo>
                    <a:cubicBezTo>
                      <a:pt x="76" y="160"/>
                      <a:pt x="64" y="172"/>
                      <a:pt x="64" y="186"/>
                    </a:cubicBezTo>
                    <a:cubicBezTo>
                      <a:pt x="64" y="201"/>
                      <a:pt x="76" y="213"/>
                      <a:pt x="91" y="213"/>
                    </a:cubicBezTo>
                    <a:close/>
                    <a:moveTo>
                      <a:pt x="181" y="200"/>
                    </a:moveTo>
                    <a:cubicBezTo>
                      <a:pt x="199" y="200"/>
                      <a:pt x="213" y="185"/>
                      <a:pt x="213" y="167"/>
                    </a:cubicBezTo>
                    <a:cubicBezTo>
                      <a:pt x="213" y="149"/>
                      <a:pt x="199" y="134"/>
                      <a:pt x="181" y="134"/>
                    </a:cubicBezTo>
                    <a:cubicBezTo>
                      <a:pt x="163" y="134"/>
                      <a:pt x="148" y="149"/>
                      <a:pt x="148" y="167"/>
                    </a:cubicBezTo>
                    <a:cubicBezTo>
                      <a:pt x="148" y="185"/>
                      <a:pt x="163" y="200"/>
                      <a:pt x="181" y="200"/>
                    </a:cubicBezTo>
                    <a:close/>
                    <a:moveTo>
                      <a:pt x="240" y="259"/>
                    </a:moveTo>
                    <a:cubicBezTo>
                      <a:pt x="240" y="263"/>
                      <a:pt x="243" y="266"/>
                      <a:pt x="246" y="266"/>
                    </a:cubicBezTo>
                    <a:cubicBezTo>
                      <a:pt x="330" y="266"/>
                      <a:pt x="330" y="266"/>
                      <a:pt x="330" y="266"/>
                    </a:cubicBezTo>
                    <a:cubicBezTo>
                      <a:pt x="333" y="266"/>
                      <a:pt x="336" y="263"/>
                      <a:pt x="336" y="259"/>
                    </a:cubicBezTo>
                    <a:cubicBezTo>
                      <a:pt x="336" y="259"/>
                      <a:pt x="336" y="215"/>
                      <a:pt x="336" y="201"/>
                    </a:cubicBezTo>
                    <a:cubicBezTo>
                      <a:pt x="336" y="193"/>
                      <a:pt x="331" y="184"/>
                      <a:pt x="325" y="177"/>
                    </a:cubicBezTo>
                    <a:cubicBezTo>
                      <a:pt x="316" y="188"/>
                      <a:pt x="303" y="195"/>
                      <a:pt x="288" y="195"/>
                    </a:cubicBezTo>
                    <a:cubicBezTo>
                      <a:pt x="273" y="195"/>
                      <a:pt x="260" y="188"/>
                      <a:pt x="251" y="177"/>
                    </a:cubicBezTo>
                    <a:cubicBezTo>
                      <a:pt x="245" y="184"/>
                      <a:pt x="240" y="193"/>
                      <a:pt x="240" y="201"/>
                    </a:cubicBezTo>
                    <a:cubicBezTo>
                      <a:pt x="240" y="215"/>
                      <a:pt x="240" y="259"/>
                      <a:pt x="240" y="259"/>
                    </a:cubicBezTo>
                    <a:close/>
                    <a:moveTo>
                      <a:pt x="311" y="210"/>
                    </a:moveTo>
                    <a:cubicBezTo>
                      <a:pt x="311" y="206"/>
                      <a:pt x="314" y="203"/>
                      <a:pt x="318" y="203"/>
                    </a:cubicBezTo>
                    <a:cubicBezTo>
                      <a:pt x="322" y="203"/>
                      <a:pt x="325" y="206"/>
                      <a:pt x="325" y="210"/>
                    </a:cubicBezTo>
                    <a:cubicBezTo>
                      <a:pt x="325" y="250"/>
                      <a:pt x="325" y="250"/>
                      <a:pt x="325" y="250"/>
                    </a:cubicBezTo>
                    <a:cubicBezTo>
                      <a:pt x="325" y="253"/>
                      <a:pt x="322" y="257"/>
                      <a:pt x="318" y="257"/>
                    </a:cubicBezTo>
                    <a:cubicBezTo>
                      <a:pt x="314" y="257"/>
                      <a:pt x="311" y="253"/>
                      <a:pt x="311" y="250"/>
                    </a:cubicBezTo>
                    <a:lnTo>
                      <a:pt x="311" y="210"/>
                    </a:lnTo>
                    <a:close/>
                    <a:moveTo>
                      <a:pt x="251" y="210"/>
                    </a:moveTo>
                    <a:cubicBezTo>
                      <a:pt x="251" y="206"/>
                      <a:pt x="254" y="203"/>
                      <a:pt x="258" y="203"/>
                    </a:cubicBezTo>
                    <a:cubicBezTo>
                      <a:pt x="262" y="203"/>
                      <a:pt x="265" y="206"/>
                      <a:pt x="265" y="210"/>
                    </a:cubicBezTo>
                    <a:cubicBezTo>
                      <a:pt x="265" y="250"/>
                      <a:pt x="265" y="250"/>
                      <a:pt x="265" y="250"/>
                    </a:cubicBezTo>
                    <a:cubicBezTo>
                      <a:pt x="265" y="253"/>
                      <a:pt x="262" y="257"/>
                      <a:pt x="258" y="257"/>
                    </a:cubicBezTo>
                    <a:cubicBezTo>
                      <a:pt x="254" y="257"/>
                      <a:pt x="251" y="253"/>
                      <a:pt x="251" y="250"/>
                    </a:cubicBezTo>
                    <a:lnTo>
                      <a:pt x="251" y="210"/>
                    </a:lnTo>
                    <a:close/>
                    <a:moveTo>
                      <a:pt x="288" y="187"/>
                    </a:moveTo>
                    <a:cubicBezTo>
                      <a:pt x="309" y="187"/>
                      <a:pt x="327" y="169"/>
                      <a:pt x="327" y="148"/>
                    </a:cubicBezTo>
                    <a:cubicBezTo>
                      <a:pt x="327" y="126"/>
                      <a:pt x="309" y="109"/>
                      <a:pt x="288" y="109"/>
                    </a:cubicBezTo>
                    <a:cubicBezTo>
                      <a:pt x="266" y="109"/>
                      <a:pt x="249" y="126"/>
                      <a:pt x="249" y="148"/>
                    </a:cubicBezTo>
                    <a:cubicBezTo>
                      <a:pt x="249" y="169"/>
                      <a:pt x="266" y="187"/>
                      <a:pt x="288" y="187"/>
                    </a:cubicBezTo>
                    <a:close/>
                    <a:moveTo>
                      <a:pt x="140" y="260"/>
                    </a:moveTo>
                    <a:cubicBezTo>
                      <a:pt x="140" y="264"/>
                      <a:pt x="143" y="266"/>
                      <a:pt x="146" y="266"/>
                    </a:cubicBezTo>
                    <a:cubicBezTo>
                      <a:pt x="216" y="266"/>
                      <a:pt x="216" y="266"/>
                      <a:pt x="216" y="266"/>
                    </a:cubicBezTo>
                    <a:cubicBezTo>
                      <a:pt x="219" y="266"/>
                      <a:pt x="221" y="264"/>
                      <a:pt x="221" y="260"/>
                    </a:cubicBezTo>
                    <a:cubicBezTo>
                      <a:pt x="221" y="260"/>
                      <a:pt x="221" y="223"/>
                      <a:pt x="221" y="212"/>
                    </a:cubicBezTo>
                    <a:cubicBezTo>
                      <a:pt x="221" y="205"/>
                      <a:pt x="217" y="197"/>
                      <a:pt x="211" y="192"/>
                    </a:cubicBezTo>
                    <a:cubicBezTo>
                      <a:pt x="204" y="201"/>
                      <a:pt x="193" y="206"/>
                      <a:pt x="181" y="206"/>
                    </a:cubicBezTo>
                    <a:cubicBezTo>
                      <a:pt x="168" y="206"/>
                      <a:pt x="157" y="201"/>
                      <a:pt x="150" y="192"/>
                    </a:cubicBezTo>
                    <a:cubicBezTo>
                      <a:pt x="144" y="197"/>
                      <a:pt x="140" y="205"/>
                      <a:pt x="140" y="212"/>
                    </a:cubicBezTo>
                    <a:cubicBezTo>
                      <a:pt x="140" y="223"/>
                      <a:pt x="140" y="260"/>
                      <a:pt x="140" y="260"/>
                    </a:cubicBezTo>
                    <a:close/>
                    <a:moveTo>
                      <a:pt x="200" y="219"/>
                    </a:moveTo>
                    <a:cubicBezTo>
                      <a:pt x="200" y="216"/>
                      <a:pt x="202" y="213"/>
                      <a:pt x="206" y="213"/>
                    </a:cubicBezTo>
                    <a:cubicBezTo>
                      <a:pt x="209" y="213"/>
                      <a:pt x="211" y="216"/>
                      <a:pt x="211" y="219"/>
                    </a:cubicBezTo>
                    <a:cubicBezTo>
                      <a:pt x="211" y="252"/>
                      <a:pt x="211" y="252"/>
                      <a:pt x="211" y="252"/>
                    </a:cubicBezTo>
                    <a:cubicBezTo>
                      <a:pt x="211" y="255"/>
                      <a:pt x="209" y="258"/>
                      <a:pt x="206" y="258"/>
                    </a:cubicBezTo>
                    <a:cubicBezTo>
                      <a:pt x="202" y="258"/>
                      <a:pt x="200" y="255"/>
                      <a:pt x="200" y="252"/>
                    </a:cubicBezTo>
                    <a:lnTo>
                      <a:pt x="200" y="219"/>
                    </a:lnTo>
                    <a:close/>
                    <a:moveTo>
                      <a:pt x="150" y="219"/>
                    </a:moveTo>
                    <a:cubicBezTo>
                      <a:pt x="150" y="216"/>
                      <a:pt x="152" y="213"/>
                      <a:pt x="156" y="213"/>
                    </a:cubicBezTo>
                    <a:cubicBezTo>
                      <a:pt x="159" y="213"/>
                      <a:pt x="161" y="216"/>
                      <a:pt x="161" y="219"/>
                    </a:cubicBezTo>
                    <a:cubicBezTo>
                      <a:pt x="161" y="252"/>
                      <a:pt x="161" y="252"/>
                      <a:pt x="161" y="252"/>
                    </a:cubicBezTo>
                    <a:cubicBezTo>
                      <a:pt x="161" y="255"/>
                      <a:pt x="159" y="258"/>
                      <a:pt x="156" y="258"/>
                    </a:cubicBezTo>
                    <a:cubicBezTo>
                      <a:pt x="152" y="258"/>
                      <a:pt x="150" y="255"/>
                      <a:pt x="150" y="252"/>
                    </a:cubicBezTo>
                    <a:lnTo>
                      <a:pt x="150" y="219"/>
                    </a:lnTo>
                    <a:close/>
                  </a:path>
                </a:pathLst>
              </a:custGeom>
              <a:solidFill>
                <a:srgbClr val="5FBA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grpSp>
        <p:sp>
          <p:nvSpPr>
            <p:cNvPr id="16495" name="Freeform 3"/>
            <p:cNvSpPr>
              <a:spLocks noChangeAspect="1" noEditPoints="1"/>
            </p:cNvSpPr>
            <p:nvPr/>
          </p:nvSpPr>
          <p:spPr bwMode="auto">
            <a:xfrm>
              <a:off x="1117133" y="2483719"/>
              <a:ext cx="1399254" cy="823131"/>
            </a:xfrm>
            <a:custGeom>
              <a:avLst/>
              <a:gdLst>
                <a:gd name="T0" fmla="*/ 2147483647 w 462"/>
                <a:gd name="T1" fmla="*/ 2147483647 h 293"/>
                <a:gd name="T2" fmla="*/ 2147483647 w 462"/>
                <a:gd name="T3" fmla="*/ 2147483647 h 293"/>
                <a:gd name="T4" fmla="*/ 2147483647 w 462"/>
                <a:gd name="T5" fmla="*/ 2147483647 h 293"/>
                <a:gd name="T6" fmla="*/ 2147483647 w 462"/>
                <a:gd name="T7" fmla="*/ 2147483647 h 293"/>
                <a:gd name="T8" fmla="*/ 2147483647 w 462"/>
                <a:gd name="T9" fmla="*/ 2147483647 h 293"/>
                <a:gd name="T10" fmla="*/ 2147483647 w 462"/>
                <a:gd name="T11" fmla="*/ 2147483647 h 293"/>
                <a:gd name="T12" fmla="*/ 2147483647 w 462"/>
                <a:gd name="T13" fmla="*/ 2147483647 h 293"/>
                <a:gd name="T14" fmla="*/ 2147483647 w 462"/>
                <a:gd name="T15" fmla="*/ 2147483647 h 293"/>
                <a:gd name="T16" fmla="*/ 2147483647 w 462"/>
                <a:gd name="T17" fmla="*/ 2147483647 h 293"/>
                <a:gd name="T18" fmla="*/ 2147483647 w 462"/>
                <a:gd name="T19" fmla="*/ 2147483647 h 293"/>
                <a:gd name="T20" fmla="*/ 2147483647 w 462"/>
                <a:gd name="T21" fmla="*/ 2147483647 h 293"/>
                <a:gd name="T22" fmla="*/ 2147483647 w 462"/>
                <a:gd name="T23" fmla="*/ 2147483647 h 293"/>
                <a:gd name="T24" fmla="*/ 2147483647 w 462"/>
                <a:gd name="T25" fmla="*/ 2147483647 h 293"/>
                <a:gd name="T26" fmla="*/ 2147483647 w 462"/>
                <a:gd name="T27" fmla="*/ 2147483647 h 293"/>
                <a:gd name="T28" fmla="*/ 2147483647 w 462"/>
                <a:gd name="T29" fmla="*/ 2147483647 h 293"/>
                <a:gd name="T30" fmla="*/ 2147483647 w 462"/>
                <a:gd name="T31" fmla="*/ 2147483647 h 293"/>
                <a:gd name="T32" fmla="*/ 2147483647 w 462"/>
                <a:gd name="T33" fmla="*/ 2147483647 h 293"/>
                <a:gd name="T34" fmla="*/ 2147483647 w 462"/>
                <a:gd name="T35" fmla="*/ 2147483647 h 293"/>
                <a:gd name="T36" fmla="*/ 2147483647 w 462"/>
                <a:gd name="T37" fmla="*/ 2147483647 h 293"/>
                <a:gd name="T38" fmla="*/ 2147483647 w 462"/>
                <a:gd name="T39" fmla="*/ 2147483647 h 293"/>
                <a:gd name="T40" fmla="*/ 2147483647 w 462"/>
                <a:gd name="T41" fmla="*/ 2147483647 h 293"/>
                <a:gd name="T42" fmla="*/ 2147483647 w 462"/>
                <a:gd name="T43" fmla="*/ 2147483647 h 293"/>
                <a:gd name="T44" fmla="*/ 2147483647 w 462"/>
                <a:gd name="T45" fmla="*/ 2147483647 h 293"/>
                <a:gd name="T46" fmla="*/ 2147483647 w 462"/>
                <a:gd name="T47" fmla="*/ 2147483647 h 293"/>
                <a:gd name="T48" fmla="*/ 2147483647 w 462"/>
                <a:gd name="T49" fmla="*/ 2147483647 h 293"/>
                <a:gd name="T50" fmla="*/ 2147483647 w 462"/>
                <a:gd name="T51" fmla="*/ 2147483647 h 293"/>
                <a:gd name="T52" fmla="*/ 2147483647 w 462"/>
                <a:gd name="T53" fmla="*/ 2147483647 h 293"/>
                <a:gd name="T54" fmla="*/ 2147483647 w 462"/>
                <a:gd name="T55" fmla="*/ 2147483647 h 293"/>
                <a:gd name="T56" fmla="*/ 2147483647 w 462"/>
                <a:gd name="T57" fmla="*/ 2147483647 h 293"/>
                <a:gd name="T58" fmla="*/ 2147483647 w 462"/>
                <a:gd name="T59" fmla="*/ 2147483647 h 293"/>
                <a:gd name="T60" fmla="*/ 2147483647 w 462"/>
                <a:gd name="T61" fmla="*/ 2147483647 h 293"/>
                <a:gd name="T62" fmla="*/ 2147483647 w 462"/>
                <a:gd name="T63" fmla="*/ 2147483647 h 293"/>
                <a:gd name="T64" fmla="*/ 2147483647 w 462"/>
                <a:gd name="T65" fmla="*/ 2147483647 h 293"/>
                <a:gd name="T66" fmla="*/ 2147483647 w 462"/>
                <a:gd name="T67" fmla="*/ 2147483647 h 293"/>
                <a:gd name="T68" fmla="*/ 2147483647 w 462"/>
                <a:gd name="T69" fmla="*/ 2147483647 h 293"/>
                <a:gd name="T70" fmla="*/ 2147483647 w 462"/>
                <a:gd name="T71" fmla="*/ 2147483647 h 293"/>
                <a:gd name="T72" fmla="*/ 2147483647 w 462"/>
                <a:gd name="T73" fmla="*/ 2147483647 h 293"/>
                <a:gd name="T74" fmla="*/ 2147483647 w 462"/>
                <a:gd name="T75" fmla="*/ 2147483647 h 293"/>
                <a:gd name="T76" fmla="*/ 2147483647 w 462"/>
                <a:gd name="T77" fmla="*/ 2147483647 h 293"/>
                <a:gd name="T78" fmla="*/ 2147483647 w 462"/>
                <a:gd name="T79" fmla="*/ 2147483647 h 293"/>
                <a:gd name="T80" fmla="*/ 2147483647 w 462"/>
                <a:gd name="T81" fmla="*/ 2147483647 h 293"/>
                <a:gd name="T82" fmla="*/ 2147483647 w 462"/>
                <a:gd name="T83" fmla="*/ 2147483647 h 293"/>
                <a:gd name="T84" fmla="*/ 2147483647 w 462"/>
                <a:gd name="T85" fmla="*/ 2147483647 h 293"/>
                <a:gd name="T86" fmla="*/ 2147483647 w 462"/>
                <a:gd name="T87" fmla="*/ 2147483647 h 293"/>
                <a:gd name="T88" fmla="*/ 2147483647 w 462"/>
                <a:gd name="T89" fmla="*/ 2147483647 h 293"/>
                <a:gd name="T90" fmla="*/ 2147483647 w 462"/>
                <a:gd name="T91" fmla="*/ 2147483647 h 293"/>
                <a:gd name="T92" fmla="*/ 2147483647 w 462"/>
                <a:gd name="T93" fmla="*/ 2147483647 h 293"/>
                <a:gd name="T94" fmla="*/ 2147483647 w 462"/>
                <a:gd name="T95" fmla="*/ 2147483647 h 293"/>
                <a:gd name="T96" fmla="*/ 2147483647 w 462"/>
                <a:gd name="T97" fmla="*/ 2147483647 h 293"/>
                <a:gd name="T98" fmla="*/ 2147483647 w 462"/>
                <a:gd name="T99" fmla="*/ 2147483647 h 2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2" h="293">
                  <a:moveTo>
                    <a:pt x="348" y="111"/>
                  </a:moveTo>
                  <a:cubicBezTo>
                    <a:pt x="348" y="96"/>
                    <a:pt x="337" y="85"/>
                    <a:pt x="322" y="85"/>
                  </a:cubicBezTo>
                  <a:cubicBezTo>
                    <a:pt x="313" y="85"/>
                    <a:pt x="304" y="90"/>
                    <a:pt x="300" y="98"/>
                  </a:cubicBezTo>
                  <a:cubicBezTo>
                    <a:pt x="238" y="86"/>
                    <a:pt x="238" y="86"/>
                    <a:pt x="238" y="86"/>
                  </a:cubicBezTo>
                  <a:cubicBezTo>
                    <a:pt x="236" y="73"/>
                    <a:pt x="226" y="63"/>
                    <a:pt x="212" y="63"/>
                  </a:cubicBezTo>
                  <a:cubicBezTo>
                    <a:pt x="198" y="63"/>
                    <a:pt x="186" y="74"/>
                    <a:pt x="186" y="89"/>
                  </a:cubicBezTo>
                  <a:cubicBezTo>
                    <a:pt x="186" y="90"/>
                    <a:pt x="187" y="91"/>
                    <a:pt x="187" y="92"/>
                  </a:cubicBezTo>
                  <a:cubicBezTo>
                    <a:pt x="160" y="105"/>
                    <a:pt x="160" y="105"/>
                    <a:pt x="160" y="105"/>
                  </a:cubicBezTo>
                  <a:cubicBezTo>
                    <a:pt x="155" y="100"/>
                    <a:pt x="148" y="97"/>
                    <a:pt x="141" y="97"/>
                  </a:cubicBezTo>
                  <a:cubicBezTo>
                    <a:pt x="127" y="97"/>
                    <a:pt x="115" y="108"/>
                    <a:pt x="115" y="122"/>
                  </a:cubicBezTo>
                  <a:cubicBezTo>
                    <a:pt x="115" y="134"/>
                    <a:pt x="123" y="144"/>
                    <a:pt x="133" y="147"/>
                  </a:cubicBezTo>
                  <a:cubicBezTo>
                    <a:pt x="133" y="193"/>
                    <a:pt x="133" y="193"/>
                    <a:pt x="133" y="193"/>
                  </a:cubicBezTo>
                  <a:cubicBezTo>
                    <a:pt x="123" y="196"/>
                    <a:pt x="115" y="206"/>
                    <a:pt x="115" y="217"/>
                  </a:cubicBezTo>
                  <a:cubicBezTo>
                    <a:pt x="115" y="232"/>
                    <a:pt x="127" y="243"/>
                    <a:pt x="141" y="243"/>
                  </a:cubicBezTo>
                  <a:cubicBezTo>
                    <a:pt x="151" y="243"/>
                    <a:pt x="159" y="238"/>
                    <a:pt x="163" y="230"/>
                  </a:cubicBezTo>
                  <a:cubicBezTo>
                    <a:pt x="225" y="242"/>
                    <a:pt x="225" y="242"/>
                    <a:pt x="225" y="242"/>
                  </a:cubicBezTo>
                  <a:cubicBezTo>
                    <a:pt x="227" y="255"/>
                    <a:pt x="238" y="265"/>
                    <a:pt x="251" y="265"/>
                  </a:cubicBezTo>
                  <a:cubicBezTo>
                    <a:pt x="265" y="265"/>
                    <a:pt x="277" y="253"/>
                    <a:pt x="277" y="239"/>
                  </a:cubicBezTo>
                  <a:cubicBezTo>
                    <a:pt x="277" y="238"/>
                    <a:pt x="277" y="237"/>
                    <a:pt x="277" y="236"/>
                  </a:cubicBezTo>
                  <a:cubicBezTo>
                    <a:pt x="304" y="224"/>
                    <a:pt x="304" y="224"/>
                    <a:pt x="304" y="224"/>
                  </a:cubicBezTo>
                  <a:cubicBezTo>
                    <a:pt x="308" y="229"/>
                    <a:pt x="315" y="232"/>
                    <a:pt x="322" y="232"/>
                  </a:cubicBezTo>
                  <a:cubicBezTo>
                    <a:pt x="337" y="232"/>
                    <a:pt x="348" y="220"/>
                    <a:pt x="348" y="206"/>
                  </a:cubicBezTo>
                  <a:cubicBezTo>
                    <a:pt x="348" y="195"/>
                    <a:pt x="341" y="185"/>
                    <a:pt x="330" y="181"/>
                  </a:cubicBezTo>
                  <a:cubicBezTo>
                    <a:pt x="330" y="135"/>
                    <a:pt x="330" y="135"/>
                    <a:pt x="330" y="135"/>
                  </a:cubicBezTo>
                  <a:cubicBezTo>
                    <a:pt x="341" y="132"/>
                    <a:pt x="348" y="122"/>
                    <a:pt x="348" y="111"/>
                  </a:cubicBezTo>
                  <a:close/>
                  <a:moveTo>
                    <a:pt x="235" y="101"/>
                  </a:moveTo>
                  <a:cubicBezTo>
                    <a:pt x="297" y="114"/>
                    <a:pt x="297" y="114"/>
                    <a:pt x="297" y="114"/>
                  </a:cubicBezTo>
                  <a:cubicBezTo>
                    <a:pt x="297" y="114"/>
                    <a:pt x="297" y="114"/>
                    <a:pt x="297" y="114"/>
                  </a:cubicBezTo>
                  <a:cubicBezTo>
                    <a:pt x="270" y="127"/>
                    <a:pt x="270" y="127"/>
                    <a:pt x="270" y="127"/>
                  </a:cubicBezTo>
                  <a:cubicBezTo>
                    <a:pt x="265" y="122"/>
                    <a:pt x="258" y="119"/>
                    <a:pt x="251" y="119"/>
                  </a:cubicBezTo>
                  <a:cubicBezTo>
                    <a:pt x="241" y="119"/>
                    <a:pt x="233" y="124"/>
                    <a:pt x="228" y="132"/>
                  </a:cubicBezTo>
                  <a:cubicBezTo>
                    <a:pt x="220" y="130"/>
                    <a:pt x="220" y="130"/>
                    <a:pt x="220" y="130"/>
                  </a:cubicBezTo>
                  <a:cubicBezTo>
                    <a:pt x="220" y="113"/>
                    <a:pt x="220" y="113"/>
                    <a:pt x="220" y="113"/>
                  </a:cubicBezTo>
                  <a:cubicBezTo>
                    <a:pt x="227" y="111"/>
                    <a:pt x="232" y="107"/>
                    <a:pt x="235" y="101"/>
                  </a:cubicBezTo>
                  <a:close/>
                  <a:moveTo>
                    <a:pt x="220" y="160"/>
                  </a:moveTo>
                  <a:cubicBezTo>
                    <a:pt x="220" y="147"/>
                    <a:pt x="220" y="147"/>
                    <a:pt x="220" y="147"/>
                  </a:cubicBezTo>
                  <a:cubicBezTo>
                    <a:pt x="225" y="148"/>
                    <a:pt x="225" y="148"/>
                    <a:pt x="225" y="148"/>
                  </a:cubicBezTo>
                  <a:cubicBezTo>
                    <a:pt x="227" y="158"/>
                    <a:pt x="234" y="166"/>
                    <a:pt x="243" y="169"/>
                  </a:cubicBezTo>
                  <a:cubicBezTo>
                    <a:pt x="243" y="182"/>
                    <a:pt x="243" y="182"/>
                    <a:pt x="243" y="182"/>
                  </a:cubicBezTo>
                  <a:cubicBezTo>
                    <a:pt x="238" y="181"/>
                    <a:pt x="238" y="181"/>
                    <a:pt x="238" y="181"/>
                  </a:cubicBezTo>
                  <a:cubicBezTo>
                    <a:pt x="237" y="171"/>
                    <a:pt x="230" y="163"/>
                    <a:pt x="220" y="160"/>
                  </a:cubicBezTo>
                  <a:close/>
                  <a:moveTo>
                    <a:pt x="222" y="184"/>
                  </a:moveTo>
                  <a:cubicBezTo>
                    <a:pt x="222" y="190"/>
                    <a:pt x="218" y="194"/>
                    <a:pt x="212" y="194"/>
                  </a:cubicBezTo>
                  <a:cubicBezTo>
                    <a:pt x="207" y="194"/>
                    <a:pt x="202" y="190"/>
                    <a:pt x="202" y="184"/>
                  </a:cubicBezTo>
                  <a:cubicBezTo>
                    <a:pt x="202" y="179"/>
                    <a:pt x="207" y="174"/>
                    <a:pt x="212" y="174"/>
                  </a:cubicBezTo>
                  <a:cubicBezTo>
                    <a:pt x="218" y="174"/>
                    <a:pt x="222" y="179"/>
                    <a:pt x="222" y="184"/>
                  </a:cubicBezTo>
                  <a:close/>
                  <a:moveTo>
                    <a:pt x="241" y="144"/>
                  </a:moveTo>
                  <a:cubicBezTo>
                    <a:pt x="241" y="139"/>
                    <a:pt x="246" y="135"/>
                    <a:pt x="251" y="135"/>
                  </a:cubicBezTo>
                  <a:cubicBezTo>
                    <a:pt x="256" y="135"/>
                    <a:pt x="261" y="139"/>
                    <a:pt x="261" y="144"/>
                  </a:cubicBezTo>
                  <a:cubicBezTo>
                    <a:pt x="261" y="150"/>
                    <a:pt x="256" y="154"/>
                    <a:pt x="251" y="154"/>
                  </a:cubicBezTo>
                  <a:cubicBezTo>
                    <a:pt x="246" y="154"/>
                    <a:pt x="241" y="150"/>
                    <a:pt x="241" y="144"/>
                  </a:cubicBezTo>
                  <a:close/>
                  <a:moveTo>
                    <a:pt x="212" y="79"/>
                  </a:moveTo>
                  <a:cubicBezTo>
                    <a:pt x="218" y="79"/>
                    <a:pt x="222" y="83"/>
                    <a:pt x="222" y="89"/>
                  </a:cubicBezTo>
                  <a:cubicBezTo>
                    <a:pt x="222" y="94"/>
                    <a:pt x="218" y="99"/>
                    <a:pt x="212" y="99"/>
                  </a:cubicBezTo>
                  <a:cubicBezTo>
                    <a:pt x="207" y="99"/>
                    <a:pt x="202" y="94"/>
                    <a:pt x="202" y="89"/>
                  </a:cubicBezTo>
                  <a:cubicBezTo>
                    <a:pt x="202" y="83"/>
                    <a:pt x="207" y="79"/>
                    <a:pt x="212" y="79"/>
                  </a:cubicBezTo>
                  <a:close/>
                  <a:moveTo>
                    <a:pt x="194" y="106"/>
                  </a:moveTo>
                  <a:cubicBezTo>
                    <a:pt x="197" y="110"/>
                    <a:pt x="200" y="112"/>
                    <a:pt x="204" y="113"/>
                  </a:cubicBezTo>
                  <a:cubicBezTo>
                    <a:pt x="204" y="127"/>
                    <a:pt x="204" y="127"/>
                    <a:pt x="204" y="127"/>
                  </a:cubicBezTo>
                  <a:cubicBezTo>
                    <a:pt x="167" y="120"/>
                    <a:pt x="167" y="120"/>
                    <a:pt x="167" y="120"/>
                  </a:cubicBezTo>
                  <a:cubicBezTo>
                    <a:pt x="167" y="120"/>
                    <a:pt x="167" y="119"/>
                    <a:pt x="167" y="119"/>
                  </a:cubicBezTo>
                  <a:lnTo>
                    <a:pt x="194" y="106"/>
                  </a:lnTo>
                  <a:close/>
                  <a:moveTo>
                    <a:pt x="131" y="122"/>
                  </a:moveTo>
                  <a:cubicBezTo>
                    <a:pt x="131" y="117"/>
                    <a:pt x="136" y="113"/>
                    <a:pt x="141" y="113"/>
                  </a:cubicBezTo>
                  <a:cubicBezTo>
                    <a:pt x="146" y="113"/>
                    <a:pt x="151" y="117"/>
                    <a:pt x="151" y="122"/>
                  </a:cubicBezTo>
                  <a:cubicBezTo>
                    <a:pt x="151" y="128"/>
                    <a:pt x="146" y="132"/>
                    <a:pt x="141" y="132"/>
                  </a:cubicBezTo>
                  <a:cubicBezTo>
                    <a:pt x="136" y="132"/>
                    <a:pt x="131" y="128"/>
                    <a:pt x="131" y="122"/>
                  </a:cubicBezTo>
                  <a:close/>
                  <a:moveTo>
                    <a:pt x="141" y="227"/>
                  </a:moveTo>
                  <a:cubicBezTo>
                    <a:pt x="136" y="227"/>
                    <a:pt x="131" y="223"/>
                    <a:pt x="131" y="217"/>
                  </a:cubicBezTo>
                  <a:cubicBezTo>
                    <a:pt x="131" y="212"/>
                    <a:pt x="136" y="207"/>
                    <a:pt x="141" y="207"/>
                  </a:cubicBezTo>
                  <a:cubicBezTo>
                    <a:pt x="146" y="207"/>
                    <a:pt x="151" y="212"/>
                    <a:pt x="151" y="217"/>
                  </a:cubicBezTo>
                  <a:cubicBezTo>
                    <a:pt x="151" y="223"/>
                    <a:pt x="146" y="227"/>
                    <a:pt x="141" y="227"/>
                  </a:cubicBezTo>
                  <a:close/>
                  <a:moveTo>
                    <a:pt x="160" y="200"/>
                  </a:moveTo>
                  <a:cubicBezTo>
                    <a:pt x="157" y="197"/>
                    <a:pt x="153" y="194"/>
                    <a:pt x="149" y="193"/>
                  </a:cubicBezTo>
                  <a:cubicBezTo>
                    <a:pt x="149" y="147"/>
                    <a:pt x="149" y="147"/>
                    <a:pt x="149" y="147"/>
                  </a:cubicBezTo>
                  <a:cubicBezTo>
                    <a:pt x="155" y="145"/>
                    <a:pt x="160" y="141"/>
                    <a:pt x="163" y="136"/>
                  </a:cubicBezTo>
                  <a:cubicBezTo>
                    <a:pt x="204" y="144"/>
                    <a:pt x="204" y="144"/>
                    <a:pt x="204" y="144"/>
                  </a:cubicBezTo>
                  <a:cubicBezTo>
                    <a:pt x="204" y="160"/>
                    <a:pt x="204" y="160"/>
                    <a:pt x="204" y="160"/>
                  </a:cubicBezTo>
                  <a:cubicBezTo>
                    <a:pt x="194" y="163"/>
                    <a:pt x="186" y="173"/>
                    <a:pt x="186" y="184"/>
                  </a:cubicBezTo>
                  <a:cubicBezTo>
                    <a:pt x="186" y="185"/>
                    <a:pt x="187" y="186"/>
                    <a:pt x="187" y="187"/>
                  </a:cubicBezTo>
                  <a:lnTo>
                    <a:pt x="160" y="200"/>
                  </a:lnTo>
                  <a:close/>
                  <a:moveTo>
                    <a:pt x="228" y="227"/>
                  </a:moveTo>
                  <a:cubicBezTo>
                    <a:pt x="167" y="214"/>
                    <a:pt x="167" y="214"/>
                    <a:pt x="167" y="214"/>
                  </a:cubicBezTo>
                  <a:cubicBezTo>
                    <a:pt x="194" y="202"/>
                    <a:pt x="194" y="202"/>
                    <a:pt x="194" y="202"/>
                  </a:cubicBezTo>
                  <a:cubicBezTo>
                    <a:pt x="198" y="207"/>
                    <a:pt x="205" y="210"/>
                    <a:pt x="212" y="210"/>
                  </a:cubicBezTo>
                  <a:cubicBezTo>
                    <a:pt x="222" y="210"/>
                    <a:pt x="230" y="205"/>
                    <a:pt x="235" y="197"/>
                  </a:cubicBezTo>
                  <a:cubicBezTo>
                    <a:pt x="243" y="198"/>
                    <a:pt x="243" y="198"/>
                    <a:pt x="243" y="198"/>
                  </a:cubicBezTo>
                  <a:cubicBezTo>
                    <a:pt x="243" y="215"/>
                    <a:pt x="243" y="215"/>
                    <a:pt x="243" y="215"/>
                  </a:cubicBezTo>
                  <a:cubicBezTo>
                    <a:pt x="237" y="217"/>
                    <a:pt x="232" y="221"/>
                    <a:pt x="228" y="227"/>
                  </a:cubicBezTo>
                  <a:close/>
                  <a:moveTo>
                    <a:pt x="251" y="249"/>
                  </a:moveTo>
                  <a:cubicBezTo>
                    <a:pt x="246" y="249"/>
                    <a:pt x="241" y="245"/>
                    <a:pt x="241" y="239"/>
                  </a:cubicBezTo>
                  <a:cubicBezTo>
                    <a:pt x="241" y="234"/>
                    <a:pt x="246" y="229"/>
                    <a:pt x="251" y="229"/>
                  </a:cubicBezTo>
                  <a:cubicBezTo>
                    <a:pt x="256" y="229"/>
                    <a:pt x="261" y="234"/>
                    <a:pt x="261" y="239"/>
                  </a:cubicBezTo>
                  <a:cubicBezTo>
                    <a:pt x="261" y="245"/>
                    <a:pt x="256" y="249"/>
                    <a:pt x="251" y="249"/>
                  </a:cubicBezTo>
                  <a:close/>
                  <a:moveTo>
                    <a:pt x="270" y="222"/>
                  </a:moveTo>
                  <a:cubicBezTo>
                    <a:pt x="267" y="219"/>
                    <a:pt x="263" y="216"/>
                    <a:pt x="259" y="215"/>
                  </a:cubicBezTo>
                  <a:cubicBezTo>
                    <a:pt x="259" y="202"/>
                    <a:pt x="259" y="202"/>
                    <a:pt x="259" y="202"/>
                  </a:cubicBezTo>
                  <a:cubicBezTo>
                    <a:pt x="297" y="209"/>
                    <a:pt x="297" y="209"/>
                    <a:pt x="297" y="209"/>
                  </a:cubicBezTo>
                  <a:cubicBezTo>
                    <a:pt x="297" y="209"/>
                    <a:pt x="297" y="209"/>
                    <a:pt x="297" y="209"/>
                  </a:cubicBezTo>
                  <a:lnTo>
                    <a:pt x="270" y="222"/>
                  </a:lnTo>
                  <a:close/>
                  <a:moveTo>
                    <a:pt x="300" y="193"/>
                  </a:moveTo>
                  <a:cubicBezTo>
                    <a:pt x="259" y="185"/>
                    <a:pt x="259" y="185"/>
                    <a:pt x="259" y="185"/>
                  </a:cubicBezTo>
                  <a:cubicBezTo>
                    <a:pt x="259" y="169"/>
                    <a:pt x="259" y="169"/>
                    <a:pt x="259" y="169"/>
                  </a:cubicBezTo>
                  <a:cubicBezTo>
                    <a:pt x="269" y="166"/>
                    <a:pt x="277" y="156"/>
                    <a:pt x="277" y="144"/>
                  </a:cubicBezTo>
                  <a:cubicBezTo>
                    <a:pt x="277" y="143"/>
                    <a:pt x="277" y="142"/>
                    <a:pt x="277" y="141"/>
                  </a:cubicBezTo>
                  <a:cubicBezTo>
                    <a:pt x="304" y="128"/>
                    <a:pt x="304" y="128"/>
                    <a:pt x="304" y="128"/>
                  </a:cubicBezTo>
                  <a:cubicBezTo>
                    <a:pt x="306" y="131"/>
                    <a:pt x="310" y="134"/>
                    <a:pt x="314" y="135"/>
                  </a:cubicBezTo>
                  <a:cubicBezTo>
                    <a:pt x="314" y="181"/>
                    <a:pt x="314" y="181"/>
                    <a:pt x="314" y="181"/>
                  </a:cubicBezTo>
                  <a:cubicBezTo>
                    <a:pt x="308" y="183"/>
                    <a:pt x="303" y="188"/>
                    <a:pt x="300" y="193"/>
                  </a:cubicBezTo>
                  <a:close/>
                  <a:moveTo>
                    <a:pt x="332" y="206"/>
                  </a:moveTo>
                  <a:cubicBezTo>
                    <a:pt x="332" y="211"/>
                    <a:pt x="328" y="216"/>
                    <a:pt x="322" y="216"/>
                  </a:cubicBezTo>
                  <a:cubicBezTo>
                    <a:pt x="317" y="216"/>
                    <a:pt x="312" y="211"/>
                    <a:pt x="312" y="206"/>
                  </a:cubicBezTo>
                  <a:cubicBezTo>
                    <a:pt x="312" y="201"/>
                    <a:pt x="317" y="196"/>
                    <a:pt x="322" y="196"/>
                  </a:cubicBezTo>
                  <a:cubicBezTo>
                    <a:pt x="328" y="196"/>
                    <a:pt x="332" y="201"/>
                    <a:pt x="332" y="206"/>
                  </a:cubicBezTo>
                  <a:close/>
                  <a:moveTo>
                    <a:pt x="322" y="120"/>
                  </a:moveTo>
                  <a:cubicBezTo>
                    <a:pt x="317" y="120"/>
                    <a:pt x="312" y="116"/>
                    <a:pt x="312" y="111"/>
                  </a:cubicBezTo>
                  <a:cubicBezTo>
                    <a:pt x="312" y="105"/>
                    <a:pt x="317" y="101"/>
                    <a:pt x="322" y="101"/>
                  </a:cubicBezTo>
                  <a:cubicBezTo>
                    <a:pt x="328" y="101"/>
                    <a:pt x="332" y="105"/>
                    <a:pt x="332" y="111"/>
                  </a:cubicBezTo>
                  <a:cubicBezTo>
                    <a:pt x="332" y="116"/>
                    <a:pt x="328" y="120"/>
                    <a:pt x="322" y="120"/>
                  </a:cubicBezTo>
                  <a:close/>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a:defRPr/>
              </a:pPr>
              <a:endParaRPr lang="en-US" sz="2667">
                <a:latin typeface="Arial" charset="0"/>
                <a:ea typeface="ＭＳ Ｐゴシック" pitchFamily="34" charset="-128"/>
                <a:cs typeface="+mn-cs"/>
              </a:endParaRPr>
            </a:p>
          </p:txBody>
        </p:sp>
        <p:sp>
          <p:nvSpPr>
            <p:cNvPr id="659" name="TextBox 658"/>
            <p:cNvSpPr txBox="1"/>
            <p:nvPr/>
          </p:nvSpPr>
          <p:spPr>
            <a:xfrm>
              <a:off x="2597366" y="2503970"/>
              <a:ext cx="2480551" cy="838616"/>
            </a:xfrm>
            <a:prstGeom prst="rect">
              <a:avLst/>
            </a:prstGeom>
            <a:noFill/>
          </p:spPr>
          <p:txBody>
            <a:bodyPr>
              <a:spAutoFit/>
            </a:bodyPr>
            <a:lstStyle/>
            <a:p>
              <a:pPr>
                <a:defRPr/>
              </a:pPr>
              <a:r>
                <a:rPr lang="en-US" sz="1867" dirty="0">
                  <a:solidFill>
                    <a:schemeClr val="bg1"/>
                  </a:solidFill>
                  <a:latin typeface="+mn-lt"/>
                  <a:ea typeface="ＭＳ Ｐゴシック" pitchFamily="34" charset="-128"/>
                  <a:cs typeface="+mn-cs"/>
                </a:rPr>
                <a:t>Telco Cloud enabler</a:t>
              </a:r>
            </a:p>
            <a:p>
              <a:pPr marL="228594" indent="-228594">
                <a:buFont typeface="Arial" panose="020B0604020202020204" pitchFamily="34" charset="0"/>
                <a:buChar char="•"/>
                <a:defRPr/>
              </a:pPr>
              <a:r>
                <a:rPr lang="en-US" sz="1600" dirty="0">
                  <a:solidFill>
                    <a:schemeClr val="bg1"/>
                  </a:solidFill>
                  <a:latin typeface="+mn-lt"/>
                  <a:ea typeface="ＭＳ Ｐゴシック" pitchFamily="34" charset="-128"/>
                  <a:cs typeface="+mn-cs"/>
                </a:rPr>
                <a:t>Network automation</a:t>
              </a:r>
            </a:p>
            <a:p>
              <a:pPr marL="228594" indent="-228594">
                <a:buFont typeface="Arial" panose="020B0604020202020204" pitchFamily="34" charset="0"/>
                <a:buChar char="•"/>
                <a:defRPr/>
              </a:pPr>
              <a:r>
                <a:rPr lang="en-US" sz="1600" dirty="0">
                  <a:solidFill>
                    <a:schemeClr val="bg1"/>
                  </a:solidFill>
                  <a:latin typeface="+mn-lt"/>
                  <a:ea typeface="ＭＳ Ｐゴシック" pitchFamily="34" charset="-128"/>
                  <a:cs typeface="+mn-cs"/>
                </a:rPr>
                <a:t>Scaling &amp; load sharing</a:t>
              </a:r>
            </a:p>
            <a:p>
              <a:pPr marL="228594" indent="-228594">
                <a:buFont typeface="Arial" panose="020B0604020202020204" pitchFamily="34" charset="0"/>
                <a:buChar char="•"/>
                <a:defRPr/>
              </a:pPr>
              <a:r>
                <a:rPr lang="en-US" sz="1600" dirty="0">
                  <a:solidFill>
                    <a:schemeClr val="bg1"/>
                  </a:solidFill>
                  <a:latin typeface="+mn-lt"/>
                  <a:ea typeface="ＭＳ Ｐゴシック" pitchFamily="34" charset="-128"/>
                  <a:cs typeface="+mn-cs"/>
                </a:rPr>
                <a:t>WAN VPN interconnect</a:t>
              </a:r>
            </a:p>
          </p:txBody>
        </p:sp>
      </p:grpSp>
      <p:grpSp>
        <p:nvGrpSpPr>
          <p:cNvPr id="2" name="Group 1"/>
          <p:cNvGrpSpPr>
            <a:grpSpLocks/>
          </p:cNvGrpSpPr>
          <p:nvPr/>
        </p:nvGrpSpPr>
        <p:grpSpPr bwMode="auto">
          <a:xfrm>
            <a:off x="547687" y="4806951"/>
            <a:ext cx="8397479" cy="1940847"/>
            <a:chOff x="547161" y="3604508"/>
            <a:chExt cx="8398651" cy="1456356"/>
          </a:xfrm>
        </p:grpSpPr>
        <p:sp>
          <p:nvSpPr>
            <p:cNvPr id="27704" name="AutoShape 4"/>
            <p:cNvSpPr>
              <a:spLocks noChangeArrowheads="1"/>
            </p:cNvSpPr>
            <p:nvPr/>
          </p:nvSpPr>
          <p:spPr bwMode="auto">
            <a:xfrm rot="5400000" flipH="1">
              <a:off x="4107381" y="88746"/>
              <a:ext cx="1279797" cy="8397064"/>
            </a:xfrm>
            <a:prstGeom prst="flowChartAlternateProcess">
              <a:avLst/>
            </a:prstGeom>
            <a:noFill/>
            <a:ln w="38100" algn="ctr">
              <a:solidFill>
                <a:srgbClr val="89BA17"/>
              </a:solidFill>
              <a:miter lim="800000"/>
              <a:headEnd/>
              <a:tailEnd/>
            </a:ln>
            <a:extLst>
              <a:ext uri="{909E8E84-426E-40DD-AFC4-6F175D3DCCD1}">
                <a14:hiddenFill xmlns:a14="http://schemas.microsoft.com/office/drawing/2010/main">
                  <a:blipFill dpi="0" rotWithShape="1">
                    <a:blip r:embed="rId3"/>
                    <a:srcRect/>
                    <a:stretch>
                      <a:fillRect/>
                    </a:stretch>
                  </a:blipFill>
                </a14:hiddenFill>
              </a:ext>
            </a:extLst>
          </p:spPr>
          <p:txBody>
            <a:bodyPr anchor="ctr"/>
            <a:lstStyle/>
            <a:p>
              <a:pPr algn="ctr"/>
              <a:endParaRPr lang="en-US" altLang="fr-FR" sz="1400">
                <a:solidFill>
                  <a:schemeClr val="bg1"/>
                </a:solidFill>
              </a:endParaRPr>
            </a:p>
          </p:txBody>
        </p:sp>
        <p:sp>
          <p:nvSpPr>
            <p:cNvPr id="16437" name="AutoShape 4"/>
            <p:cNvSpPr>
              <a:spLocks noChangeArrowheads="1"/>
            </p:cNvSpPr>
            <p:nvPr/>
          </p:nvSpPr>
          <p:spPr bwMode="auto">
            <a:xfrm rot="16200000" flipH="1">
              <a:off x="2193798" y="1999564"/>
              <a:ext cx="1280555" cy="4573830"/>
            </a:xfrm>
            <a:prstGeom prst="flowChartAlternateProcess">
              <a:avLst/>
            </a:prstGeom>
            <a:blipFill dpi="0" rotWithShape="1">
              <a:blip r:embed="rId4"/>
              <a:srcRect/>
              <a:stretch>
                <a:fillRect/>
              </a:stretch>
            </a:blipFill>
            <a:ln w="38100">
              <a:solidFill>
                <a:schemeClr val="bg1"/>
              </a:solidFill>
              <a:miter lim="800000"/>
              <a:headEnd/>
              <a:tailEnd/>
            </a:ln>
          </p:spPr>
          <p:txBody>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467" b="1">
                  <a:solidFill>
                    <a:schemeClr val="bg1"/>
                  </a:solidFill>
                  <a:cs typeface="+mn-cs"/>
                </a:rPr>
                <a:t>Multi-Layer</a:t>
              </a:r>
            </a:p>
            <a:p>
              <a:pPr algn="ctr" eaLnBrk="1" hangingPunct="1">
                <a:defRPr/>
              </a:pPr>
              <a:r>
                <a:rPr lang="en-US" altLang="en-US" sz="1467" b="1">
                  <a:solidFill>
                    <a:schemeClr val="bg1"/>
                  </a:solidFill>
                  <a:cs typeface="+mn-cs"/>
                </a:rPr>
                <a:t>Transport</a:t>
              </a:r>
            </a:p>
          </p:txBody>
        </p:sp>
        <p:grpSp>
          <p:nvGrpSpPr>
            <p:cNvPr id="27706" name="Group 370"/>
            <p:cNvGrpSpPr>
              <a:grpSpLocks/>
            </p:cNvGrpSpPr>
            <p:nvPr/>
          </p:nvGrpSpPr>
          <p:grpSpPr bwMode="auto">
            <a:xfrm>
              <a:off x="5396772" y="3851970"/>
              <a:ext cx="674160" cy="791973"/>
              <a:chOff x="1104138" y="3100105"/>
              <a:chExt cx="1373710" cy="1940985"/>
            </a:xfrm>
          </p:grpSpPr>
          <p:grpSp>
            <p:nvGrpSpPr>
              <p:cNvPr id="27741" name="Group 54"/>
              <p:cNvGrpSpPr>
                <a:grpSpLocks noChangeAspect="1"/>
              </p:cNvGrpSpPr>
              <p:nvPr/>
            </p:nvGrpSpPr>
            <p:grpSpPr bwMode="auto">
              <a:xfrm>
                <a:off x="1104138" y="3100105"/>
                <a:ext cx="1373710" cy="1940985"/>
                <a:chOff x="183" y="860"/>
                <a:chExt cx="969" cy="1392"/>
              </a:xfrm>
            </p:grpSpPr>
            <p:grpSp>
              <p:nvGrpSpPr>
                <p:cNvPr id="27749" name="Group 43"/>
                <p:cNvGrpSpPr>
                  <a:grpSpLocks noChangeAspect="1"/>
                </p:cNvGrpSpPr>
                <p:nvPr/>
              </p:nvGrpSpPr>
              <p:grpSpPr bwMode="auto">
                <a:xfrm>
                  <a:off x="186" y="860"/>
                  <a:ext cx="966" cy="1391"/>
                  <a:chOff x="186" y="860"/>
                  <a:chExt cx="966" cy="1391"/>
                </a:xfrm>
              </p:grpSpPr>
              <p:sp>
                <p:nvSpPr>
                  <p:cNvPr id="16483" name="Freeform 3"/>
                  <p:cNvSpPr>
                    <a:spLocks noChangeAspect="1"/>
                  </p:cNvSpPr>
                  <p:nvPr/>
                </p:nvSpPr>
                <p:spPr bwMode="auto">
                  <a:xfrm>
                    <a:off x="209" y="879"/>
                    <a:ext cx="924" cy="1373"/>
                  </a:xfrm>
                  <a:custGeom>
                    <a:avLst/>
                    <a:gdLst>
                      <a:gd name="T0" fmla="*/ 155477304 w 393"/>
                      <a:gd name="T1" fmla="*/ 32833468 h 573"/>
                      <a:gd name="T2" fmla="*/ 155477304 w 393"/>
                      <a:gd name="T3" fmla="*/ 213867255 h 573"/>
                      <a:gd name="T4" fmla="*/ 142780335 w 393"/>
                      <a:gd name="T5" fmla="*/ 226627195 h 573"/>
                      <a:gd name="T6" fmla="*/ 12713416 w 393"/>
                      <a:gd name="T7" fmla="*/ 226627195 h 573"/>
                      <a:gd name="T8" fmla="*/ 0 w 393"/>
                      <a:gd name="T9" fmla="*/ 213867255 h 573"/>
                      <a:gd name="T10" fmla="*/ 0 w 393"/>
                      <a:gd name="T11" fmla="*/ 12709704 h 573"/>
                      <a:gd name="T12" fmla="*/ 12713416 w 393"/>
                      <a:gd name="T13" fmla="*/ 0 h 573"/>
                      <a:gd name="T14" fmla="*/ 142780335 w 393"/>
                      <a:gd name="T15" fmla="*/ 0 h 573"/>
                      <a:gd name="T16" fmla="*/ 155477304 w 393"/>
                      <a:gd name="T17" fmla="*/ 12709704 h 573"/>
                      <a:gd name="T18" fmla="*/ 155477304 w 393"/>
                      <a:gd name="T19" fmla="*/ 20064886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n-US" sz="2667">
                      <a:latin typeface="Arial" charset="0"/>
                      <a:ea typeface="ＭＳ Ｐゴシック" pitchFamily="34" charset="-128"/>
                      <a:cs typeface="+mn-cs"/>
                    </a:endParaRPr>
                  </a:p>
                </p:txBody>
              </p:sp>
              <p:sp>
                <p:nvSpPr>
                  <p:cNvPr id="379" name="Freeform 4"/>
                  <p:cNvSpPr>
                    <a:spLocks noChangeAspect="1" noEditPoints="1"/>
                  </p:cNvSpPr>
                  <p:nvPr/>
                </p:nvSpPr>
                <p:spPr bwMode="auto">
                  <a:xfrm>
                    <a:off x="197" y="861"/>
                    <a:ext cx="953" cy="1415"/>
                  </a:xfrm>
                  <a:custGeom>
                    <a:avLst/>
                    <a:gdLst>
                      <a:gd name="T0" fmla="*/ 12326902 w 409"/>
                      <a:gd name="T1" fmla="*/ 1770790 h 589"/>
                      <a:gd name="T2" fmla="*/ 11126397 w 409"/>
                      <a:gd name="T3" fmla="*/ 0 h 589"/>
                      <a:gd name="T4" fmla="*/ 0 w 409"/>
                      <a:gd name="T5" fmla="*/ 1196749 h 589"/>
                      <a:gd name="T6" fmla="*/ 1198799 w 409"/>
                      <a:gd name="T7" fmla="*/ 17728427 h 589"/>
                      <a:gd name="T8" fmla="*/ 12326902 w 409"/>
                      <a:gd name="T9" fmla="*/ 16530346 h 589"/>
                      <a:gd name="T10" fmla="*/ 12082882 w 409"/>
                      <a:gd name="T11" fmla="*/ 2497173 h 589"/>
                      <a:gd name="T12" fmla="*/ 11839837 w 409"/>
                      <a:gd name="T13" fmla="*/ 16530346 h 589"/>
                      <a:gd name="T14" fmla="*/ 1198799 w 409"/>
                      <a:gd name="T15" fmla="*/ 17240822 h 589"/>
                      <a:gd name="T16" fmla="*/ 487065 w 409"/>
                      <a:gd name="T17" fmla="*/ 1196749 h 589"/>
                      <a:gd name="T18" fmla="*/ 11126397 w 409"/>
                      <a:gd name="T19" fmla="*/ 486848 h 589"/>
                      <a:gd name="T20" fmla="*/ 11839837 w 409"/>
                      <a:gd name="T21" fmla="*/ 1770790 h 589"/>
                      <a:gd name="T22" fmla="*/ 9603311 w 409"/>
                      <a:gd name="T23" fmla="*/ 4601983 h 589"/>
                      <a:gd name="T24" fmla="*/ 9848056 w 409"/>
                      <a:gd name="T25" fmla="*/ 4360074 h 589"/>
                      <a:gd name="T26" fmla="*/ 9761111 w 409"/>
                      <a:gd name="T27" fmla="*/ 2406319 h 589"/>
                      <a:gd name="T28" fmla="*/ 7832862 w 409"/>
                      <a:gd name="T29" fmla="*/ 2346440 h 589"/>
                      <a:gd name="T30" fmla="*/ 7832862 w 409"/>
                      <a:gd name="T31" fmla="*/ 2826278 h 589"/>
                      <a:gd name="T32" fmla="*/ 5968699 w 409"/>
                      <a:gd name="T33" fmla="*/ 5877433 h 589"/>
                      <a:gd name="T34" fmla="*/ 4132810 w 409"/>
                      <a:gd name="T35" fmla="*/ 2826278 h 589"/>
                      <a:gd name="T36" fmla="*/ 4132810 w 409"/>
                      <a:gd name="T37" fmla="*/ 2346440 h 589"/>
                      <a:gd name="T38" fmla="*/ 2193427 w 409"/>
                      <a:gd name="T39" fmla="*/ 2406319 h 589"/>
                      <a:gd name="T40" fmla="*/ 2106116 w 409"/>
                      <a:gd name="T41" fmla="*/ 4360074 h 589"/>
                      <a:gd name="T42" fmla="*/ 2586648 w 409"/>
                      <a:gd name="T43" fmla="*/ 4360074 h 589"/>
                      <a:gd name="T44" fmla="*/ 5639406 w 409"/>
                      <a:gd name="T45" fmla="*/ 6194402 h 589"/>
                      <a:gd name="T46" fmla="*/ 2586648 w 409"/>
                      <a:gd name="T47" fmla="*/ 8068919 h 589"/>
                      <a:gd name="T48" fmla="*/ 2106116 w 409"/>
                      <a:gd name="T49" fmla="*/ 8068919 h 589"/>
                      <a:gd name="T50" fmla="*/ 2106116 w 409"/>
                      <a:gd name="T51" fmla="*/ 9837653 h 589"/>
                      <a:gd name="T52" fmla="*/ 2349175 w 409"/>
                      <a:gd name="T53" fmla="*/ 10082277 h 589"/>
                      <a:gd name="T54" fmla="*/ 4363521 w 409"/>
                      <a:gd name="T55" fmla="*/ 9837653 h 589"/>
                      <a:gd name="T56" fmla="*/ 2922381 w 409"/>
                      <a:gd name="T57" fmla="*/ 9594773 h 589"/>
                      <a:gd name="T58" fmla="*/ 9004629 w 409"/>
                      <a:gd name="T59" fmla="*/ 9594773 h 589"/>
                      <a:gd name="T60" fmla="*/ 7589005 w 409"/>
                      <a:gd name="T61" fmla="*/ 9837653 h 589"/>
                      <a:gd name="T62" fmla="*/ 7832862 w 409"/>
                      <a:gd name="T63" fmla="*/ 10082277 h 589"/>
                      <a:gd name="T64" fmla="*/ 9761111 w 409"/>
                      <a:gd name="T65" fmla="*/ 9995372 h 589"/>
                      <a:gd name="T66" fmla="*/ 9848056 w 409"/>
                      <a:gd name="T67" fmla="*/ 8068919 h 589"/>
                      <a:gd name="T68" fmla="*/ 9377330 w 409"/>
                      <a:gd name="T69" fmla="*/ 8068919 h 589"/>
                      <a:gd name="T70" fmla="*/ 6326093 w 409"/>
                      <a:gd name="T71" fmla="*/ 6194402 h 589"/>
                      <a:gd name="T72" fmla="*/ 9377330 w 409"/>
                      <a:gd name="T73" fmla="*/ 4360074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319" y="153"/>
                        </a:moveTo>
                        <a:cubicBezTo>
                          <a:pt x="323" y="153"/>
                          <a:pt x="327" y="149"/>
                          <a:pt x="327" y="145"/>
                        </a:cubicBezTo>
                        <a:cubicBezTo>
                          <a:pt x="327" y="145"/>
                          <a:pt x="327" y="145"/>
                          <a:pt x="327" y="145"/>
                        </a:cubicBezTo>
                        <a:cubicBezTo>
                          <a:pt x="327" y="86"/>
                          <a:pt x="327" y="86"/>
                          <a:pt x="327" y="86"/>
                        </a:cubicBezTo>
                        <a:cubicBezTo>
                          <a:pt x="327" y="84"/>
                          <a:pt x="326" y="82"/>
                          <a:pt x="324" y="80"/>
                        </a:cubicBezTo>
                        <a:cubicBezTo>
                          <a:pt x="323" y="79"/>
                          <a:pt x="321" y="78"/>
                          <a:pt x="319" y="78"/>
                        </a:cubicBezTo>
                        <a:cubicBezTo>
                          <a:pt x="260" y="78"/>
                          <a:pt x="260" y="78"/>
                          <a:pt x="260" y="78"/>
                        </a:cubicBezTo>
                        <a:cubicBezTo>
                          <a:pt x="255" y="78"/>
                          <a:pt x="252" y="82"/>
                          <a:pt x="252" y="86"/>
                        </a:cubicBezTo>
                        <a:cubicBezTo>
                          <a:pt x="252" y="91"/>
                          <a:pt x="255" y="94"/>
                          <a:pt x="260" y="94"/>
                        </a:cubicBezTo>
                        <a:cubicBezTo>
                          <a:pt x="299" y="94"/>
                          <a:pt x="299" y="94"/>
                          <a:pt x="299" y="94"/>
                        </a:cubicBezTo>
                        <a:cubicBezTo>
                          <a:pt x="198" y="195"/>
                          <a:pt x="198" y="195"/>
                          <a:pt x="198" y="195"/>
                        </a:cubicBezTo>
                        <a:cubicBezTo>
                          <a:pt x="97" y="94"/>
                          <a:pt x="97" y="94"/>
                          <a:pt x="97" y="94"/>
                        </a:cubicBezTo>
                        <a:cubicBezTo>
                          <a:pt x="137" y="94"/>
                          <a:pt x="137" y="94"/>
                          <a:pt x="137" y="94"/>
                        </a:cubicBezTo>
                        <a:cubicBezTo>
                          <a:pt x="141" y="94"/>
                          <a:pt x="145" y="91"/>
                          <a:pt x="145" y="86"/>
                        </a:cubicBezTo>
                        <a:cubicBezTo>
                          <a:pt x="145" y="82"/>
                          <a:pt x="141" y="78"/>
                          <a:pt x="137" y="78"/>
                        </a:cubicBezTo>
                        <a:cubicBezTo>
                          <a:pt x="78" y="78"/>
                          <a:pt x="78" y="78"/>
                          <a:pt x="78" y="78"/>
                        </a:cubicBezTo>
                        <a:cubicBezTo>
                          <a:pt x="76" y="78"/>
                          <a:pt x="74" y="79"/>
                          <a:pt x="73" y="80"/>
                        </a:cubicBezTo>
                        <a:cubicBezTo>
                          <a:pt x="71" y="82"/>
                          <a:pt x="70" y="84"/>
                          <a:pt x="70" y="86"/>
                        </a:cubicBezTo>
                        <a:cubicBezTo>
                          <a:pt x="70" y="145"/>
                          <a:pt x="70" y="145"/>
                          <a:pt x="70" y="145"/>
                        </a:cubicBezTo>
                        <a:cubicBezTo>
                          <a:pt x="70" y="149"/>
                          <a:pt x="74" y="153"/>
                          <a:pt x="78" y="153"/>
                        </a:cubicBezTo>
                        <a:cubicBezTo>
                          <a:pt x="83" y="153"/>
                          <a:pt x="86" y="149"/>
                          <a:pt x="86" y="145"/>
                        </a:cubicBezTo>
                        <a:cubicBezTo>
                          <a:pt x="86" y="105"/>
                          <a:pt x="86" y="105"/>
                          <a:pt x="86" y="105"/>
                        </a:cubicBezTo>
                        <a:cubicBezTo>
                          <a:pt x="187" y="206"/>
                          <a:pt x="187" y="206"/>
                          <a:pt x="187" y="206"/>
                        </a:cubicBezTo>
                        <a:cubicBezTo>
                          <a:pt x="86" y="307"/>
                          <a:pt x="86" y="307"/>
                          <a:pt x="86" y="307"/>
                        </a:cubicBezTo>
                        <a:cubicBezTo>
                          <a:pt x="86" y="268"/>
                          <a:pt x="86" y="268"/>
                          <a:pt x="86" y="268"/>
                        </a:cubicBezTo>
                        <a:cubicBezTo>
                          <a:pt x="86" y="263"/>
                          <a:pt x="83" y="260"/>
                          <a:pt x="78" y="260"/>
                        </a:cubicBezTo>
                        <a:cubicBezTo>
                          <a:pt x="74" y="260"/>
                          <a:pt x="70" y="263"/>
                          <a:pt x="70" y="268"/>
                        </a:cubicBezTo>
                        <a:cubicBezTo>
                          <a:pt x="70" y="268"/>
                          <a:pt x="70" y="268"/>
                          <a:pt x="70" y="268"/>
                        </a:cubicBezTo>
                        <a:cubicBezTo>
                          <a:pt x="70" y="327"/>
                          <a:pt x="70" y="327"/>
                          <a:pt x="70" y="327"/>
                        </a:cubicBezTo>
                        <a:cubicBezTo>
                          <a:pt x="70" y="329"/>
                          <a:pt x="71" y="331"/>
                          <a:pt x="73" y="332"/>
                        </a:cubicBezTo>
                        <a:cubicBezTo>
                          <a:pt x="74" y="334"/>
                          <a:pt x="76" y="335"/>
                          <a:pt x="78" y="335"/>
                        </a:cubicBezTo>
                        <a:cubicBezTo>
                          <a:pt x="137" y="335"/>
                          <a:pt x="137" y="335"/>
                          <a:pt x="137" y="335"/>
                        </a:cubicBezTo>
                        <a:cubicBezTo>
                          <a:pt x="141" y="335"/>
                          <a:pt x="145" y="331"/>
                          <a:pt x="145" y="327"/>
                        </a:cubicBezTo>
                        <a:cubicBezTo>
                          <a:pt x="145" y="322"/>
                          <a:pt x="141" y="319"/>
                          <a:pt x="137" y="319"/>
                        </a:cubicBezTo>
                        <a:cubicBezTo>
                          <a:pt x="97" y="319"/>
                          <a:pt x="97" y="319"/>
                          <a:pt x="97" y="319"/>
                        </a:cubicBezTo>
                        <a:cubicBezTo>
                          <a:pt x="198" y="218"/>
                          <a:pt x="198" y="218"/>
                          <a:pt x="198" y="218"/>
                        </a:cubicBezTo>
                        <a:cubicBezTo>
                          <a:pt x="299" y="319"/>
                          <a:pt x="299" y="319"/>
                          <a:pt x="299" y="319"/>
                        </a:cubicBezTo>
                        <a:cubicBezTo>
                          <a:pt x="260" y="319"/>
                          <a:pt x="260" y="319"/>
                          <a:pt x="260" y="319"/>
                        </a:cubicBezTo>
                        <a:cubicBezTo>
                          <a:pt x="255" y="319"/>
                          <a:pt x="252" y="322"/>
                          <a:pt x="252" y="327"/>
                        </a:cubicBezTo>
                        <a:cubicBezTo>
                          <a:pt x="252" y="331"/>
                          <a:pt x="255" y="335"/>
                          <a:pt x="260" y="335"/>
                        </a:cubicBezTo>
                        <a:cubicBezTo>
                          <a:pt x="260" y="335"/>
                          <a:pt x="260" y="335"/>
                          <a:pt x="260" y="335"/>
                        </a:cubicBezTo>
                        <a:cubicBezTo>
                          <a:pt x="319" y="335"/>
                          <a:pt x="319" y="335"/>
                          <a:pt x="319" y="335"/>
                        </a:cubicBezTo>
                        <a:cubicBezTo>
                          <a:pt x="321" y="335"/>
                          <a:pt x="323" y="334"/>
                          <a:pt x="324" y="332"/>
                        </a:cubicBezTo>
                        <a:cubicBezTo>
                          <a:pt x="326" y="331"/>
                          <a:pt x="327" y="329"/>
                          <a:pt x="327" y="327"/>
                        </a:cubicBezTo>
                        <a:cubicBezTo>
                          <a:pt x="327" y="268"/>
                          <a:pt x="327" y="268"/>
                          <a:pt x="327" y="268"/>
                        </a:cubicBezTo>
                        <a:cubicBezTo>
                          <a:pt x="327" y="263"/>
                          <a:pt x="323" y="260"/>
                          <a:pt x="319" y="260"/>
                        </a:cubicBezTo>
                        <a:cubicBezTo>
                          <a:pt x="314" y="260"/>
                          <a:pt x="311" y="263"/>
                          <a:pt x="311" y="268"/>
                        </a:cubicBezTo>
                        <a:cubicBezTo>
                          <a:pt x="311" y="307"/>
                          <a:pt x="311" y="307"/>
                          <a:pt x="311" y="307"/>
                        </a:cubicBezTo>
                        <a:cubicBezTo>
                          <a:pt x="210" y="206"/>
                          <a:pt x="210" y="206"/>
                          <a:pt x="210" y="206"/>
                        </a:cubicBezTo>
                        <a:cubicBezTo>
                          <a:pt x="311" y="105"/>
                          <a:pt x="311" y="105"/>
                          <a:pt x="311" y="105"/>
                        </a:cubicBezTo>
                        <a:cubicBezTo>
                          <a:pt x="311" y="145"/>
                          <a:pt x="311" y="145"/>
                          <a:pt x="311" y="145"/>
                        </a:cubicBezTo>
                        <a:cubicBezTo>
                          <a:pt x="311" y="149"/>
                          <a:pt x="314" y="153"/>
                          <a:pt x="319" y="153"/>
                        </a:cubicBez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n-US" sz="2667">
                      <a:latin typeface="Arial" charset="0"/>
                      <a:ea typeface="ＭＳ Ｐゴシック" pitchFamily="34" charset="-128"/>
                      <a:cs typeface="+mn-cs"/>
                    </a:endParaRPr>
                  </a:p>
                </p:txBody>
              </p:sp>
            </p:grpSp>
            <p:sp>
              <p:nvSpPr>
                <p:cNvPr id="16482" name="Rectangle 44"/>
                <p:cNvSpPr>
                  <a:spLocks noChangeAspect="1" noChangeArrowheads="1"/>
                </p:cNvSpPr>
                <p:nvPr/>
              </p:nvSpPr>
              <p:spPr bwMode="auto">
                <a:xfrm>
                  <a:off x="185" y="861"/>
                  <a:ext cx="969"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sv-SE" altLang="en-US" sz="2667">
                    <a:cs typeface="+mn-cs"/>
                  </a:endParaRPr>
                </a:p>
              </p:txBody>
            </p:sp>
          </p:grpSp>
          <p:grpSp>
            <p:nvGrpSpPr>
              <p:cNvPr id="27742" name="Group 372"/>
              <p:cNvGrpSpPr>
                <a:grpSpLocks/>
              </p:cNvGrpSpPr>
              <p:nvPr/>
            </p:nvGrpSpPr>
            <p:grpSpPr bwMode="auto">
              <a:xfrm>
                <a:off x="1210797" y="4266990"/>
                <a:ext cx="1168902" cy="732998"/>
                <a:chOff x="2512445" y="4296607"/>
                <a:chExt cx="1168902" cy="1356363"/>
              </a:xfrm>
            </p:grpSpPr>
            <p:sp>
              <p:nvSpPr>
                <p:cNvPr id="374" name="AutoShape 111"/>
                <p:cNvSpPr>
                  <a:spLocks noChangeArrowheads="1"/>
                </p:cNvSpPr>
                <p:nvPr/>
              </p:nvSpPr>
              <p:spPr bwMode="auto">
                <a:xfrm>
                  <a:off x="2512875" y="4296607"/>
                  <a:ext cx="1159720" cy="664904"/>
                </a:xfrm>
                <a:prstGeom prst="roundRect">
                  <a:avLst>
                    <a:gd name="adj" fmla="val 16667"/>
                  </a:avLst>
                </a:prstGeom>
                <a:solidFill>
                  <a:schemeClr val="tx1">
                    <a:lumMod val="50000"/>
                  </a:schemeClr>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lIns="79988" rIns="79988" anchor="ctr"/>
                <a:lstStyle/>
                <a:p>
                  <a:pPr algn="ctr">
                    <a:spcBef>
                      <a:spcPct val="50000"/>
                    </a:spcBef>
                    <a:defRPr/>
                  </a:pPr>
                  <a:r>
                    <a:rPr lang="en-US" sz="1333" dirty="0">
                      <a:solidFill>
                        <a:schemeClr val="bg1"/>
                      </a:solidFill>
                      <a:ea typeface="MS PGothic" pitchFamily="34" charset="-128"/>
                    </a:rPr>
                    <a:t>Control</a:t>
                  </a:r>
                </a:p>
              </p:txBody>
            </p:sp>
            <p:sp>
              <p:nvSpPr>
                <p:cNvPr id="375" name="AutoShape 111"/>
                <p:cNvSpPr>
                  <a:spLocks noChangeArrowheads="1"/>
                </p:cNvSpPr>
                <p:nvPr/>
              </p:nvSpPr>
              <p:spPr bwMode="auto">
                <a:xfrm>
                  <a:off x="2512445" y="5045494"/>
                  <a:ext cx="1168902" cy="607476"/>
                </a:xfrm>
                <a:prstGeom prst="roundRect">
                  <a:avLst>
                    <a:gd name="adj" fmla="val 16667"/>
                  </a:avLst>
                </a:prstGeom>
                <a:solidFill>
                  <a:srgbClr val="00B0F0"/>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lIns="79988" rIns="79988" anchor="ctr"/>
                <a:lstStyle/>
                <a:p>
                  <a:pPr algn="ctr">
                    <a:spcBef>
                      <a:spcPct val="50000"/>
                    </a:spcBef>
                    <a:defRPr/>
                  </a:pPr>
                  <a:r>
                    <a:rPr lang="en-US" sz="1333" dirty="0">
                      <a:solidFill>
                        <a:srgbClr val="FFFFFF"/>
                      </a:solidFill>
                      <a:ea typeface="MS PGothic" pitchFamily="34" charset="-128"/>
                    </a:rPr>
                    <a:t>Forward</a:t>
                  </a:r>
                </a:p>
              </p:txBody>
            </p:sp>
          </p:grpSp>
        </p:grpSp>
        <p:grpSp>
          <p:nvGrpSpPr>
            <p:cNvPr id="27707" name="Group 494"/>
            <p:cNvGrpSpPr>
              <a:grpSpLocks/>
            </p:cNvGrpSpPr>
            <p:nvPr/>
          </p:nvGrpSpPr>
          <p:grpSpPr bwMode="auto">
            <a:xfrm>
              <a:off x="6299008" y="3845268"/>
              <a:ext cx="633261" cy="818312"/>
              <a:chOff x="0" y="171931"/>
              <a:chExt cx="812239" cy="1070941"/>
            </a:xfrm>
          </p:grpSpPr>
          <p:sp>
            <p:nvSpPr>
              <p:cNvPr id="16467" name="Rounded Rectangle 495"/>
              <p:cNvSpPr>
                <a:spLocks noChangeArrowheads="1"/>
              </p:cNvSpPr>
              <p:nvPr/>
            </p:nvSpPr>
            <p:spPr bwMode="auto">
              <a:xfrm>
                <a:off x="-418" y="179551"/>
                <a:ext cx="803383" cy="1063214"/>
              </a:xfrm>
              <a:prstGeom prst="roundRect">
                <a:avLst>
                  <a:gd name="adj" fmla="val 5306"/>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sz="2667">
                  <a:cs typeface="+mn-cs"/>
                </a:endParaRPr>
              </a:p>
            </p:txBody>
          </p:sp>
          <p:grpSp>
            <p:nvGrpSpPr>
              <p:cNvPr id="27736" name="Group 496"/>
              <p:cNvGrpSpPr>
                <a:grpSpLocks/>
              </p:cNvGrpSpPr>
              <p:nvPr/>
            </p:nvGrpSpPr>
            <p:grpSpPr bwMode="auto">
              <a:xfrm>
                <a:off x="244" y="171931"/>
                <a:ext cx="811995" cy="1070941"/>
                <a:chOff x="915884" y="5243336"/>
                <a:chExt cx="692452" cy="997102"/>
              </a:xfrm>
            </p:grpSpPr>
            <p:sp>
              <p:nvSpPr>
                <p:cNvPr id="16469" name="Freeform 497"/>
                <p:cNvSpPr>
                  <a:spLocks noChangeAspect="1" noEditPoints="1"/>
                </p:cNvSpPr>
                <p:nvPr/>
              </p:nvSpPr>
              <p:spPr bwMode="auto">
                <a:xfrm>
                  <a:off x="915320" y="5243172"/>
                  <a:ext cx="692923" cy="997166"/>
                </a:xfrm>
                <a:custGeom>
                  <a:avLst/>
                  <a:gdLst>
                    <a:gd name="T0" fmla="*/ 2147483647 w 409"/>
                    <a:gd name="T1" fmla="*/ 2147483647 h 589"/>
                    <a:gd name="T2" fmla="*/ 2147483647 w 409"/>
                    <a:gd name="T3" fmla="*/ 2147483647 h 589"/>
                    <a:gd name="T4" fmla="*/ 2147483647 w 409"/>
                    <a:gd name="T5" fmla="*/ 2147483647 h 589"/>
                    <a:gd name="T6" fmla="*/ 2147483647 w 409"/>
                    <a:gd name="T7" fmla="*/ 0 h 589"/>
                    <a:gd name="T8" fmla="*/ 2147483647 w 409"/>
                    <a:gd name="T9" fmla="*/ 0 h 589"/>
                    <a:gd name="T10" fmla="*/ 0 w 409"/>
                    <a:gd name="T11" fmla="*/ 2147483647 h 589"/>
                    <a:gd name="T12" fmla="*/ 0 w 409"/>
                    <a:gd name="T13" fmla="*/ 2147483647 h 589"/>
                    <a:gd name="T14" fmla="*/ 2147483647 w 409"/>
                    <a:gd name="T15" fmla="*/ 2147483647 h 589"/>
                    <a:gd name="T16" fmla="*/ 2147483647 w 409"/>
                    <a:gd name="T17" fmla="*/ 2147483647 h 589"/>
                    <a:gd name="T18" fmla="*/ 2147483647 w 409"/>
                    <a:gd name="T19" fmla="*/ 2147483647 h 589"/>
                    <a:gd name="T20" fmla="*/ 2147483647 w 409"/>
                    <a:gd name="T21" fmla="*/ 2147483647 h 589"/>
                    <a:gd name="T22" fmla="*/ 2147483647 w 409"/>
                    <a:gd name="T23" fmla="*/ 2147483647 h 589"/>
                    <a:gd name="T24" fmla="*/ 2147483647 w 409"/>
                    <a:gd name="T25" fmla="*/ 2147483647 h 589"/>
                    <a:gd name="T26" fmla="*/ 2147483647 w 409"/>
                    <a:gd name="T27" fmla="*/ 2147483647 h 589"/>
                    <a:gd name="T28" fmla="*/ 2147483647 w 409"/>
                    <a:gd name="T29" fmla="*/ 2147483647 h 589"/>
                    <a:gd name="T30" fmla="*/ 2147483647 w 409"/>
                    <a:gd name="T31" fmla="*/ 2147483647 h 589"/>
                    <a:gd name="T32" fmla="*/ 2147483647 w 409"/>
                    <a:gd name="T33" fmla="*/ 2147483647 h 589"/>
                    <a:gd name="T34" fmla="*/ 2147483647 w 409"/>
                    <a:gd name="T35" fmla="*/ 2147483647 h 589"/>
                    <a:gd name="T36" fmla="*/ 2147483647 w 409"/>
                    <a:gd name="T37" fmla="*/ 2147483647 h 589"/>
                    <a:gd name="T38" fmla="*/ 2147483647 w 409"/>
                    <a:gd name="T39" fmla="*/ 2147483647 h 589"/>
                    <a:gd name="T40" fmla="*/ 2147483647 w 409"/>
                    <a:gd name="T41" fmla="*/ 2147483647 h 589"/>
                    <a:gd name="T42" fmla="*/ 2147483647 w 409"/>
                    <a:gd name="T43" fmla="*/ 2147483647 h 589"/>
                    <a:gd name="T44" fmla="*/ 2147483647 w 409"/>
                    <a:gd name="T45" fmla="*/ 2147483647 h 589"/>
                    <a:gd name="T46" fmla="*/ 2147483647 w 409"/>
                    <a:gd name="T47" fmla="*/ 2147483647 h 589"/>
                    <a:gd name="T48" fmla="*/ 2147483647 w 409"/>
                    <a:gd name="T49" fmla="*/ 2147483647 h 589"/>
                    <a:gd name="T50" fmla="*/ 2147483647 w 409"/>
                    <a:gd name="T51" fmla="*/ 2147483647 h 589"/>
                    <a:gd name="T52" fmla="*/ 2147483647 w 409"/>
                    <a:gd name="T53" fmla="*/ 2147483647 h 589"/>
                    <a:gd name="T54" fmla="*/ 2147483647 w 409"/>
                    <a:gd name="T55" fmla="*/ 2147483647 h 589"/>
                    <a:gd name="T56" fmla="*/ 2147483647 w 409"/>
                    <a:gd name="T57" fmla="*/ 2147483647 h 589"/>
                    <a:gd name="T58" fmla="*/ 2147483647 w 409"/>
                    <a:gd name="T59" fmla="*/ 2147483647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2147483647 w 409"/>
                    <a:gd name="T75" fmla="*/ 2147483647 h 589"/>
                    <a:gd name="T76" fmla="*/ 2147483647 w 409"/>
                    <a:gd name="T77" fmla="*/ 2147483647 h 589"/>
                    <a:gd name="T78" fmla="*/ 2147483647 w 409"/>
                    <a:gd name="T79" fmla="*/ 2147483647 h 589"/>
                    <a:gd name="T80" fmla="*/ 2147483647 w 409"/>
                    <a:gd name="T81" fmla="*/ 2147483647 h 589"/>
                    <a:gd name="T82" fmla="*/ 2147483647 w 409"/>
                    <a:gd name="T83" fmla="*/ 2147483647 h 589"/>
                    <a:gd name="T84" fmla="*/ 2147483647 w 409"/>
                    <a:gd name="T85" fmla="*/ 2147483647 h 589"/>
                    <a:gd name="T86" fmla="*/ 2147483647 w 409"/>
                    <a:gd name="T87" fmla="*/ 2147483647 h 589"/>
                    <a:gd name="T88" fmla="*/ 2147483647 w 409"/>
                    <a:gd name="T89" fmla="*/ 2147483647 h 589"/>
                    <a:gd name="T90" fmla="*/ 2147483647 w 409"/>
                    <a:gd name="T91" fmla="*/ 2147483647 h 589"/>
                    <a:gd name="T92" fmla="*/ 2147483647 w 409"/>
                    <a:gd name="T93" fmla="*/ 2147483647 h 5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9"/>
                    <a:gd name="T142" fmla="*/ 0 h 589"/>
                    <a:gd name="T143" fmla="*/ 409 w 409"/>
                    <a:gd name="T144" fmla="*/ 589 h 5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83" y="319"/>
                      </a:moveTo>
                      <a:cubicBezTo>
                        <a:pt x="78" y="319"/>
                        <a:pt x="75" y="322"/>
                        <a:pt x="75" y="327"/>
                      </a:cubicBezTo>
                      <a:cubicBezTo>
                        <a:pt x="75" y="331"/>
                        <a:pt x="78" y="335"/>
                        <a:pt x="83" y="335"/>
                      </a:cubicBezTo>
                      <a:cubicBezTo>
                        <a:pt x="156" y="335"/>
                        <a:pt x="156" y="335"/>
                        <a:pt x="156" y="335"/>
                      </a:cubicBezTo>
                      <a:cubicBezTo>
                        <a:pt x="159" y="335"/>
                        <a:pt x="161" y="333"/>
                        <a:pt x="163" y="331"/>
                      </a:cubicBezTo>
                      <a:cubicBezTo>
                        <a:pt x="204" y="272"/>
                        <a:pt x="204" y="272"/>
                        <a:pt x="204" y="272"/>
                      </a:cubicBezTo>
                      <a:cubicBezTo>
                        <a:pt x="246" y="331"/>
                        <a:pt x="246" y="331"/>
                        <a:pt x="246" y="331"/>
                      </a:cubicBezTo>
                      <a:cubicBezTo>
                        <a:pt x="247" y="333"/>
                        <a:pt x="250" y="335"/>
                        <a:pt x="252" y="335"/>
                      </a:cubicBezTo>
                      <a:cubicBezTo>
                        <a:pt x="326" y="335"/>
                        <a:pt x="326" y="335"/>
                        <a:pt x="326" y="335"/>
                      </a:cubicBezTo>
                      <a:cubicBezTo>
                        <a:pt x="331" y="335"/>
                        <a:pt x="334" y="331"/>
                        <a:pt x="334" y="327"/>
                      </a:cubicBezTo>
                      <a:cubicBezTo>
                        <a:pt x="334" y="322"/>
                        <a:pt x="331" y="319"/>
                        <a:pt x="326" y="319"/>
                      </a:cubicBezTo>
                      <a:cubicBezTo>
                        <a:pt x="326" y="319"/>
                        <a:pt x="326" y="319"/>
                        <a:pt x="326" y="319"/>
                      </a:cubicBezTo>
                      <a:cubicBezTo>
                        <a:pt x="257" y="319"/>
                        <a:pt x="257" y="319"/>
                        <a:pt x="257" y="319"/>
                      </a:cubicBezTo>
                      <a:cubicBezTo>
                        <a:pt x="214" y="259"/>
                        <a:pt x="214" y="259"/>
                        <a:pt x="214" y="259"/>
                      </a:cubicBezTo>
                      <a:cubicBezTo>
                        <a:pt x="333" y="91"/>
                        <a:pt x="333" y="91"/>
                        <a:pt x="333" y="91"/>
                      </a:cubicBezTo>
                      <a:cubicBezTo>
                        <a:pt x="335" y="87"/>
                        <a:pt x="334" y="82"/>
                        <a:pt x="331" y="80"/>
                      </a:cubicBezTo>
                      <a:cubicBezTo>
                        <a:pt x="327" y="77"/>
                        <a:pt x="322" y="78"/>
                        <a:pt x="320" y="81"/>
                      </a:cubicBezTo>
                      <a:cubicBezTo>
                        <a:pt x="204" y="245"/>
                        <a:pt x="204" y="245"/>
                        <a:pt x="204" y="245"/>
                      </a:cubicBezTo>
                      <a:cubicBezTo>
                        <a:pt x="89" y="81"/>
                        <a:pt x="89" y="81"/>
                        <a:pt x="89" y="81"/>
                      </a:cubicBezTo>
                      <a:cubicBezTo>
                        <a:pt x="87" y="78"/>
                        <a:pt x="82" y="77"/>
                        <a:pt x="78" y="80"/>
                      </a:cubicBezTo>
                      <a:cubicBezTo>
                        <a:pt x="74" y="82"/>
                        <a:pt x="74" y="87"/>
                        <a:pt x="76" y="91"/>
                      </a:cubicBezTo>
                      <a:cubicBezTo>
                        <a:pt x="195" y="259"/>
                        <a:pt x="195" y="259"/>
                        <a:pt x="195" y="259"/>
                      </a:cubicBezTo>
                      <a:cubicBezTo>
                        <a:pt x="152" y="319"/>
                        <a:pt x="152" y="319"/>
                        <a:pt x="152" y="319"/>
                      </a:cubicBezTo>
                      <a:lnTo>
                        <a:pt x="83" y="319"/>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defRPr/>
                  </a:pPr>
                  <a:endParaRPr lang="en-US" sz="2667">
                    <a:latin typeface="Arial" charset="0"/>
                    <a:ea typeface="ＭＳ Ｐゴシック" pitchFamily="34" charset="-128"/>
                    <a:cs typeface="+mn-cs"/>
                  </a:endParaRPr>
                </a:p>
              </p:txBody>
            </p:sp>
            <p:sp>
              <p:nvSpPr>
                <p:cNvPr id="499" name="AutoShape 3"/>
                <p:cNvSpPr>
                  <a:spLocks noChangeArrowheads="1"/>
                </p:cNvSpPr>
                <p:nvPr/>
              </p:nvSpPr>
              <p:spPr bwMode="auto">
                <a:xfrm>
                  <a:off x="940303" y="5963630"/>
                  <a:ext cx="653114" cy="234882"/>
                </a:xfrm>
                <a:prstGeom prst="flowChartAlternateProcess">
                  <a:avLst/>
                </a:prstGeom>
                <a:solidFill>
                  <a:srgbClr val="00B0F0"/>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lIns="79988" rIns="79988" anchor="ctr"/>
                <a:lstStyle/>
                <a:p>
                  <a:pPr algn="ctr">
                    <a:spcBef>
                      <a:spcPct val="50000"/>
                    </a:spcBef>
                    <a:defRPr/>
                  </a:pPr>
                  <a:r>
                    <a:rPr lang="en-US" sz="1333" dirty="0">
                      <a:solidFill>
                        <a:srgbClr val="FFFFFF"/>
                      </a:solidFill>
                      <a:ea typeface="MS PGothic" pitchFamily="34" charset="-128"/>
                    </a:rPr>
                    <a:t>Forward</a:t>
                  </a:r>
                </a:p>
              </p:txBody>
            </p:sp>
          </p:grpSp>
        </p:grpSp>
        <p:grpSp>
          <p:nvGrpSpPr>
            <p:cNvPr id="27708" name="Group 731"/>
            <p:cNvGrpSpPr>
              <a:grpSpLocks/>
            </p:cNvGrpSpPr>
            <p:nvPr/>
          </p:nvGrpSpPr>
          <p:grpSpPr bwMode="auto">
            <a:xfrm>
              <a:off x="1220659" y="3604508"/>
              <a:ext cx="1208033" cy="1402060"/>
              <a:chOff x="1076692" y="2152718"/>
              <a:chExt cx="1208033" cy="1193960"/>
            </a:xfrm>
          </p:grpSpPr>
          <p:grpSp>
            <p:nvGrpSpPr>
              <p:cNvPr id="733" name="Group 732"/>
              <p:cNvGrpSpPr/>
              <p:nvPr/>
            </p:nvGrpSpPr>
            <p:grpSpPr bwMode="auto">
              <a:xfrm flipH="1">
                <a:off x="1081924" y="2456625"/>
                <a:ext cx="1202801" cy="890053"/>
                <a:chOff x="4579215" y="3013895"/>
                <a:chExt cx="1686066" cy="1415878"/>
              </a:xfrm>
              <a:scene3d>
                <a:camera prst="orthographicFront">
                  <a:rot lat="3300000" lon="0" rev="0"/>
                </a:camera>
                <a:lightRig rig="threePt" dir="t"/>
              </a:scene3d>
            </p:grpSpPr>
            <p:sp>
              <p:nvSpPr>
                <p:cNvPr id="749" name="Freeform 3"/>
                <p:cNvSpPr>
                  <a:spLocks noChangeAspect="1"/>
                </p:cNvSpPr>
                <p:nvPr/>
              </p:nvSpPr>
              <p:spPr bwMode="auto">
                <a:xfrm>
                  <a:off x="4579215" y="3013895"/>
                  <a:ext cx="1686066" cy="1415878"/>
                </a:xfrm>
                <a:custGeom>
                  <a:avLst/>
                  <a:gdLst/>
                  <a:ahLst/>
                  <a:cxnLst>
                    <a:cxn ang="0">
                      <a:pos x="91" y="357"/>
                    </a:cxn>
                    <a:cxn ang="0">
                      <a:pos x="26" y="269"/>
                    </a:cxn>
                    <a:cxn ang="0">
                      <a:pos x="0" y="206"/>
                    </a:cxn>
                    <a:cxn ang="0">
                      <a:pos x="80" y="111"/>
                    </a:cxn>
                    <a:cxn ang="0">
                      <a:pos x="150" y="42"/>
                    </a:cxn>
                    <a:cxn ang="0">
                      <a:pos x="279" y="0"/>
                    </a:cxn>
                    <a:cxn ang="0">
                      <a:pos x="376" y="72"/>
                    </a:cxn>
                    <a:cxn ang="0">
                      <a:pos x="430" y="85"/>
                    </a:cxn>
                    <a:cxn ang="0">
                      <a:pos x="432" y="96"/>
                    </a:cxn>
                    <a:cxn ang="0">
                      <a:pos x="421" y="99"/>
                    </a:cxn>
                    <a:cxn ang="0">
                      <a:pos x="372" y="89"/>
                    </a:cxn>
                    <a:cxn ang="0">
                      <a:pos x="363" y="83"/>
                    </a:cxn>
                    <a:cxn ang="0">
                      <a:pos x="199" y="69"/>
                    </a:cxn>
                    <a:cxn ang="0">
                      <a:pos x="193" y="74"/>
                    </a:cxn>
                    <a:cxn ang="0">
                      <a:pos x="150" y="58"/>
                    </a:cxn>
                    <a:cxn ang="0">
                      <a:pos x="96" y="111"/>
                    </a:cxn>
                    <a:cxn ang="0">
                      <a:pos x="96" y="128"/>
                    </a:cxn>
                    <a:cxn ang="0">
                      <a:pos x="90" y="131"/>
                    </a:cxn>
                    <a:cxn ang="0">
                      <a:pos x="40" y="261"/>
                    </a:cxn>
                    <a:cxn ang="0">
                      <a:pos x="42" y="270"/>
                    </a:cxn>
                    <a:cxn ang="0">
                      <a:pos x="91" y="341"/>
                    </a:cxn>
                    <a:cxn ang="0">
                      <a:pos x="112" y="337"/>
                    </a:cxn>
                    <a:cxn ang="0">
                      <a:pos x="123" y="342"/>
                    </a:cxn>
                    <a:cxn ang="0">
                      <a:pos x="184" y="383"/>
                    </a:cxn>
                    <a:cxn ang="0">
                      <a:pos x="242" y="354"/>
                    </a:cxn>
                    <a:cxn ang="0">
                      <a:pos x="248" y="355"/>
                    </a:cxn>
                    <a:cxn ang="0">
                      <a:pos x="344" y="338"/>
                    </a:cxn>
                    <a:cxn ang="0">
                      <a:pos x="350" y="334"/>
                    </a:cxn>
                    <a:cxn ang="0">
                      <a:pos x="395" y="350"/>
                    </a:cxn>
                    <a:cxn ang="0">
                      <a:pos x="455" y="289"/>
                    </a:cxn>
                    <a:cxn ang="0">
                      <a:pos x="462" y="280"/>
                    </a:cxn>
                    <a:cxn ang="0">
                      <a:pos x="506" y="229"/>
                    </a:cxn>
                    <a:cxn ang="0">
                      <a:pos x="455" y="175"/>
                    </a:cxn>
                    <a:cxn ang="0">
                      <a:pos x="453" y="169"/>
                    </a:cxn>
                    <a:cxn ang="0">
                      <a:pos x="442" y="119"/>
                    </a:cxn>
                    <a:cxn ang="0">
                      <a:pos x="444" y="108"/>
                    </a:cxn>
                    <a:cxn ang="0">
                      <a:pos x="470" y="158"/>
                    </a:cxn>
                    <a:cxn ang="0">
                      <a:pos x="470" y="164"/>
                    </a:cxn>
                    <a:cxn ang="0">
                      <a:pos x="471" y="295"/>
                    </a:cxn>
                    <a:cxn ang="0">
                      <a:pos x="395" y="366"/>
                    </a:cxn>
                    <a:cxn ang="0">
                      <a:pos x="289" y="385"/>
                    </a:cxn>
                    <a:cxn ang="0">
                      <a:pos x="245" y="372"/>
                    </a:cxn>
                    <a:cxn ang="0">
                      <a:pos x="111" y="355"/>
                    </a:cxn>
                  </a:cxnLst>
                  <a:rect l="0" t="0" r="r" b="b"/>
                  <a:pathLst>
                    <a:path w="522" h="399">
                      <a:moveTo>
                        <a:pt x="111" y="355"/>
                      </a:moveTo>
                      <a:cubicBezTo>
                        <a:pt x="105" y="356"/>
                        <a:pt x="98" y="357"/>
                        <a:pt x="91" y="357"/>
                      </a:cubicBezTo>
                      <a:cubicBezTo>
                        <a:pt x="91" y="357"/>
                        <a:pt x="91" y="357"/>
                        <a:pt x="91" y="357"/>
                      </a:cubicBezTo>
                      <a:cubicBezTo>
                        <a:pt x="53" y="357"/>
                        <a:pt x="23" y="327"/>
                        <a:pt x="23" y="289"/>
                      </a:cubicBezTo>
                      <a:cubicBezTo>
                        <a:pt x="23" y="289"/>
                        <a:pt x="23" y="289"/>
                        <a:pt x="23" y="289"/>
                      </a:cubicBezTo>
                      <a:cubicBezTo>
                        <a:pt x="23" y="282"/>
                        <a:pt x="24" y="275"/>
                        <a:pt x="26" y="269"/>
                      </a:cubicBezTo>
                      <a:cubicBezTo>
                        <a:pt x="26" y="269"/>
                        <a:pt x="26" y="269"/>
                        <a:pt x="26" y="269"/>
                      </a:cubicBezTo>
                      <a:cubicBezTo>
                        <a:pt x="10" y="252"/>
                        <a:pt x="0" y="230"/>
                        <a:pt x="0" y="206"/>
                      </a:cubicBezTo>
                      <a:cubicBezTo>
                        <a:pt x="0" y="206"/>
                        <a:pt x="0" y="206"/>
                        <a:pt x="0" y="206"/>
                      </a:cubicBezTo>
                      <a:cubicBezTo>
                        <a:pt x="0" y="159"/>
                        <a:pt x="35" y="121"/>
                        <a:pt x="81" y="115"/>
                      </a:cubicBezTo>
                      <a:cubicBezTo>
                        <a:pt x="81" y="115"/>
                        <a:pt x="81" y="115"/>
                        <a:pt x="81" y="115"/>
                      </a:cubicBezTo>
                      <a:cubicBezTo>
                        <a:pt x="81" y="114"/>
                        <a:pt x="80" y="113"/>
                        <a:pt x="80" y="111"/>
                      </a:cubicBezTo>
                      <a:cubicBezTo>
                        <a:pt x="80" y="111"/>
                        <a:pt x="80" y="111"/>
                        <a:pt x="80" y="111"/>
                      </a:cubicBezTo>
                      <a:cubicBezTo>
                        <a:pt x="80" y="73"/>
                        <a:pt x="112" y="42"/>
                        <a:pt x="150" y="42"/>
                      </a:cubicBezTo>
                      <a:cubicBezTo>
                        <a:pt x="150" y="42"/>
                        <a:pt x="150" y="42"/>
                        <a:pt x="150" y="42"/>
                      </a:cubicBezTo>
                      <a:cubicBezTo>
                        <a:pt x="164" y="42"/>
                        <a:pt x="177" y="46"/>
                        <a:pt x="188" y="54"/>
                      </a:cubicBezTo>
                      <a:cubicBezTo>
                        <a:pt x="188" y="54"/>
                        <a:pt x="188" y="54"/>
                        <a:pt x="188" y="54"/>
                      </a:cubicBezTo>
                      <a:cubicBezTo>
                        <a:pt x="206" y="22"/>
                        <a:pt x="240" y="0"/>
                        <a:pt x="279" y="0"/>
                      </a:cubicBezTo>
                      <a:cubicBezTo>
                        <a:pt x="279" y="0"/>
                        <a:pt x="279" y="0"/>
                        <a:pt x="279" y="0"/>
                      </a:cubicBezTo>
                      <a:cubicBezTo>
                        <a:pt x="325" y="0"/>
                        <a:pt x="363" y="30"/>
                        <a:pt x="376" y="72"/>
                      </a:cubicBezTo>
                      <a:cubicBezTo>
                        <a:pt x="376" y="72"/>
                        <a:pt x="376" y="72"/>
                        <a:pt x="376" y="72"/>
                      </a:cubicBezTo>
                      <a:cubicBezTo>
                        <a:pt x="379" y="72"/>
                        <a:pt x="381" y="72"/>
                        <a:pt x="383" y="72"/>
                      </a:cubicBezTo>
                      <a:cubicBezTo>
                        <a:pt x="383" y="72"/>
                        <a:pt x="383" y="72"/>
                        <a:pt x="383" y="72"/>
                      </a:cubicBezTo>
                      <a:cubicBezTo>
                        <a:pt x="400" y="72"/>
                        <a:pt x="416" y="77"/>
                        <a:pt x="430" y="85"/>
                      </a:cubicBezTo>
                      <a:cubicBezTo>
                        <a:pt x="430" y="85"/>
                        <a:pt x="430" y="85"/>
                        <a:pt x="430" y="85"/>
                      </a:cubicBezTo>
                      <a:cubicBezTo>
                        <a:pt x="430" y="85"/>
                        <a:pt x="430" y="85"/>
                        <a:pt x="430" y="85"/>
                      </a:cubicBezTo>
                      <a:cubicBezTo>
                        <a:pt x="433" y="88"/>
                        <a:pt x="435" y="92"/>
                        <a:pt x="432" y="96"/>
                      </a:cubicBezTo>
                      <a:cubicBezTo>
                        <a:pt x="432" y="96"/>
                        <a:pt x="432" y="96"/>
                        <a:pt x="432" y="96"/>
                      </a:cubicBezTo>
                      <a:cubicBezTo>
                        <a:pt x="430" y="100"/>
                        <a:pt x="425" y="101"/>
                        <a:pt x="421" y="99"/>
                      </a:cubicBezTo>
                      <a:cubicBezTo>
                        <a:pt x="421" y="99"/>
                        <a:pt x="421" y="99"/>
                        <a:pt x="421" y="99"/>
                      </a:cubicBezTo>
                      <a:cubicBezTo>
                        <a:pt x="410" y="92"/>
                        <a:pt x="397" y="88"/>
                        <a:pt x="383" y="88"/>
                      </a:cubicBezTo>
                      <a:cubicBezTo>
                        <a:pt x="383" y="88"/>
                        <a:pt x="383" y="88"/>
                        <a:pt x="383" y="88"/>
                      </a:cubicBezTo>
                      <a:cubicBezTo>
                        <a:pt x="380" y="88"/>
                        <a:pt x="376" y="88"/>
                        <a:pt x="372" y="89"/>
                      </a:cubicBezTo>
                      <a:cubicBezTo>
                        <a:pt x="372" y="89"/>
                        <a:pt x="372" y="89"/>
                        <a:pt x="372" y="89"/>
                      </a:cubicBezTo>
                      <a:cubicBezTo>
                        <a:pt x="368" y="89"/>
                        <a:pt x="364" y="87"/>
                        <a:pt x="363" y="83"/>
                      </a:cubicBezTo>
                      <a:cubicBezTo>
                        <a:pt x="363" y="83"/>
                        <a:pt x="363" y="83"/>
                        <a:pt x="363" y="83"/>
                      </a:cubicBezTo>
                      <a:cubicBezTo>
                        <a:pt x="354" y="45"/>
                        <a:pt x="319" y="16"/>
                        <a:pt x="279" y="16"/>
                      </a:cubicBezTo>
                      <a:cubicBezTo>
                        <a:pt x="279" y="16"/>
                        <a:pt x="279" y="16"/>
                        <a:pt x="279" y="16"/>
                      </a:cubicBezTo>
                      <a:cubicBezTo>
                        <a:pt x="243" y="16"/>
                        <a:pt x="212" y="38"/>
                        <a:pt x="199" y="69"/>
                      </a:cubicBezTo>
                      <a:cubicBezTo>
                        <a:pt x="199" y="69"/>
                        <a:pt x="199" y="69"/>
                        <a:pt x="199" y="69"/>
                      </a:cubicBezTo>
                      <a:cubicBezTo>
                        <a:pt x="198" y="71"/>
                        <a:pt x="195" y="73"/>
                        <a:pt x="193" y="74"/>
                      </a:cubicBezTo>
                      <a:cubicBezTo>
                        <a:pt x="193" y="74"/>
                        <a:pt x="193" y="74"/>
                        <a:pt x="193" y="74"/>
                      </a:cubicBezTo>
                      <a:cubicBezTo>
                        <a:pt x="190" y="74"/>
                        <a:pt x="188" y="74"/>
                        <a:pt x="186" y="72"/>
                      </a:cubicBezTo>
                      <a:cubicBezTo>
                        <a:pt x="186" y="72"/>
                        <a:pt x="186" y="72"/>
                        <a:pt x="186" y="72"/>
                      </a:cubicBezTo>
                      <a:cubicBezTo>
                        <a:pt x="176" y="63"/>
                        <a:pt x="164" y="58"/>
                        <a:pt x="150" y="58"/>
                      </a:cubicBezTo>
                      <a:cubicBezTo>
                        <a:pt x="150" y="58"/>
                        <a:pt x="150" y="58"/>
                        <a:pt x="150" y="58"/>
                      </a:cubicBezTo>
                      <a:cubicBezTo>
                        <a:pt x="120" y="58"/>
                        <a:pt x="97" y="82"/>
                        <a:pt x="96" y="111"/>
                      </a:cubicBezTo>
                      <a:cubicBezTo>
                        <a:pt x="96" y="111"/>
                        <a:pt x="96" y="111"/>
                        <a:pt x="96" y="111"/>
                      </a:cubicBezTo>
                      <a:cubicBezTo>
                        <a:pt x="96" y="115"/>
                        <a:pt x="97" y="118"/>
                        <a:pt x="97" y="121"/>
                      </a:cubicBezTo>
                      <a:cubicBezTo>
                        <a:pt x="97" y="121"/>
                        <a:pt x="97" y="121"/>
                        <a:pt x="97" y="121"/>
                      </a:cubicBezTo>
                      <a:cubicBezTo>
                        <a:pt x="98" y="124"/>
                        <a:pt x="97" y="126"/>
                        <a:pt x="96" y="128"/>
                      </a:cubicBezTo>
                      <a:cubicBezTo>
                        <a:pt x="96" y="128"/>
                        <a:pt x="96" y="128"/>
                        <a:pt x="96" y="128"/>
                      </a:cubicBezTo>
                      <a:cubicBezTo>
                        <a:pt x="94" y="130"/>
                        <a:pt x="92" y="131"/>
                        <a:pt x="90" y="131"/>
                      </a:cubicBezTo>
                      <a:cubicBezTo>
                        <a:pt x="90" y="131"/>
                        <a:pt x="90" y="131"/>
                        <a:pt x="90" y="131"/>
                      </a:cubicBezTo>
                      <a:cubicBezTo>
                        <a:pt x="49" y="132"/>
                        <a:pt x="16" y="165"/>
                        <a:pt x="16" y="206"/>
                      </a:cubicBezTo>
                      <a:cubicBezTo>
                        <a:pt x="16" y="206"/>
                        <a:pt x="16" y="206"/>
                        <a:pt x="16" y="206"/>
                      </a:cubicBezTo>
                      <a:cubicBezTo>
                        <a:pt x="16" y="227"/>
                        <a:pt x="25" y="247"/>
                        <a:pt x="40" y="261"/>
                      </a:cubicBezTo>
                      <a:cubicBezTo>
                        <a:pt x="40" y="261"/>
                        <a:pt x="40" y="261"/>
                        <a:pt x="40" y="261"/>
                      </a:cubicBezTo>
                      <a:cubicBezTo>
                        <a:pt x="43" y="263"/>
                        <a:pt x="44" y="266"/>
                        <a:pt x="42" y="270"/>
                      </a:cubicBezTo>
                      <a:cubicBezTo>
                        <a:pt x="42" y="270"/>
                        <a:pt x="42" y="270"/>
                        <a:pt x="42" y="270"/>
                      </a:cubicBezTo>
                      <a:cubicBezTo>
                        <a:pt x="40" y="276"/>
                        <a:pt x="39" y="282"/>
                        <a:pt x="39" y="289"/>
                      </a:cubicBezTo>
                      <a:cubicBezTo>
                        <a:pt x="39" y="289"/>
                        <a:pt x="39" y="289"/>
                        <a:pt x="39" y="289"/>
                      </a:cubicBezTo>
                      <a:cubicBezTo>
                        <a:pt x="39" y="318"/>
                        <a:pt x="62" y="341"/>
                        <a:pt x="91" y="341"/>
                      </a:cubicBezTo>
                      <a:cubicBezTo>
                        <a:pt x="91" y="341"/>
                        <a:pt x="91" y="341"/>
                        <a:pt x="91" y="341"/>
                      </a:cubicBezTo>
                      <a:cubicBezTo>
                        <a:pt x="99" y="341"/>
                        <a:pt x="106" y="340"/>
                        <a:pt x="112" y="337"/>
                      </a:cubicBezTo>
                      <a:cubicBezTo>
                        <a:pt x="112" y="337"/>
                        <a:pt x="112" y="337"/>
                        <a:pt x="112" y="337"/>
                      </a:cubicBezTo>
                      <a:cubicBezTo>
                        <a:pt x="114" y="336"/>
                        <a:pt x="117" y="336"/>
                        <a:pt x="119" y="337"/>
                      </a:cubicBezTo>
                      <a:cubicBezTo>
                        <a:pt x="119" y="337"/>
                        <a:pt x="119" y="337"/>
                        <a:pt x="119" y="337"/>
                      </a:cubicBezTo>
                      <a:cubicBezTo>
                        <a:pt x="121" y="338"/>
                        <a:pt x="122" y="340"/>
                        <a:pt x="123" y="342"/>
                      </a:cubicBezTo>
                      <a:cubicBezTo>
                        <a:pt x="123" y="342"/>
                        <a:pt x="123" y="342"/>
                        <a:pt x="123" y="342"/>
                      </a:cubicBezTo>
                      <a:cubicBezTo>
                        <a:pt x="132" y="366"/>
                        <a:pt x="156" y="383"/>
                        <a:pt x="184" y="383"/>
                      </a:cubicBezTo>
                      <a:cubicBezTo>
                        <a:pt x="184" y="383"/>
                        <a:pt x="184" y="383"/>
                        <a:pt x="184" y="383"/>
                      </a:cubicBezTo>
                      <a:cubicBezTo>
                        <a:pt x="206" y="383"/>
                        <a:pt x="225" y="373"/>
                        <a:pt x="237" y="357"/>
                      </a:cubicBezTo>
                      <a:cubicBezTo>
                        <a:pt x="237" y="357"/>
                        <a:pt x="237" y="357"/>
                        <a:pt x="237" y="357"/>
                      </a:cubicBezTo>
                      <a:cubicBezTo>
                        <a:pt x="238" y="355"/>
                        <a:pt x="240" y="354"/>
                        <a:pt x="242" y="354"/>
                      </a:cubicBezTo>
                      <a:cubicBezTo>
                        <a:pt x="242" y="354"/>
                        <a:pt x="242" y="354"/>
                        <a:pt x="242" y="354"/>
                      </a:cubicBezTo>
                      <a:cubicBezTo>
                        <a:pt x="244" y="353"/>
                        <a:pt x="246" y="354"/>
                        <a:pt x="248" y="355"/>
                      </a:cubicBezTo>
                      <a:cubicBezTo>
                        <a:pt x="248" y="355"/>
                        <a:pt x="248" y="355"/>
                        <a:pt x="248" y="355"/>
                      </a:cubicBezTo>
                      <a:cubicBezTo>
                        <a:pt x="259" y="364"/>
                        <a:pt x="273" y="369"/>
                        <a:pt x="289" y="369"/>
                      </a:cubicBezTo>
                      <a:cubicBezTo>
                        <a:pt x="289" y="369"/>
                        <a:pt x="289" y="369"/>
                        <a:pt x="289" y="369"/>
                      </a:cubicBezTo>
                      <a:cubicBezTo>
                        <a:pt x="312" y="369"/>
                        <a:pt x="333" y="357"/>
                        <a:pt x="344" y="338"/>
                      </a:cubicBezTo>
                      <a:cubicBezTo>
                        <a:pt x="344" y="338"/>
                        <a:pt x="344" y="338"/>
                        <a:pt x="344" y="338"/>
                      </a:cubicBezTo>
                      <a:cubicBezTo>
                        <a:pt x="345" y="336"/>
                        <a:pt x="347" y="335"/>
                        <a:pt x="350" y="334"/>
                      </a:cubicBezTo>
                      <a:cubicBezTo>
                        <a:pt x="350" y="334"/>
                        <a:pt x="350" y="334"/>
                        <a:pt x="350" y="334"/>
                      </a:cubicBezTo>
                      <a:cubicBezTo>
                        <a:pt x="352" y="334"/>
                        <a:pt x="354" y="334"/>
                        <a:pt x="356" y="336"/>
                      </a:cubicBezTo>
                      <a:cubicBezTo>
                        <a:pt x="356" y="336"/>
                        <a:pt x="356" y="336"/>
                        <a:pt x="356" y="336"/>
                      </a:cubicBezTo>
                      <a:cubicBezTo>
                        <a:pt x="367" y="344"/>
                        <a:pt x="380" y="350"/>
                        <a:pt x="395" y="350"/>
                      </a:cubicBezTo>
                      <a:cubicBezTo>
                        <a:pt x="395" y="350"/>
                        <a:pt x="395" y="350"/>
                        <a:pt x="395" y="350"/>
                      </a:cubicBezTo>
                      <a:cubicBezTo>
                        <a:pt x="428" y="350"/>
                        <a:pt x="455" y="323"/>
                        <a:pt x="455" y="289"/>
                      </a:cubicBezTo>
                      <a:cubicBezTo>
                        <a:pt x="455" y="289"/>
                        <a:pt x="455" y="289"/>
                        <a:pt x="455" y="289"/>
                      </a:cubicBezTo>
                      <a:cubicBezTo>
                        <a:pt x="455" y="289"/>
                        <a:pt x="455" y="289"/>
                        <a:pt x="455" y="288"/>
                      </a:cubicBezTo>
                      <a:cubicBezTo>
                        <a:pt x="455" y="288"/>
                        <a:pt x="455" y="288"/>
                        <a:pt x="455" y="288"/>
                      </a:cubicBezTo>
                      <a:cubicBezTo>
                        <a:pt x="455" y="284"/>
                        <a:pt x="458" y="281"/>
                        <a:pt x="462" y="280"/>
                      </a:cubicBezTo>
                      <a:cubicBezTo>
                        <a:pt x="462" y="280"/>
                        <a:pt x="462" y="280"/>
                        <a:pt x="462" y="280"/>
                      </a:cubicBezTo>
                      <a:cubicBezTo>
                        <a:pt x="487" y="276"/>
                        <a:pt x="506" y="255"/>
                        <a:pt x="506" y="229"/>
                      </a:cubicBezTo>
                      <a:cubicBezTo>
                        <a:pt x="506" y="229"/>
                        <a:pt x="506" y="229"/>
                        <a:pt x="506" y="229"/>
                      </a:cubicBezTo>
                      <a:cubicBezTo>
                        <a:pt x="506" y="203"/>
                        <a:pt x="486" y="181"/>
                        <a:pt x="460" y="178"/>
                      </a:cubicBezTo>
                      <a:cubicBezTo>
                        <a:pt x="460" y="178"/>
                        <a:pt x="460" y="178"/>
                        <a:pt x="460" y="178"/>
                      </a:cubicBezTo>
                      <a:cubicBezTo>
                        <a:pt x="458" y="178"/>
                        <a:pt x="456" y="177"/>
                        <a:pt x="455" y="175"/>
                      </a:cubicBezTo>
                      <a:cubicBezTo>
                        <a:pt x="455" y="175"/>
                        <a:pt x="455" y="175"/>
                        <a:pt x="455" y="175"/>
                      </a:cubicBezTo>
                      <a:cubicBezTo>
                        <a:pt x="453" y="174"/>
                        <a:pt x="453" y="171"/>
                        <a:pt x="453" y="169"/>
                      </a:cubicBezTo>
                      <a:cubicBezTo>
                        <a:pt x="453" y="169"/>
                        <a:pt x="453" y="169"/>
                        <a:pt x="453" y="169"/>
                      </a:cubicBezTo>
                      <a:cubicBezTo>
                        <a:pt x="454" y="166"/>
                        <a:pt x="454" y="162"/>
                        <a:pt x="454" y="158"/>
                      </a:cubicBezTo>
                      <a:cubicBezTo>
                        <a:pt x="454" y="158"/>
                        <a:pt x="454" y="158"/>
                        <a:pt x="454" y="158"/>
                      </a:cubicBezTo>
                      <a:cubicBezTo>
                        <a:pt x="454" y="144"/>
                        <a:pt x="450" y="130"/>
                        <a:pt x="442" y="119"/>
                      </a:cubicBezTo>
                      <a:cubicBezTo>
                        <a:pt x="442" y="119"/>
                        <a:pt x="442" y="119"/>
                        <a:pt x="442" y="119"/>
                      </a:cubicBezTo>
                      <a:cubicBezTo>
                        <a:pt x="439" y="115"/>
                        <a:pt x="440" y="110"/>
                        <a:pt x="444" y="108"/>
                      </a:cubicBezTo>
                      <a:cubicBezTo>
                        <a:pt x="444" y="108"/>
                        <a:pt x="444" y="108"/>
                        <a:pt x="444" y="108"/>
                      </a:cubicBezTo>
                      <a:cubicBezTo>
                        <a:pt x="448" y="105"/>
                        <a:pt x="453" y="106"/>
                        <a:pt x="455" y="110"/>
                      </a:cubicBezTo>
                      <a:cubicBezTo>
                        <a:pt x="455" y="110"/>
                        <a:pt x="455" y="110"/>
                        <a:pt x="455" y="110"/>
                      </a:cubicBezTo>
                      <a:cubicBezTo>
                        <a:pt x="464" y="124"/>
                        <a:pt x="470" y="140"/>
                        <a:pt x="470" y="158"/>
                      </a:cubicBezTo>
                      <a:cubicBezTo>
                        <a:pt x="470" y="158"/>
                        <a:pt x="470" y="158"/>
                        <a:pt x="470" y="158"/>
                      </a:cubicBezTo>
                      <a:cubicBezTo>
                        <a:pt x="470" y="160"/>
                        <a:pt x="470" y="162"/>
                        <a:pt x="470" y="164"/>
                      </a:cubicBezTo>
                      <a:cubicBezTo>
                        <a:pt x="470" y="164"/>
                        <a:pt x="470" y="164"/>
                        <a:pt x="470" y="164"/>
                      </a:cubicBezTo>
                      <a:cubicBezTo>
                        <a:pt x="500" y="171"/>
                        <a:pt x="522" y="197"/>
                        <a:pt x="522" y="229"/>
                      </a:cubicBezTo>
                      <a:cubicBezTo>
                        <a:pt x="522" y="229"/>
                        <a:pt x="522" y="229"/>
                        <a:pt x="522" y="229"/>
                      </a:cubicBezTo>
                      <a:cubicBezTo>
                        <a:pt x="522" y="261"/>
                        <a:pt x="500" y="287"/>
                        <a:pt x="471" y="295"/>
                      </a:cubicBezTo>
                      <a:cubicBezTo>
                        <a:pt x="471" y="295"/>
                        <a:pt x="471" y="295"/>
                        <a:pt x="471" y="295"/>
                      </a:cubicBezTo>
                      <a:cubicBezTo>
                        <a:pt x="468" y="334"/>
                        <a:pt x="435" y="366"/>
                        <a:pt x="395" y="366"/>
                      </a:cubicBezTo>
                      <a:cubicBezTo>
                        <a:pt x="395" y="366"/>
                        <a:pt x="395" y="366"/>
                        <a:pt x="395" y="366"/>
                      </a:cubicBezTo>
                      <a:cubicBezTo>
                        <a:pt x="379" y="366"/>
                        <a:pt x="365" y="361"/>
                        <a:pt x="353" y="353"/>
                      </a:cubicBezTo>
                      <a:cubicBezTo>
                        <a:pt x="353" y="353"/>
                        <a:pt x="353" y="353"/>
                        <a:pt x="353" y="353"/>
                      </a:cubicBezTo>
                      <a:cubicBezTo>
                        <a:pt x="338" y="373"/>
                        <a:pt x="315" y="385"/>
                        <a:pt x="289" y="385"/>
                      </a:cubicBezTo>
                      <a:cubicBezTo>
                        <a:pt x="289" y="385"/>
                        <a:pt x="289" y="385"/>
                        <a:pt x="289" y="385"/>
                      </a:cubicBezTo>
                      <a:cubicBezTo>
                        <a:pt x="272" y="385"/>
                        <a:pt x="257" y="381"/>
                        <a:pt x="245" y="372"/>
                      </a:cubicBezTo>
                      <a:cubicBezTo>
                        <a:pt x="245" y="372"/>
                        <a:pt x="245" y="372"/>
                        <a:pt x="245" y="372"/>
                      </a:cubicBezTo>
                      <a:cubicBezTo>
                        <a:pt x="230" y="389"/>
                        <a:pt x="208" y="399"/>
                        <a:pt x="184" y="399"/>
                      </a:cubicBezTo>
                      <a:cubicBezTo>
                        <a:pt x="184" y="399"/>
                        <a:pt x="184" y="399"/>
                        <a:pt x="184" y="399"/>
                      </a:cubicBezTo>
                      <a:cubicBezTo>
                        <a:pt x="152" y="399"/>
                        <a:pt x="125" y="381"/>
                        <a:pt x="111" y="355"/>
                      </a:cubicBezTo>
                      <a:close/>
                    </a:path>
                  </a:pathLst>
                </a:cu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w="9525">
                  <a:noFill/>
                  <a:round/>
                  <a:headEnd/>
                  <a:tailEnd/>
                </a:ln>
              </p:spPr>
              <p:txBody>
                <a:bodyPr/>
                <a:lstStyle/>
                <a:p>
                  <a:pPr algn="ctr" eaLnBrk="0" hangingPunct="0">
                    <a:defRPr/>
                  </a:pPr>
                  <a:endParaRPr lang="en-US" sz="1600" dirty="0">
                    <a:solidFill>
                      <a:srgbClr val="00B050"/>
                    </a:solidFill>
                    <a:latin typeface="Arial" charset="0"/>
                    <a:ea typeface="ＭＳ Ｐゴシック" pitchFamily="34" charset="-128"/>
                    <a:cs typeface="+mn-cs"/>
                  </a:endParaRPr>
                </a:p>
              </p:txBody>
            </p:sp>
            <p:grpSp>
              <p:nvGrpSpPr>
                <p:cNvPr id="750" name="Group 749"/>
                <p:cNvGrpSpPr/>
                <p:nvPr/>
              </p:nvGrpSpPr>
              <p:grpSpPr>
                <a:xfrm>
                  <a:off x="4919366" y="3289969"/>
                  <a:ext cx="1036809" cy="999875"/>
                  <a:chOff x="1727959" y="4240915"/>
                  <a:chExt cx="692445" cy="704829"/>
                </a:xfrm>
                <a:solidFill>
                  <a:schemeClr val="bg1"/>
                </a:solidFill>
              </p:grpSpPr>
              <p:sp>
                <p:nvSpPr>
                  <p:cNvPr id="751" name="Oval 750"/>
                  <p:cNvSpPr>
                    <a:spLocks noChangeAspect="1"/>
                  </p:cNvSpPr>
                  <p:nvPr/>
                </p:nvSpPr>
                <p:spPr bwMode="auto">
                  <a:xfrm>
                    <a:off x="1727959" y="4268542"/>
                    <a:ext cx="307360" cy="300442"/>
                  </a:xfrm>
                  <a:prstGeom prst="ellipse">
                    <a:avLst/>
                  </a:prstGeom>
                  <a:noFill/>
                  <a:ln w="38100" cap="flat" cmpd="sng" algn="ctr">
                    <a:gradFill>
                      <a:gsLst>
                        <a:gs pos="36000">
                          <a:srgbClr val="FFFF00"/>
                        </a:gs>
                        <a:gs pos="15000">
                          <a:srgbClr val="FF0000"/>
                        </a:gs>
                        <a:gs pos="58000">
                          <a:srgbClr val="00B050"/>
                        </a:gs>
                        <a:gs pos="74000">
                          <a:srgbClr val="00B0F0"/>
                        </a:gs>
                        <a:gs pos="88000">
                          <a:srgbClr val="7030A0"/>
                        </a:gs>
                      </a:gsLst>
                      <a:lin ang="0" scaled="0"/>
                    </a:gradFill>
                    <a:prstDash val="solid"/>
                    <a:round/>
                    <a:headEnd type="none" w="med" len="med"/>
                    <a:tailEnd type="none" w="med" len="med"/>
                  </a:ln>
                  <a:effectLst/>
                </p:spPr>
                <p:txBody>
                  <a:bodyPr wrap="none" lIns="96000" rIns="96000"/>
                  <a:lstStyle/>
                  <a:p>
                    <a:pPr algn="ctr" eaLnBrk="0" hangingPunct="0">
                      <a:defRPr/>
                    </a:pPr>
                    <a:endParaRPr lang="en-US" sz="1600" dirty="0">
                      <a:latin typeface="Arial" charset="0"/>
                      <a:ea typeface="ＭＳ Ｐゴシック" pitchFamily="34" charset="-128"/>
                      <a:cs typeface="+mn-cs"/>
                    </a:endParaRPr>
                  </a:p>
                </p:txBody>
              </p:sp>
              <p:sp>
                <p:nvSpPr>
                  <p:cNvPr id="752" name="Oval 751"/>
                  <p:cNvSpPr>
                    <a:spLocks noChangeAspect="1"/>
                  </p:cNvSpPr>
                  <p:nvPr/>
                </p:nvSpPr>
                <p:spPr bwMode="auto">
                  <a:xfrm>
                    <a:off x="2003523" y="4372143"/>
                    <a:ext cx="381550" cy="372962"/>
                  </a:xfrm>
                  <a:prstGeom prst="ellipse">
                    <a:avLst/>
                  </a:prstGeom>
                  <a:noFill/>
                  <a:ln w="38100" cap="flat" cmpd="sng" algn="ctr">
                    <a:gradFill>
                      <a:gsLst>
                        <a:gs pos="36000">
                          <a:srgbClr val="FFFF00"/>
                        </a:gs>
                        <a:gs pos="15000">
                          <a:srgbClr val="FF0000"/>
                        </a:gs>
                        <a:gs pos="58000">
                          <a:srgbClr val="00B050"/>
                        </a:gs>
                        <a:gs pos="74000">
                          <a:srgbClr val="00B0F0"/>
                        </a:gs>
                        <a:gs pos="88000">
                          <a:srgbClr val="7030A0"/>
                        </a:gs>
                      </a:gsLst>
                      <a:lin ang="0" scaled="0"/>
                    </a:gradFill>
                    <a:prstDash val="solid"/>
                    <a:round/>
                    <a:headEnd type="none" w="med" len="med"/>
                    <a:tailEnd type="none" w="med" len="med"/>
                  </a:ln>
                  <a:effectLst/>
                </p:spPr>
                <p:txBody>
                  <a:bodyPr wrap="none" lIns="96000" rIns="96000"/>
                  <a:lstStyle/>
                  <a:p>
                    <a:pPr algn="ctr" eaLnBrk="0" hangingPunct="0">
                      <a:defRPr/>
                    </a:pPr>
                    <a:endParaRPr lang="en-US" sz="1600" dirty="0">
                      <a:latin typeface="Arial" charset="0"/>
                      <a:ea typeface="ＭＳ Ｐゴシック" pitchFamily="34" charset="-128"/>
                      <a:cs typeface="+mn-cs"/>
                    </a:endParaRPr>
                  </a:p>
                </p:txBody>
              </p:sp>
              <p:sp>
                <p:nvSpPr>
                  <p:cNvPr id="753" name="Oval 752"/>
                  <p:cNvSpPr>
                    <a:spLocks noChangeAspect="1"/>
                  </p:cNvSpPr>
                  <p:nvPr/>
                </p:nvSpPr>
                <p:spPr bwMode="auto">
                  <a:xfrm>
                    <a:off x="1763288" y="4613877"/>
                    <a:ext cx="307360" cy="300442"/>
                  </a:xfrm>
                  <a:prstGeom prst="ellipse">
                    <a:avLst/>
                  </a:prstGeom>
                  <a:noFill/>
                  <a:ln w="38100" cap="flat" cmpd="sng" algn="ctr">
                    <a:gradFill>
                      <a:gsLst>
                        <a:gs pos="36000">
                          <a:srgbClr val="FFFF00"/>
                        </a:gs>
                        <a:gs pos="15000">
                          <a:srgbClr val="FF0000"/>
                        </a:gs>
                        <a:gs pos="58000">
                          <a:srgbClr val="00B050"/>
                        </a:gs>
                        <a:gs pos="74000">
                          <a:srgbClr val="00B0F0"/>
                        </a:gs>
                        <a:gs pos="88000">
                          <a:srgbClr val="7030A0"/>
                        </a:gs>
                      </a:gsLst>
                      <a:lin ang="0" scaled="0"/>
                    </a:gradFill>
                    <a:prstDash val="solid"/>
                    <a:round/>
                    <a:headEnd type="none" w="med" len="med"/>
                    <a:tailEnd type="none" w="med" len="med"/>
                  </a:ln>
                  <a:effectLst/>
                </p:spPr>
                <p:txBody>
                  <a:bodyPr wrap="none" lIns="96000" rIns="96000"/>
                  <a:lstStyle/>
                  <a:p>
                    <a:pPr algn="ctr" eaLnBrk="0" hangingPunct="0">
                      <a:defRPr/>
                    </a:pPr>
                    <a:endParaRPr lang="en-US" sz="1600" dirty="0">
                      <a:latin typeface="Arial" charset="0"/>
                      <a:ea typeface="ＭＳ Ｐゴシック" pitchFamily="34" charset="-128"/>
                      <a:cs typeface="+mn-cs"/>
                    </a:endParaRPr>
                  </a:p>
                </p:txBody>
              </p:sp>
              <p:sp>
                <p:nvSpPr>
                  <p:cNvPr id="754" name="Oval 753"/>
                  <p:cNvSpPr>
                    <a:spLocks noChangeAspect="1"/>
                  </p:cNvSpPr>
                  <p:nvPr/>
                </p:nvSpPr>
                <p:spPr bwMode="auto">
                  <a:xfrm>
                    <a:off x="1756222" y="4240915"/>
                    <a:ext cx="91855" cy="90132"/>
                  </a:xfrm>
                  <a:prstGeom prst="ellipse">
                    <a:avLst/>
                  </a:prstGeom>
                  <a:grpFill/>
                  <a:ln w="38100" cap="flat" cmpd="sng" algn="ctr">
                    <a:gradFill>
                      <a:gsLst>
                        <a:gs pos="36000">
                          <a:srgbClr val="FFFF00"/>
                        </a:gs>
                        <a:gs pos="15000">
                          <a:srgbClr val="FF0000"/>
                        </a:gs>
                        <a:gs pos="58000">
                          <a:srgbClr val="00B050"/>
                        </a:gs>
                        <a:gs pos="74000">
                          <a:srgbClr val="00B0F0"/>
                        </a:gs>
                        <a:gs pos="88000">
                          <a:srgbClr val="7030A0"/>
                        </a:gs>
                      </a:gsLst>
                      <a:lin ang="0" scaled="0"/>
                    </a:gra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55" name="Oval 754"/>
                  <p:cNvSpPr>
                    <a:spLocks noChangeAspect="1"/>
                  </p:cNvSpPr>
                  <p:nvPr/>
                </p:nvSpPr>
                <p:spPr bwMode="auto">
                  <a:xfrm>
                    <a:off x="1756222" y="4627691"/>
                    <a:ext cx="91855" cy="90132"/>
                  </a:xfrm>
                  <a:prstGeom prst="ellipse">
                    <a:avLst/>
                  </a:prstGeom>
                  <a:solidFill>
                    <a:srgbClr val="00B050"/>
                  </a:solidFill>
                  <a:ln w="38100" cap="flat" cmpd="sng" algn="ctr">
                    <a:gradFill>
                      <a:gsLst>
                        <a:gs pos="36000">
                          <a:srgbClr val="FFFF00"/>
                        </a:gs>
                        <a:gs pos="15000">
                          <a:srgbClr val="FF0000"/>
                        </a:gs>
                        <a:gs pos="58000">
                          <a:srgbClr val="00B050"/>
                        </a:gs>
                        <a:gs pos="74000">
                          <a:srgbClr val="00B0F0"/>
                        </a:gs>
                        <a:gs pos="88000">
                          <a:srgbClr val="7030A0"/>
                        </a:gs>
                      </a:gsLst>
                      <a:lin ang="0" scaled="0"/>
                    </a:gra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56" name="Oval 755"/>
                  <p:cNvSpPr>
                    <a:spLocks noChangeAspect="1"/>
                  </p:cNvSpPr>
                  <p:nvPr/>
                </p:nvSpPr>
                <p:spPr bwMode="auto">
                  <a:xfrm>
                    <a:off x="1975261" y="4420490"/>
                    <a:ext cx="91855" cy="90132"/>
                  </a:xfrm>
                  <a:prstGeom prst="ellipse">
                    <a:avLst/>
                  </a:prstGeom>
                  <a:solidFill>
                    <a:srgbClr val="00B050"/>
                  </a:solidFill>
                  <a:ln w="38100" cap="flat" cmpd="sng" algn="ctr">
                    <a:gradFill>
                      <a:gsLst>
                        <a:gs pos="36000">
                          <a:srgbClr val="FFFF00"/>
                        </a:gs>
                        <a:gs pos="15000">
                          <a:srgbClr val="FF0000"/>
                        </a:gs>
                        <a:gs pos="58000">
                          <a:srgbClr val="00B050"/>
                        </a:gs>
                        <a:gs pos="74000">
                          <a:srgbClr val="00B0F0"/>
                        </a:gs>
                        <a:gs pos="88000">
                          <a:srgbClr val="7030A0"/>
                        </a:gs>
                      </a:gsLst>
                      <a:lin ang="0" scaled="0"/>
                    </a:gra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57" name="Oval 756"/>
                  <p:cNvSpPr>
                    <a:spLocks noChangeAspect="1"/>
                  </p:cNvSpPr>
                  <p:nvPr/>
                </p:nvSpPr>
                <p:spPr bwMode="auto">
                  <a:xfrm>
                    <a:off x="1727960" y="4482650"/>
                    <a:ext cx="91855" cy="90132"/>
                  </a:xfrm>
                  <a:prstGeom prst="ellipse">
                    <a:avLst/>
                  </a:prstGeom>
                  <a:solidFill>
                    <a:srgbClr val="00B050"/>
                  </a:solidFill>
                  <a:ln w="38100" cap="flat" cmpd="sng" algn="ctr">
                    <a:gradFill>
                      <a:gsLst>
                        <a:gs pos="36000">
                          <a:srgbClr val="FFFF00"/>
                        </a:gs>
                        <a:gs pos="15000">
                          <a:srgbClr val="FF0000"/>
                        </a:gs>
                        <a:gs pos="58000">
                          <a:srgbClr val="00B050"/>
                        </a:gs>
                        <a:gs pos="74000">
                          <a:srgbClr val="00B0F0"/>
                        </a:gs>
                        <a:gs pos="88000">
                          <a:srgbClr val="7030A0"/>
                        </a:gs>
                      </a:gsLst>
                      <a:lin ang="0" scaled="0"/>
                    </a:gra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58" name="Oval 757"/>
                  <p:cNvSpPr>
                    <a:spLocks noChangeAspect="1"/>
                  </p:cNvSpPr>
                  <p:nvPr/>
                </p:nvSpPr>
                <p:spPr bwMode="auto">
                  <a:xfrm>
                    <a:off x="1890471" y="4855612"/>
                    <a:ext cx="91855" cy="90132"/>
                  </a:xfrm>
                  <a:prstGeom prst="ellipse">
                    <a:avLst/>
                  </a:prstGeom>
                  <a:solidFill>
                    <a:srgbClr val="00B050"/>
                  </a:solidFill>
                  <a:ln w="38100" cap="flat" cmpd="sng" algn="ctr">
                    <a:gradFill>
                      <a:gsLst>
                        <a:gs pos="36000">
                          <a:srgbClr val="FFFF00"/>
                        </a:gs>
                        <a:gs pos="15000">
                          <a:srgbClr val="FF0000"/>
                        </a:gs>
                        <a:gs pos="58000">
                          <a:srgbClr val="00B050"/>
                        </a:gs>
                        <a:gs pos="74000">
                          <a:srgbClr val="00B0F0"/>
                        </a:gs>
                        <a:gs pos="88000">
                          <a:srgbClr val="7030A0"/>
                        </a:gs>
                      </a:gsLst>
                      <a:lin ang="0" scaled="0"/>
                    </a:gra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59" name="Oval 758"/>
                  <p:cNvSpPr>
                    <a:spLocks noChangeAspect="1"/>
                  </p:cNvSpPr>
                  <p:nvPr/>
                </p:nvSpPr>
                <p:spPr bwMode="auto">
                  <a:xfrm>
                    <a:off x="2010590" y="4627692"/>
                    <a:ext cx="91855" cy="90132"/>
                  </a:xfrm>
                  <a:prstGeom prst="ellipse">
                    <a:avLst/>
                  </a:prstGeom>
                  <a:solidFill>
                    <a:srgbClr val="00B050"/>
                  </a:solidFill>
                  <a:ln w="38100" cap="flat" cmpd="sng" algn="ctr">
                    <a:gradFill>
                      <a:gsLst>
                        <a:gs pos="36000">
                          <a:srgbClr val="FFFF00"/>
                        </a:gs>
                        <a:gs pos="15000">
                          <a:srgbClr val="FF0000"/>
                        </a:gs>
                        <a:gs pos="58000">
                          <a:srgbClr val="00B050"/>
                        </a:gs>
                        <a:gs pos="74000">
                          <a:srgbClr val="00B0F0"/>
                        </a:gs>
                        <a:gs pos="88000">
                          <a:srgbClr val="7030A0"/>
                        </a:gs>
                      </a:gsLst>
                      <a:lin ang="0" scaled="0"/>
                    </a:gra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60" name="Oval 759"/>
                  <p:cNvSpPr>
                    <a:spLocks noChangeAspect="1"/>
                  </p:cNvSpPr>
                  <p:nvPr/>
                </p:nvSpPr>
                <p:spPr bwMode="auto">
                  <a:xfrm>
                    <a:off x="2158971" y="4323796"/>
                    <a:ext cx="91855" cy="90132"/>
                  </a:xfrm>
                  <a:prstGeom prst="ellipse">
                    <a:avLst/>
                  </a:prstGeom>
                  <a:grpFill/>
                  <a:ln w="38100" cap="flat" cmpd="sng" algn="ctr">
                    <a:gradFill>
                      <a:gsLst>
                        <a:gs pos="36000">
                          <a:srgbClr val="FFFF00"/>
                        </a:gs>
                        <a:gs pos="15000">
                          <a:srgbClr val="FF0000"/>
                        </a:gs>
                        <a:gs pos="58000">
                          <a:srgbClr val="00B050"/>
                        </a:gs>
                        <a:gs pos="74000">
                          <a:srgbClr val="00B0F0"/>
                        </a:gs>
                        <a:gs pos="88000">
                          <a:srgbClr val="7030A0"/>
                        </a:gs>
                      </a:gsLst>
                      <a:lin ang="0" scaled="0"/>
                    </a:gra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61" name="Oval 760"/>
                  <p:cNvSpPr>
                    <a:spLocks noChangeAspect="1"/>
                  </p:cNvSpPr>
                  <p:nvPr/>
                </p:nvSpPr>
                <p:spPr bwMode="auto">
                  <a:xfrm>
                    <a:off x="2257891" y="4648411"/>
                    <a:ext cx="91855" cy="90132"/>
                  </a:xfrm>
                  <a:prstGeom prst="ellipse">
                    <a:avLst/>
                  </a:prstGeom>
                  <a:solidFill>
                    <a:srgbClr val="00B050"/>
                  </a:solidFill>
                  <a:ln w="38100" cap="flat" cmpd="sng" algn="ctr">
                    <a:gradFill>
                      <a:gsLst>
                        <a:gs pos="36000">
                          <a:srgbClr val="FFFF00"/>
                        </a:gs>
                        <a:gs pos="15000">
                          <a:srgbClr val="FF0000"/>
                        </a:gs>
                        <a:gs pos="58000">
                          <a:srgbClr val="00B050"/>
                        </a:gs>
                        <a:gs pos="74000">
                          <a:srgbClr val="00B0F0"/>
                        </a:gs>
                        <a:gs pos="88000">
                          <a:srgbClr val="7030A0"/>
                        </a:gs>
                      </a:gsLst>
                      <a:lin ang="0" scaled="0"/>
                    </a:gra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62" name="Oval 761"/>
                  <p:cNvSpPr>
                    <a:spLocks noChangeAspect="1"/>
                  </p:cNvSpPr>
                  <p:nvPr/>
                </p:nvSpPr>
                <p:spPr bwMode="auto">
                  <a:xfrm>
                    <a:off x="2328549" y="4448116"/>
                    <a:ext cx="91855" cy="90132"/>
                  </a:xfrm>
                  <a:prstGeom prst="ellipse">
                    <a:avLst/>
                  </a:prstGeom>
                  <a:solidFill>
                    <a:srgbClr val="00B050"/>
                  </a:solidFill>
                  <a:ln w="38100" cap="flat" cmpd="sng" algn="ctr">
                    <a:gradFill>
                      <a:gsLst>
                        <a:gs pos="36000">
                          <a:srgbClr val="FFFF00"/>
                        </a:gs>
                        <a:gs pos="15000">
                          <a:srgbClr val="FF0000"/>
                        </a:gs>
                        <a:gs pos="58000">
                          <a:srgbClr val="00B050"/>
                        </a:gs>
                        <a:gs pos="74000">
                          <a:srgbClr val="00B0F0"/>
                        </a:gs>
                        <a:gs pos="88000">
                          <a:srgbClr val="7030A0"/>
                        </a:gs>
                      </a:gsLst>
                      <a:lin ang="0" scaled="0"/>
                    </a:gra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grpSp>
          </p:grpSp>
          <p:sp>
            <p:nvSpPr>
              <p:cNvPr id="27732" name="Oval 178"/>
              <p:cNvSpPr>
                <a:spLocks noChangeArrowheads="1"/>
              </p:cNvSpPr>
              <p:nvPr/>
            </p:nvSpPr>
            <p:spPr bwMode="auto">
              <a:xfrm flipH="1">
                <a:off x="1115132" y="2574367"/>
                <a:ext cx="1110382" cy="238845"/>
              </a:xfrm>
              <a:prstGeom prst="ellipse">
                <a:avLst/>
              </a:prstGeom>
              <a:solidFill>
                <a:srgbClr val="89BA17"/>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6000" rIns="96000"/>
              <a:lstStyle/>
              <a:p>
                <a:pPr algn="ctr" eaLnBrk="0" hangingPunct="0">
                  <a:spcBef>
                    <a:spcPct val="50000"/>
                  </a:spcBef>
                </a:pPr>
                <a:endParaRPr lang="en-US" altLang="en-US" sz="1600"/>
              </a:p>
            </p:txBody>
          </p:sp>
          <p:grpSp>
            <p:nvGrpSpPr>
              <p:cNvPr id="735" name="Group 734"/>
              <p:cNvGrpSpPr/>
              <p:nvPr/>
            </p:nvGrpSpPr>
            <p:grpSpPr bwMode="auto">
              <a:xfrm flipH="1">
                <a:off x="1297207" y="2326267"/>
                <a:ext cx="739630" cy="628545"/>
                <a:chOff x="1727963" y="4240905"/>
                <a:chExt cx="692441" cy="704828"/>
              </a:xfrm>
              <a:solidFill>
                <a:schemeClr val="bg1"/>
              </a:solidFill>
              <a:scene3d>
                <a:camera prst="orthographicFront">
                  <a:rot lat="3300000" lon="0" rev="0"/>
                </a:camera>
                <a:lightRig rig="threePt" dir="t"/>
              </a:scene3d>
            </p:grpSpPr>
            <p:sp>
              <p:nvSpPr>
                <p:cNvPr id="737" name="Oval 736"/>
                <p:cNvSpPr>
                  <a:spLocks noChangeAspect="1"/>
                </p:cNvSpPr>
                <p:nvPr/>
              </p:nvSpPr>
              <p:spPr bwMode="auto">
                <a:xfrm>
                  <a:off x="1727963" y="4268529"/>
                  <a:ext cx="307361" cy="300442"/>
                </a:xfrm>
                <a:prstGeom prst="ellipse">
                  <a:avLst/>
                </a:prstGeom>
                <a:noFill/>
                <a:ln w="38100" cap="flat" cmpd="sng" algn="ctr">
                  <a:solidFill>
                    <a:schemeClr val="bg1"/>
                  </a:solidFill>
                  <a:prstDash val="solid"/>
                  <a:round/>
                  <a:headEnd type="none" w="med" len="med"/>
                  <a:tailEnd type="none" w="med" len="med"/>
                </a:ln>
                <a:effectLst/>
              </p:spPr>
              <p:txBody>
                <a:bodyPr wrap="none" lIns="96000" rIns="96000"/>
                <a:lstStyle/>
                <a:p>
                  <a:pPr algn="ctr" eaLnBrk="0" hangingPunct="0">
                    <a:defRPr/>
                  </a:pPr>
                  <a:endParaRPr lang="en-US" sz="1600" dirty="0">
                    <a:latin typeface="Arial" charset="0"/>
                    <a:ea typeface="ＭＳ Ｐゴシック" pitchFamily="34" charset="-128"/>
                    <a:cs typeface="+mn-cs"/>
                  </a:endParaRPr>
                </a:p>
              </p:txBody>
            </p:sp>
            <p:sp>
              <p:nvSpPr>
                <p:cNvPr id="738" name="Oval 737"/>
                <p:cNvSpPr>
                  <a:spLocks noChangeAspect="1"/>
                </p:cNvSpPr>
                <p:nvPr/>
              </p:nvSpPr>
              <p:spPr bwMode="auto">
                <a:xfrm>
                  <a:off x="2003528" y="4372129"/>
                  <a:ext cx="381551" cy="372961"/>
                </a:xfrm>
                <a:prstGeom prst="ellipse">
                  <a:avLst/>
                </a:prstGeom>
                <a:noFill/>
                <a:ln w="38100" cap="flat" cmpd="sng" algn="ctr">
                  <a:solidFill>
                    <a:schemeClr val="bg1"/>
                  </a:solidFill>
                  <a:prstDash val="solid"/>
                  <a:round/>
                  <a:headEnd type="none" w="med" len="med"/>
                  <a:tailEnd type="none" w="med" len="med"/>
                </a:ln>
                <a:effectLst/>
              </p:spPr>
              <p:txBody>
                <a:bodyPr wrap="none" lIns="96000" rIns="96000"/>
                <a:lstStyle/>
                <a:p>
                  <a:pPr algn="ctr" eaLnBrk="0" hangingPunct="0">
                    <a:defRPr/>
                  </a:pPr>
                  <a:endParaRPr lang="en-US" sz="1600" dirty="0">
                    <a:latin typeface="Arial" charset="0"/>
                    <a:ea typeface="ＭＳ Ｐゴシック" pitchFamily="34" charset="-128"/>
                    <a:cs typeface="+mn-cs"/>
                  </a:endParaRPr>
                </a:p>
              </p:txBody>
            </p:sp>
            <p:sp>
              <p:nvSpPr>
                <p:cNvPr id="739" name="Oval 738"/>
                <p:cNvSpPr>
                  <a:spLocks noChangeAspect="1"/>
                </p:cNvSpPr>
                <p:nvPr/>
              </p:nvSpPr>
              <p:spPr bwMode="auto">
                <a:xfrm>
                  <a:off x="1763292" y="4613863"/>
                  <a:ext cx="307361" cy="300442"/>
                </a:xfrm>
                <a:prstGeom prst="ellipse">
                  <a:avLst/>
                </a:prstGeom>
                <a:noFill/>
                <a:ln w="38100" cap="flat" cmpd="sng" algn="ctr">
                  <a:solidFill>
                    <a:schemeClr val="bg1"/>
                  </a:solidFill>
                  <a:prstDash val="solid"/>
                  <a:round/>
                  <a:headEnd type="none" w="med" len="med"/>
                  <a:tailEnd type="none" w="med" len="med"/>
                </a:ln>
                <a:effectLst/>
              </p:spPr>
              <p:txBody>
                <a:bodyPr wrap="none" lIns="96000" rIns="96000"/>
                <a:lstStyle/>
                <a:p>
                  <a:pPr algn="ctr" eaLnBrk="0" hangingPunct="0">
                    <a:defRPr/>
                  </a:pPr>
                  <a:endParaRPr lang="en-US" sz="1600" dirty="0">
                    <a:latin typeface="Arial" charset="0"/>
                    <a:ea typeface="ＭＳ Ｐゴシック" pitchFamily="34" charset="-128"/>
                    <a:cs typeface="+mn-cs"/>
                  </a:endParaRPr>
                </a:p>
              </p:txBody>
            </p:sp>
            <p:sp>
              <p:nvSpPr>
                <p:cNvPr id="740" name="Oval 739"/>
                <p:cNvSpPr>
                  <a:spLocks noChangeAspect="1"/>
                </p:cNvSpPr>
                <p:nvPr/>
              </p:nvSpPr>
              <p:spPr bwMode="auto">
                <a:xfrm>
                  <a:off x="1756226" y="4240905"/>
                  <a:ext cx="91855" cy="90132"/>
                </a:xfrm>
                <a:prstGeom prst="ellipse">
                  <a:avLst/>
                </a:prstGeom>
                <a:solidFill>
                  <a:srgbClr val="00B050"/>
                </a:solidFill>
                <a:ln w="38100" cap="flat" cmpd="sng" algn="ctr">
                  <a:solidFill>
                    <a:schemeClr val="bg1"/>
                  </a:soli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41" name="Oval 740"/>
                <p:cNvSpPr>
                  <a:spLocks noChangeAspect="1"/>
                </p:cNvSpPr>
                <p:nvPr/>
              </p:nvSpPr>
              <p:spPr bwMode="auto">
                <a:xfrm>
                  <a:off x="1756226" y="4627679"/>
                  <a:ext cx="91855" cy="90132"/>
                </a:xfrm>
                <a:prstGeom prst="ellipse">
                  <a:avLst/>
                </a:prstGeom>
                <a:solidFill>
                  <a:srgbClr val="00B050"/>
                </a:solidFill>
                <a:ln w="38100" cap="flat" cmpd="sng" algn="ctr">
                  <a:solidFill>
                    <a:schemeClr val="bg1"/>
                  </a:soli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42" name="Oval 741"/>
                <p:cNvSpPr>
                  <a:spLocks noChangeAspect="1"/>
                </p:cNvSpPr>
                <p:nvPr/>
              </p:nvSpPr>
              <p:spPr bwMode="auto">
                <a:xfrm>
                  <a:off x="1975266" y="4420479"/>
                  <a:ext cx="91855" cy="90132"/>
                </a:xfrm>
                <a:prstGeom prst="ellipse">
                  <a:avLst/>
                </a:prstGeom>
                <a:solidFill>
                  <a:srgbClr val="00B050"/>
                </a:solidFill>
                <a:ln w="38100" cap="flat" cmpd="sng" algn="ctr">
                  <a:solidFill>
                    <a:schemeClr val="bg1"/>
                  </a:soli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43" name="Oval 742"/>
                <p:cNvSpPr>
                  <a:spLocks noChangeAspect="1"/>
                </p:cNvSpPr>
                <p:nvPr/>
              </p:nvSpPr>
              <p:spPr bwMode="auto">
                <a:xfrm>
                  <a:off x="1727964" y="4482639"/>
                  <a:ext cx="91855" cy="90132"/>
                </a:xfrm>
                <a:prstGeom prst="ellipse">
                  <a:avLst/>
                </a:prstGeom>
                <a:solidFill>
                  <a:srgbClr val="00B050"/>
                </a:solidFill>
                <a:ln w="38100" cap="flat" cmpd="sng" algn="ctr">
                  <a:solidFill>
                    <a:schemeClr val="bg1"/>
                  </a:soli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44" name="Oval 743"/>
                <p:cNvSpPr>
                  <a:spLocks noChangeAspect="1"/>
                </p:cNvSpPr>
                <p:nvPr/>
              </p:nvSpPr>
              <p:spPr bwMode="auto">
                <a:xfrm>
                  <a:off x="1890475" y="4855601"/>
                  <a:ext cx="91855" cy="90132"/>
                </a:xfrm>
                <a:prstGeom prst="ellipse">
                  <a:avLst/>
                </a:prstGeom>
                <a:solidFill>
                  <a:srgbClr val="00B050"/>
                </a:solidFill>
                <a:ln w="38100" cap="flat" cmpd="sng" algn="ctr">
                  <a:solidFill>
                    <a:schemeClr val="bg1"/>
                  </a:soli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45" name="Oval 744"/>
                <p:cNvSpPr>
                  <a:spLocks noChangeAspect="1"/>
                </p:cNvSpPr>
                <p:nvPr/>
              </p:nvSpPr>
              <p:spPr bwMode="auto">
                <a:xfrm>
                  <a:off x="2010595" y="4627681"/>
                  <a:ext cx="91855" cy="90132"/>
                </a:xfrm>
                <a:prstGeom prst="ellipse">
                  <a:avLst/>
                </a:prstGeom>
                <a:solidFill>
                  <a:srgbClr val="00B050"/>
                </a:solidFill>
                <a:ln w="38100" cap="flat" cmpd="sng" algn="ctr">
                  <a:solidFill>
                    <a:schemeClr val="bg1"/>
                  </a:soli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46" name="Oval 745"/>
                <p:cNvSpPr>
                  <a:spLocks noChangeAspect="1"/>
                </p:cNvSpPr>
                <p:nvPr/>
              </p:nvSpPr>
              <p:spPr bwMode="auto">
                <a:xfrm>
                  <a:off x="2158976" y="4323788"/>
                  <a:ext cx="91855" cy="90132"/>
                </a:xfrm>
                <a:prstGeom prst="ellipse">
                  <a:avLst/>
                </a:prstGeom>
                <a:solidFill>
                  <a:srgbClr val="00B050"/>
                </a:solidFill>
                <a:ln w="38100" cap="flat" cmpd="sng" algn="ctr">
                  <a:solidFill>
                    <a:schemeClr val="bg1"/>
                  </a:soli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47" name="Oval 746"/>
                <p:cNvSpPr>
                  <a:spLocks noChangeAspect="1"/>
                </p:cNvSpPr>
                <p:nvPr/>
              </p:nvSpPr>
              <p:spPr bwMode="auto">
                <a:xfrm>
                  <a:off x="2257892" y="4648402"/>
                  <a:ext cx="91855" cy="90132"/>
                </a:xfrm>
                <a:prstGeom prst="ellipse">
                  <a:avLst/>
                </a:prstGeom>
                <a:solidFill>
                  <a:srgbClr val="00B050"/>
                </a:solidFill>
                <a:ln w="38100" cap="flat" cmpd="sng" algn="ctr">
                  <a:solidFill>
                    <a:schemeClr val="bg1"/>
                  </a:soli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sp>
              <p:nvSpPr>
                <p:cNvPr id="748" name="Oval 747"/>
                <p:cNvSpPr>
                  <a:spLocks noChangeAspect="1"/>
                </p:cNvSpPr>
                <p:nvPr/>
              </p:nvSpPr>
              <p:spPr bwMode="auto">
                <a:xfrm>
                  <a:off x="2328549" y="4448116"/>
                  <a:ext cx="91855" cy="90132"/>
                </a:xfrm>
                <a:prstGeom prst="ellipse">
                  <a:avLst/>
                </a:prstGeom>
                <a:solidFill>
                  <a:srgbClr val="00B050"/>
                </a:solidFill>
                <a:ln w="38100" cap="flat" cmpd="sng" algn="ctr">
                  <a:solidFill>
                    <a:schemeClr val="bg1"/>
                  </a:solidFill>
                  <a:prstDash val="solid"/>
                  <a:round/>
                  <a:headEnd type="none" w="med" len="med"/>
                  <a:tailEnd type="none" w="med" len="med"/>
                </a:ln>
                <a:effectLst/>
              </p:spPr>
              <p:txBody>
                <a:bodyPr wrap="none" lIns="96000" rIns="96000"/>
                <a:lstStyle/>
                <a:p>
                  <a:pPr algn="ctr" eaLnBrk="0" hangingPunct="0">
                    <a:spcBef>
                      <a:spcPct val="50000"/>
                    </a:spcBef>
                    <a:defRPr/>
                  </a:pPr>
                  <a:endParaRPr lang="en-US" sz="1600" dirty="0">
                    <a:latin typeface="Arial" charset="0"/>
                    <a:ea typeface="ＭＳ Ｐゴシック" pitchFamily="34" charset="-128"/>
                    <a:cs typeface="+mn-cs"/>
                  </a:endParaRPr>
                </a:p>
              </p:txBody>
            </p:sp>
          </p:grpSp>
          <p:sp>
            <p:nvSpPr>
              <p:cNvPr id="736" name="Freeform 3"/>
              <p:cNvSpPr>
                <a:spLocks noChangeAspect="1"/>
              </p:cNvSpPr>
              <p:nvPr/>
            </p:nvSpPr>
            <p:spPr bwMode="auto">
              <a:xfrm flipH="1">
                <a:off x="1076692" y="2152718"/>
                <a:ext cx="1202801" cy="890053"/>
              </a:xfrm>
              <a:custGeom>
                <a:avLst/>
                <a:gdLst/>
                <a:ahLst/>
                <a:cxnLst>
                  <a:cxn ang="0">
                    <a:pos x="91" y="357"/>
                  </a:cxn>
                  <a:cxn ang="0">
                    <a:pos x="26" y="269"/>
                  </a:cxn>
                  <a:cxn ang="0">
                    <a:pos x="0" y="206"/>
                  </a:cxn>
                  <a:cxn ang="0">
                    <a:pos x="80" y="111"/>
                  </a:cxn>
                  <a:cxn ang="0">
                    <a:pos x="150" y="42"/>
                  </a:cxn>
                  <a:cxn ang="0">
                    <a:pos x="279" y="0"/>
                  </a:cxn>
                  <a:cxn ang="0">
                    <a:pos x="376" y="72"/>
                  </a:cxn>
                  <a:cxn ang="0">
                    <a:pos x="430" y="85"/>
                  </a:cxn>
                  <a:cxn ang="0">
                    <a:pos x="432" y="96"/>
                  </a:cxn>
                  <a:cxn ang="0">
                    <a:pos x="421" y="99"/>
                  </a:cxn>
                  <a:cxn ang="0">
                    <a:pos x="372" y="89"/>
                  </a:cxn>
                  <a:cxn ang="0">
                    <a:pos x="363" y="83"/>
                  </a:cxn>
                  <a:cxn ang="0">
                    <a:pos x="199" y="69"/>
                  </a:cxn>
                  <a:cxn ang="0">
                    <a:pos x="193" y="74"/>
                  </a:cxn>
                  <a:cxn ang="0">
                    <a:pos x="150" y="58"/>
                  </a:cxn>
                  <a:cxn ang="0">
                    <a:pos x="96" y="111"/>
                  </a:cxn>
                  <a:cxn ang="0">
                    <a:pos x="96" y="128"/>
                  </a:cxn>
                  <a:cxn ang="0">
                    <a:pos x="90" y="131"/>
                  </a:cxn>
                  <a:cxn ang="0">
                    <a:pos x="40" y="261"/>
                  </a:cxn>
                  <a:cxn ang="0">
                    <a:pos x="42" y="270"/>
                  </a:cxn>
                  <a:cxn ang="0">
                    <a:pos x="91" y="341"/>
                  </a:cxn>
                  <a:cxn ang="0">
                    <a:pos x="112" y="337"/>
                  </a:cxn>
                  <a:cxn ang="0">
                    <a:pos x="123" y="342"/>
                  </a:cxn>
                  <a:cxn ang="0">
                    <a:pos x="184" y="383"/>
                  </a:cxn>
                  <a:cxn ang="0">
                    <a:pos x="242" y="354"/>
                  </a:cxn>
                  <a:cxn ang="0">
                    <a:pos x="248" y="355"/>
                  </a:cxn>
                  <a:cxn ang="0">
                    <a:pos x="344" y="338"/>
                  </a:cxn>
                  <a:cxn ang="0">
                    <a:pos x="350" y="334"/>
                  </a:cxn>
                  <a:cxn ang="0">
                    <a:pos x="395" y="350"/>
                  </a:cxn>
                  <a:cxn ang="0">
                    <a:pos x="455" y="289"/>
                  </a:cxn>
                  <a:cxn ang="0">
                    <a:pos x="462" y="280"/>
                  </a:cxn>
                  <a:cxn ang="0">
                    <a:pos x="506" y="229"/>
                  </a:cxn>
                  <a:cxn ang="0">
                    <a:pos x="455" y="175"/>
                  </a:cxn>
                  <a:cxn ang="0">
                    <a:pos x="453" y="169"/>
                  </a:cxn>
                  <a:cxn ang="0">
                    <a:pos x="442" y="119"/>
                  </a:cxn>
                  <a:cxn ang="0">
                    <a:pos x="444" y="108"/>
                  </a:cxn>
                  <a:cxn ang="0">
                    <a:pos x="470" y="158"/>
                  </a:cxn>
                  <a:cxn ang="0">
                    <a:pos x="470" y="164"/>
                  </a:cxn>
                  <a:cxn ang="0">
                    <a:pos x="471" y="295"/>
                  </a:cxn>
                  <a:cxn ang="0">
                    <a:pos x="395" y="366"/>
                  </a:cxn>
                  <a:cxn ang="0">
                    <a:pos x="289" y="385"/>
                  </a:cxn>
                  <a:cxn ang="0">
                    <a:pos x="245" y="372"/>
                  </a:cxn>
                  <a:cxn ang="0">
                    <a:pos x="111" y="355"/>
                  </a:cxn>
                </a:cxnLst>
                <a:rect l="0" t="0" r="r" b="b"/>
                <a:pathLst>
                  <a:path w="522" h="399">
                    <a:moveTo>
                      <a:pt x="111" y="355"/>
                    </a:moveTo>
                    <a:cubicBezTo>
                      <a:pt x="105" y="356"/>
                      <a:pt x="98" y="357"/>
                      <a:pt x="91" y="357"/>
                    </a:cubicBezTo>
                    <a:cubicBezTo>
                      <a:pt x="91" y="357"/>
                      <a:pt x="91" y="357"/>
                      <a:pt x="91" y="357"/>
                    </a:cubicBezTo>
                    <a:cubicBezTo>
                      <a:pt x="53" y="357"/>
                      <a:pt x="23" y="327"/>
                      <a:pt x="23" y="289"/>
                    </a:cubicBezTo>
                    <a:cubicBezTo>
                      <a:pt x="23" y="289"/>
                      <a:pt x="23" y="289"/>
                      <a:pt x="23" y="289"/>
                    </a:cubicBezTo>
                    <a:cubicBezTo>
                      <a:pt x="23" y="282"/>
                      <a:pt x="24" y="275"/>
                      <a:pt x="26" y="269"/>
                    </a:cubicBezTo>
                    <a:cubicBezTo>
                      <a:pt x="26" y="269"/>
                      <a:pt x="26" y="269"/>
                      <a:pt x="26" y="269"/>
                    </a:cubicBezTo>
                    <a:cubicBezTo>
                      <a:pt x="10" y="252"/>
                      <a:pt x="0" y="230"/>
                      <a:pt x="0" y="206"/>
                    </a:cubicBezTo>
                    <a:cubicBezTo>
                      <a:pt x="0" y="206"/>
                      <a:pt x="0" y="206"/>
                      <a:pt x="0" y="206"/>
                    </a:cubicBezTo>
                    <a:cubicBezTo>
                      <a:pt x="0" y="159"/>
                      <a:pt x="35" y="121"/>
                      <a:pt x="81" y="115"/>
                    </a:cubicBezTo>
                    <a:cubicBezTo>
                      <a:pt x="81" y="115"/>
                      <a:pt x="81" y="115"/>
                      <a:pt x="81" y="115"/>
                    </a:cubicBezTo>
                    <a:cubicBezTo>
                      <a:pt x="81" y="114"/>
                      <a:pt x="80" y="113"/>
                      <a:pt x="80" y="111"/>
                    </a:cubicBezTo>
                    <a:cubicBezTo>
                      <a:pt x="80" y="111"/>
                      <a:pt x="80" y="111"/>
                      <a:pt x="80" y="111"/>
                    </a:cubicBezTo>
                    <a:cubicBezTo>
                      <a:pt x="80" y="73"/>
                      <a:pt x="112" y="42"/>
                      <a:pt x="150" y="42"/>
                    </a:cubicBezTo>
                    <a:cubicBezTo>
                      <a:pt x="150" y="42"/>
                      <a:pt x="150" y="42"/>
                      <a:pt x="150" y="42"/>
                    </a:cubicBezTo>
                    <a:cubicBezTo>
                      <a:pt x="164" y="42"/>
                      <a:pt x="177" y="46"/>
                      <a:pt x="188" y="54"/>
                    </a:cubicBezTo>
                    <a:cubicBezTo>
                      <a:pt x="188" y="54"/>
                      <a:pt x="188" y="54"/>
                      <a:pt x="188" y="54"/>
                    </a:cubicBezTo>
                    <a:cubicBezTo>
                      <a:pt x="206" y="22"/>
                      <a:pt x="240" y="0"/>
                      <a:pt x="279" y="0"/>
                    </a:cubicBezTo>
                    <a:cubicBezTo>
                      <a:pt x="279" y="0"/>
                      <a:pt x="279" y="0"/>
                      <a:pt x="279" y="0"/>
                    </a:cubicBezTo>
                    <a:cubicBezTo>
                      <a:pt x="325" y="0"/>
                      <a:pt x="363" y="30"/>
                      <a:pt x="376" y="72"/>
                    </a:cubicBezTo>
                    <a:cubicBezTo>
                      <a:pt x="376" y="72"/>
                      <a:pt x="376" y="72"/>
                      <a:pt x="376" y="72"/>
                    </a:cubicBezTo>
                    <a:cubicBezTo>
                      <a:pt x="379" y="72"/>
                      <a:pt x="381" y="72"/>
                      <a:pt x="383" y="72"/>
                    </a:cubicBezTo>
                    <a:cubicBezTo>
                      <a:pt x="383" y="72"/>
                      <a:pt x="383" y="72"/>
                      <a:pt x="383" y="72"/>
                    </a:cubicBezTo>
                    <a:cubicBezTo>
                      <a:pt x="400" y="72"/>
                      <a:pt x="416" y="77"/>
                      <a:pt x="430" y="85"/>
                    </a:cubicBezTo>
                    <a:cubicBezTo>
                      <a:pt x="430" y="85"/>
                      <a:pt x="430" y="85"/>
                      <a:pt x="430" y="85"/>
                    </a:cubicBezTo>
                    <a:cubicBezTo>
                      <a:pt x="430" y="85"/>
                      <a:pt x="430" y="85"/>
                      <a:pt x="430" y="85"/>
                    </a:cubicBezTo>
                    <a:cubicBezTo>
                      <a:pt x="433" y="88"/>
                      <a:pt x="435" y="92"/>
                      <a:pt x="432" y="96"/>
                    </a:cubicBezTo>
                    <a:cubicBezTo>
                      <a:pt x="432" y="96"/>
                      <a:pt x="432" y="96"/>
                      <a:pt x="432" y="96"/>
                    </a:cubicBezTo>
                    <a:cubicBezTo>
                      <a:pt x="430" y="100"/>
                      <a:pt x="425" y="101"/>
                      <a:pt x="421" y="99"/>
                    </a:cubicBezTo>
                    <a:cubicBezTo>
                      <a:pt x="421" y="99"/>
                      <a:pt x="421" y="99"/>
                      <a:pt x="421" y="99"/>
                    </a:cubicBezTo>
                    <a:cubicBezTo>
                      <a:pt x="410" y="92"/>
                      <a:pt x="397" y="88"/>
                      <a:pt x="383" y="88"/>
                    </a:cubicBezTo>
                    <a:cubicBezTo>
                      <a:pt x="383" y="88"/>
                      <a:pt x="383" y="88"/>
                      <a:pt x="383" y="88"/>
                    </a:cubicBezTo>
                    <a:cubicBezTo>
                      <a:pt x="380" y="88"/>
                      <a:pt x="376" y="88"/>
                      <a:pt x="372" y="89"/>
                    </a:cubicBezTo>
                    <a:cubicBezTo>
                      <a:pt x="372" y="89"/>
                      <a:pt x="372" y="89"/>
                      <a:pt x="372" y="89"/>
                    </a:cubicBezTo>
                    <a:cubicBezTo>
                      <a:pt x="368" y="89"/>
                      <a:pt x="364" y="87"/>
                      <a:pt x="363" y="83"/>
                    </a:cubicBezTo>
                    <a:cubicBezTo>
                      <a:pt x="363" y="83"/>
                      <a:pt x="363" y="83"/>
                      <a:pt x="363" y="83"/>
                    </a:cubicBezTo>
                    <a:cubicBezTo>
                      <a:pt x="354" y="45"/>
                      <a:pt x="319" y="16"/>
                      <a:pt x="279" y="16"/>
                    </a:cubicBezTo>
                    <a:cubicBezTo>
                      <a:pt x="279" y="16"/>
                      <a:pt x="279" y="16"/>
                      <a:pt x="279" y="16"/>
                    </a:cubicBezTo>
                    <a:cubicBezTo>
                      <a:pt x="243" y="16"/>
                      <a:pt x="212" y="38"/>
                      <a:pt x="199" y="69"/>
                    </a:cubicBezTo>
                    <a:cubicBezTo>
                      <a:pt x="199" y="69"/>
                      <a:pt x="199" y="69"/>
                      <a:pt x="199" y="69"/>
                    </a:cubicBezTo>
                    <a:cubicBezTo>
                      <a:pt x="198" y="71"/>
                      <a:pt x="195" y="73"/>
                      <a:pt x="193" y="74"/>
                    </a:cubicBezTo>
                    <a:cubicBezTo>
                      <a:pt x="193" y="74"/>
                      <a:pt x="193" y="74"/>
                      <a:pt x="193" y="74"/>
                    </a:cubicBezTo>
                    <a:cubicBezTo>
                      <a:pt x="190" y="74"/>
                      <a:pt x="188" y="74"/>
                      <a:pt x="186" y="72"/>
                    </a:cubicBezTo>
                    <a:cubicBezTo>
                      <a:pt x="186" y="72"/>
                      <a:pt x="186" y="72"/>
                      <a:pt x="186" y="72"/>
                    </a:cubicBezTo>
                    <a:cubicBezTo>
                      <a:pt x="176" y="63"/>
                      <a:pt x="164" y="58"/>
                      <a:pt x="150" y="58"/>
                    </a:cubicBezTo>
                    <a:cubicBezTo>
                      <a:pt x="150" y="58"/>
                      <a:pt x="150" y="58"/>
                      <a:pt x="150" y="58"/>
                    </a:cubicBezTo>
                    <a:cubicBezTo>
                      <a:pt x="120" y="58"/>
                      <a:pt x="97" y="82"/>
                      <a:pt x="96" y="111"/>
                    </a:cubicBezTo>
                    <a:cubicBezTo>
                      <a:pt x="96" y="111"/>
                      <a:pt x="96" y="111"/>
                      <a:pt x="96" y="111"/>
                    </a:cubicBezTo>
                    <a:cubicBezTo>
                      <a:pt x="96" y="115"/>
                      <a:pt x="97" y="118"/>
                      <a:pt x="97" y="121"/>
                    </a:cubicBezTo>
                    <a:cubicBezTo>
                      <a:pt x="97" y="121"/>
                      <a:pt x="97" y="121"/>
                      <a:pt x="97" y="121"/>
                    </a:cubicBezTo>
                    <a:cubicBezTo>
                      <a:pt x="98" y="124"/>
                      <a:pt x="97" y="126"/>
                      <a:pt x="96" y="128"/>
                    </a:cubicBezTo>
                    <a:cubicBezTo>
                      <a:pt x="96" y="128"/>
                      <a:pt x="96" y="128"/>
                      <a:pt x="96" y="128"/>
                    </a:cubicBezTo>
                    <a:cubicBezTo>
                      <a:pt x="94" y="130"/>
                      <a:pt x="92" y="131"/>
                      <a:pt x="90" y="131"/>
                    </a:cubicBezTo>
                    <a:cubicBezTo>
                      <a:pt x="90" y="131"/>
                      <a:pt x="90" y="131"/>
                      <a:pt x="90" y="131"/>
                    </a:cubicBezTo>
                    <a:cubicBezTo>
                      <a:pt x="49" y="132"/>
                      <a:pt x="16" y="165"/>
                      <a:pt x="16" y="206"/>
                    </a:cubicBezTo>
                    <a:cubicBezTo>
                      <a:pt x="16" y="206"/>
                      <a:pt x="16" y="206"/>
                      <a:pt x="16" y="206"/>
                    </a:cubicBezTo>
                    <a:cubicBezTo>
                      <a:pt x="16" y="227"/>
                      <a:pt x="25" y="247"/>
                      <a:pt x="40" y="261"/>
                    </a:cubicBezTo>
                    <a:cubicBezTo>
                      <a:pt x="40" y="261"/>
                      <a:pt x="40" y="261"/>
                      <a:pt x="40" y="261"/>
                    </a:cubicBezTo>
                    <a:cubicBezTo>
                      <a:pt x="43" y="263"/>
                      <a:pt x="44" y="266"/>
                      <a:pt x="42" y="270"/>
                    </a:cubicBezTo>
                    <a:cubicBezTo>
                      <a:pt x="42" y="270"/>
                      <a:pt x="42" y="270"/>
                      <a:pt x="42" y="270"/>
                    </a:cubicBezTo>
                    <a:cubicBezTo>
                      <a:pt x="40" y="276"/>
                      <a:pt x="39" y="282"/>
                      <a:pt x="39" y="289"/>
                    </a:cubicBezTo>
                    <a:cubicBezTo>
                      <a:pt x="39" y="289"/>
                      <a:pt x="39" y="289"/>
                      <a:pt x="39" y="289"/>
                    </a:cubicBezTo>
                    <a:cubicBezTo>
                      <a:pt x="39" y="318"/>
                      <a:pt x="62" y="341"/>
                      <a:pt x="91" y="341"/>
                    </a:cubicBezTo>
                    <a:cubicBezTo>
                      <a:pt x="91" y="341"/>
                      <a:pt x="91" y="341"/>
                      <a:pt x="91" y="341"/>
                    </a:cubicBezTo>
                    <a:cubicBezTo>
                      <a:pt x="99" y="341"/>
                      <a:pt x="106" y="340"/>
                      <a:pt x="112" y="337"/>
                    </a:cubicBezTo>
                    <a:cubicBezTo>
                      <a:pt x="112" y="337"/>
                      <a:pt x="112" y="337"/>
                      <a:pt x="112" y="337"/>
                    </a:cubicBezTo>
                    <a:cubicBezTo>
                      <a:pt x="114" y="336"/>
                      <a:pt x="117" y="336"/>
                      <a:pt x="119" y="337"/>
                    </a:cubicBezTo>
                    <a:cubicBezTo>
                      <a:pt x="119" y="337"/>
                      <a:pt x="119" y="337"/>
                      <a:pt x="119" y="337"/>
                    </a:cubicBezTo>
                    <a:cubicBezTo>
                      <a:pt x="121" y="338"/>
                      <a:pt x="122" y="340"/>
                      <a:pt x="123" y="342"/>
                    </a:cubicBezTo>
                    <a:cubicBezTo>
                      <a:pt x="123" y="342"/>
                      <a:pt x="123" y="342"/>
                      <a:pt x="123" y="342"/>
                    </a:cubicBezTo>
                    <a:cubicBezTo>
                      <a:pt x="132" y="366"/>
                      <a:pt x="156" y="383"/>
                      <a:pt x="184" y="383"/>
                    </a:cubicBezTo>
                    <a:cubicBezTo>
                      <a:pt x="184" y="383"/>
                      <a:pt x="184" y="383"/>
                      <a:pt x="184" y="383"/>
                    </a:cubicBezTo>
                    <a:cubicBezTo>
                      <a:pt x="206" y="383"/>
                      <a:pt x="225" y="373"/>
                      <a:pt x="237" y="357"/>
                    </a:cubicBezTo>
                    <a:cubicBezTo>
                      <a:pt x="237" y="357"/>
                      <a:pt x="237" y="357"/>
                      <a:pt x="237" y="357"/>
                    </a:cubicBezTo>
                    <a:cubicBezTo>
                      <a:pt x="238" y="355"/>
                      <a:pt x="240" y="354"/>
                      <a:pt x="242" y="354"/>
                    </a:cubicBezTo>
                    <a:cubicBezTo>
                      <a:pt x="242" y="354"/>
                      <a:pt x="242" y="354"/>
                      <a:pt x="242" y="354"/>
                    </a:cubicBezTo>
                    <a:cubicBezTo>
                      <a:pt x="244" y="353"/>
                      <a:pt x="246" y="354"/>
                      <a:pt x="248" y="355"/>
                    </a:cubicBezTo>
                    <a:cubicBezTo>
                      <a:pt x="248" y="355"/>
                      <a:pt x="248" y="355"/>
                      <a:pt x="248" y="355"/>
                    </a:cubicBezTo>
                    <a:cubicBezTo>
                      <a:pt x="259" y="364"/>
                      <a:pt x="273" y="369"/>
                      <a:pt x="289" y="369"/>
                    </a:cubicBezTo>
                    <a:cubicBezTo>
                      <a:pt x="289" y="369"/>
                      <a:pt x="289" y="369"/>
                      <a:pt x="289" y="369"/>
                    </a:cubicBezTo>
                    <a:cubicBezTo>
                      <a:pt x="312" y="369"/>
                      <a:pt x="333" y="357"/>
                      <a:pt x="344" y="338"/>
                    </a:cubicBezTo>
                    <a:cubicBezTo>
                      <a:pt x="344" y="338"/>
                      <a:pt x="344" y="338"/>
                      <a:pt x="344" y="338"/>
                    </a:cubicBezTo>
                    <a:cubicBezTo>
                      <a:pt x="345" y="336"/>
                      <a:pt x="347" y="335"/>
                      <a:pt x="350" y="334"/>
                    </a:cubicBezTo>
                    <a:cubicBezTo>
                      <a:pt x="350" y="334"/>
                      <a:pt x="350" y="334"/>
                      <a:pt x="350" y="334"/>
                    </a:cubicBezTo>
                    <a:cubicBezTo>
                      <a:pt x="352" y="334"/>
                      <a:pt x="354" y="334"/>
                      <a:pt x="356" y="336"/>
                    </a:cubicBezTo>
                    <a:cubicBezTo>
                      <a:pt x="356" y="336"/>
                      <a:pt x="356" y="336"/>
                      <a:pt x="356" y="336"/>
                    </a:cubicBezTo>
                    <a:cubicBezTo>
                      <a:pt x="367" y="344"/>
                      <a:pt x="380" y="350"/>
                      <a:pt x="395" y="350"/>
                    </a:cubicBezTo>
                    <a:cubicBezTo>
                      <a:pt x="395" y="350"/>
                      <a:pt x="395" y="350"/>
                      <a:pt x="395" y="350"/>
                    </a:cubicBezTo>
                    <a:cubicBezTo>
                      <a:pt x="428" y="350"/>
                      <a:pt x="455" y="323"/>
                      <a:pt x="455" y="289"/>
                    </a:cubicBezTo>
                    <a:cubicBezTo>
                      <a:pt x="455" y="289"/>
                      <a:pt x="455" y="289"/>
                      <a:pt x="455" y="289"/>
                    </a:cubicBezTo>
                    <a:cubicBezTo>
                      <a:pt x="455" y="289"/>
                      <a:pt x="455" y="289"/>
                      <a:pt x="455" y="288"/>
                    </a:cubicBezTo>
                    <a:cubicBezTo>
                      <a:pt x="455" y="288"/>
                      <a:pt x="455" y="288"/>
                      <a:pt x="455" y="288"/>
                    </a:cubicBezTo>
                    <a:cubicBezTo>
                      <a:pt x="455" y="284"/>
                      <a:pt x="458" y="281"/>
                      <a:pt x="462" y="280"/>
                    </a:cubicBezTo>
                    <a:cubicBezTo>
                      <a:pt x="462" y="280"/>
                      <a:pt x="462" y="280"/>
                      <a:pt x="462" y="280"/>
                    </a:cubicBezTo>
                    <a:cubicBezTo>
                      <a:pt x="487" y="276"/>
                      <a:pt x="506" y="255"/>
                      <a:pt x="506" y="229"/>
                    </a:cubicBezTo>
                    <a:cubicBezTo>
                      <a:pt x="506" y="229"/>
                      <a:pt x="506" y="229"/>
                      <a:pt x="506" y="229"/>
                    </a:cubicBezTo>
                    <a:cubicBezTo>
                      <a:pt x="506" y="203"/>
                      <a:pt x="486" y="181"/>
                      <a:pt x="460" y="178"/>
                    </a:cubicBezTo>
                    <a:cubicBezTo>
                      <a:pt x="460" y="178"/>
                      <a:pt x="460" y="178"/>
                      <a:pt x="460" y="178"/>
                    </a:cubicBezTo>
                    <a:cubicBezTo>
                      <a:pt x="458" y="178"/>
                      <a:pt x="456" y="177"/>
                      <a:pt x="455" y="175"/>
                    </a:cubicBezTo>
                    <a:cubicBezTo>
                      <a:pt x="455" y="175"/>
                      <a:pt x="455" y="175"/>
                      <a:pt x="455" y="175"/>
                    </a:cubicBezTo>
                    <a:cubicBezTo>
                      <a:pt x="453" y="174"/>
                      <a:pt x="453" y="171"/>
                      <a:pt x="453" y="169"/>
                    </a:cubicBezTo>
                    <a:cubicBezTo>
                      <a:pt x="453" y="169"/>
                      <a:pt x="453" y="169"/>
                      <a:pt x="453" y="169"/>
                    </a:cubicBezTo>
                    <a:cubicBezTo>
                      <a:pt x="454" y="166"/>
                      <a:pt x="454" y="162"/>
                      <a:pt x="454" y="158"/>
                    </a:cubicBezTo>
                    <a:cubicBezTo>
                      <a:pt x="454" y="158"/>
                      <a:pt x="454" y="158"/>
                      <a:pt x="454" y="158"/>
                    </a:cubicBezTo>
                    <a:cubicBezTo>
                      <a:pt x="454" y="144"/>
                      <a:pt x="450" y="130"/>
                      <a:pt x="442" y="119"/>
                    </a:cubicBezTo>
                    <a:cubicBezTo>
                      <a:pt x="442" y="119"/>
                      <a:pt x="442" y="119"/>
                      <a:pt x="442" y="119"/>
                    </a:cubicBezTo>
                    <a:cubicBezTo>
                      <a:pt x="439" y="115"/>
                      <a:pt x="440" y="110"/>
                      <a:pt x="444" y="108"/>
                    </a:cubicBezTo>
                    <a:cubicBezTo>
                      <a:pt x="444" y="108"/>
                      <a:pt x="444" y="108"/>
                      <a:pt x="444" y="108"/>
                    </a:cubicBezTo>
                    <a:cubicBezTo>
                      <a:pt x="448" y="105"/>
                      <a:pt x="453" y="106"/>
                      <a:pt x="455" y="110"/>
                    </a:cubicBezTo>
                    <a:cubicBezTo>
                      <a:pt x="455" y="110"/>
                      <a:pt x="455" y="110"/>
                      <a:pt x="455" y="110"/>
                    </a:cubicBezTo>
                    <a:cubicBezTo>
                      <a:pt x="464" y="124"/>
                      <a:pt x="470" y="140"/>
                      <a:pt x="470" y="158"/>
                    </a:cubicBezTo>
                    <a:cubicBezTo>
                      <a:pt x="470" y="158"/>
                      <a:pt x="470" y="158"/>
                      <a:pt x="470" y="158"/>
                    </a:cubicBezTo>
                    <a:cubicBezTo>
                      <a:pt x="470" y="160"/>
                      <a:pt x="470" y="162"/>
                      <a:pt x="470" y="164"/>
                    </a:cubicBezTo>
                    <a:cubicBezTo>
                      <a:pt x="470" y="164"/>
                      <a:pt x="470" y="164"/>
                      <a:pt x="470" y="164"/>
                    </a:cubicBezTo>
                    <a:cubicBezTo>
                      <a:pt x="500" y="171"/>
                      <a:pt x="522" y="197"/>
                      <a:pt x="522" y="229"/>
                    </a:cubicBezTo>
                    <a:cubicBezTo>
                      <a:pt x="522" y="229"/>
                      <a:pt x="522" y="229"/>
                      <a:pt x="522" y="229"/>
                    </a:cubicBezTo>
                    <a:cubicBezTo>
                      <a:pt x="522" y="261"/>
                      <a:pt x="500" y="287"/>
                      <a:pt x="471" y="295"/>
                    </a:cubicBezTo>
                    <a:cubicBezTo>
                      <a:pt x="471" y="295"/>
                      <a:pt x="471" y="295"/>
                      <a:pt x="471" y="295"/>
                    </a:cubicBezTo>
                    <a:cubicBezTo>
                      <a:pt x="468" y="334"/>
                      <a:pt x="435" y="366"/>
                      <a:pt x="395" y="366"/>
                    </a:cubicBezTo>
                    <a:cubicBezTo>
                      <a:pt x="395" y="366"/>
                      <a:pt x="395" y="366"/>
                      <a:pt x="395" y="366"/>
                    </a:cubicBezTo>
                    <a:cubicBezTo>
                      <a:pt x="379" y="366"/>
                      <a:pt x="365" y="361"/>
                      <a:pt x="353" y="353"/>
                    </a:cubicBezTo>
                    <a:cubicBezTo>
                      <a:pt x="353" y="353"/>
                      <a:pt x="353" y="353"/>
                      <a:pt x="353" y="353"/>
                    </a:cubicBezTo>
                    <a:cubicBezTo>
                      <a:pt x="338" y="373"/>
                      <a:pt x="315" y="385"/>
                      <a:pt x="289" y="385"/>
                    </a:cubicBezTo>
                    <a:cubicBezTo>
                      <a:pt x="289" y="385"/>
                      <a:pt x="289" y="385"/>
                      <a:pt x="289" y="385"/>
                    </a:cubicBezTo>
                    <a:cubicBezTo>
                      <a:pt x="272" y="385"/>
                      <a:pt x="257" y="381"/>
                      <a:pt x="245" y="372"/>
                    </a:cubicBezTo>
                    <a:cubicBezTo>
                      <a:pt x="245" y="372"/>
                      <a:pt x="245" y="372"/>
                      <a:pt x="245" y="372"/>
                    </a:cubicBezTo>
                    <a:cubicBezTo>
                      <a:pt x="230" y="389"/>
                      <a:pt x="208" y="399"/>
                      <a:pt x="184" y="399"/>
                    </a:cubicBezTo>
                    <a:cubicBezTo>
                      <a:pt x="184" y="399"/>
                      <a:pt x="184" y="399"/>
                      <a:pt x="184" y="399"/>
                    </a:cubicBezTo>
                    <a:cubicBezTo>
                      <a:pt x="152" y="399"/>
                      <a:pt x="125" y="381"/>
                      <a:pt x="111" y="355"/>
                    </a:cubicBezTo>
                    <a:close/>
                  </a:path>
                </a:pathLst>
              </a:custGeom>
              <a:solidFill>
                <a:schemeClr val="bg1"/>
              </a:solidFill>
              <a:ln w="9525">
                <a:noFill/>
                <a:round/>
                <a:headEnd/>
                <a:tailEnd/>
              </a:ln>
              <a:scene3d>
                <a:camera prst="orthographicFront">
                  <a:rot lat="3300000" lon="0" rev="0"/>
                </a:camera>
                <a:lightRig rig="threePt" dir="t"/>
              </a:scene3d>
            </p:spPr>
            <p:txBody>
              <a:bodyPr/>
              <a:lstStyle/>
              <a:p>
                <a:pPr algn="ctr" eaLnBrk="0" hangingPunct="0">
                  <a:defRPr/>
                </a:pPr>
                <a:endParaRPr lang="en-US" sz="1600" dirty="0">
                  <a:solidFill>
                    <a:srgbClr val="00B050"/>
                  </a:solidFill>
                  <a:latin typeface="Arial" charset="0"/>
                  <a:ea typeface="ＭＳ Ｐゴシック" pitchFamily="34" charset="-128"/>
                  <a:cs typeface="+mn-cs"/>
                </a:endParaRPr>
              </a:p>
            </p:txBody>
          </p:sp>
        </p:grpSp>
        <p:sp>
          <p:nvSpPr>
            <p:cNvPr id="763" name="TextBox 762"/>
            <p:cNvSpPr txBox="1"/>
            <p:nvPr/>
          </p:nvSpPr>
          <p:spPr>
            <a:xfrm>
              <a:off x="2560789" y="3752219"/>
              <a:ext cx="2549484" cy="1023254"/>
            </a:xfrm>
            <a:prstGeom prst="rect">
              <a:avLst/>
            </a:prstGeom>
            <a:noFill/>
          </p:spPr>
          <p:txBody>
            <a:bodyPr>
              <a:spAutoFit/>
            </a:bodyPr>
            <a:lstStyle/>
            <a:p>
              <a:pPr>
                <a:defRPr/>
              </a:pPr>
              <a:r>
                <a:rPr lang="en-US" sz="1867" dirty="0">
                  <a:solidFill>
                    <a:schemeClr val="bg1"/>
                  </a:solidFill>
                  <a:latin typeface="+mn-lt"/>
                  <a:ea typeface="ＭＳ Ｐゴシック" pitchFamily="34" charset="-128"/>
                  <a:cs typeface="+mn-cs"/>
                </a:rPr>
                <a:t>Cost &amp; Efficiency</a:t>
              </a:r>
            </a:p>
            <a:p>
              <a:pPr marL="228594" indent="-228594">
                <a:buFont typeface="Arial" panose="020B0604020202020204" pitchFamily="34" charset="0"/>
                <a:buChar char="•"/>
                <a:defRPr/>
              </a:pPr>
              <a:r>
                <a:rPr lang="en-US" sz="1600" dirty="0">
                  <a:solidFill>
                    <a:schemeClr val="bg1"/>
                  </a:solidFill>
                  <a:latin typeface="+mn-lt"/>
                  <a:ea typeface="ＭＳ Ｐゴシック" pitchFamily="34" charset="-128"/>
                  <a:cs typeface="+mn-cs"/>
                </a:rPr>
                <a:t>Service abstraction</a:t>
              </a:r>
            </a:p>
            <a:p>
              <a:pPr marL="228594" indent="-228594">
                <a:buFont typeface="Arial" panose="020B0604020202020204" pitchFamily="34" charset="0"/>
                <a:buChar char="•"/>
                <a:defRPr/>
              </a:pPr>
              <a:r>
                <a:rPr lang="en-US" sz="1600" dirty="0">
                  <a:solidFill>
                    <a:schemeClr val="bg1"/>
                  </a:solidFill>
                  <a:latin typeface="+mn-lt"/>
                  <a:ea typeface="ＭＳ Ｐゴシック" pitchFamily="34" charset="-128"/>
                  <a:cs typeface="+mn-cs"/>
                </a:rPr>
                <a:t>VPN automation</a:t>
              </a:r>
            </a:p>
            <a:p>
              <a:pPr marL="228594" indent="-228594">
                <a:buFont typeface="Arial" panose="020B0604020202020204" pitchFamily="34" charset="0"/>
                <a:buChar char="•"/>
                <a:defRPr/>
              </a:pPr>
              <a:r>
                <a:rPr lang="en-US" sz="1600" dirty="0">
                  <a:solidFill>
                    <a:schemeClr val="bg1"/>
                  </a:solidFill>
                  <a:latin typeface="+mn-lt"/>
                  <a:ea typeface="ＭＳ Ｐゴシック" pitchFamily="34" charset="-128"/>
                  <a:cs typeface="+mn-cs"/>
                </a:rPr>
                <a:t>Application aware TE</a:t>
              </a:r>
            </a:p>
            <a:p>
              <a:pPr marL="228594" indent="-228594">
                <a:buFont typeface="Arial" panose="020B0604020202020204" pitchFamily="34" charset="0"/>
                <a:buChar char="•"/>
                <a:defRPr/>
              </a:pPr>
              <a:r>
                <a:rPr lang="en-US" sz="1600" dirty="0">
                  <a:solidFill>
                    <a:schemeClr val="bg1"/>
                  </a:solidFill>
                  <a:latin typeface="+mn-lt"/>
                  <a:ea typeface="ＭＳ Ｐゴシック" pitchFamily="34" charset="-128"/>
                  <a:cs typeface="+mn-cs"/>
                </a:rPr>
                <a:t>ML optimization</a:t>
              </a:r>
            </a:p>
          </p:txBody>
        </p:sp>
        <p:grpSp>
          <p:nvGrpSpPr>
            <p:cNvPr id="27710" name="Group 135"/>
            <p:cNvGrpSpPr>
              <a:grpSpLocks noChangeAspect="1"/>
            </p:cNvGrpSpPr>
            <p:nvPr/>
          </p:nvGrpSpPr>
          <p:grpSpPr bwMode="auto">
            <a:xfrm>
              <a:off x="7144731" y="3845268"/>
              <a:ext cx="637345" cy="818312"/>
              <a:chOff x="2365" y="860"/>
              <a:chExt cx="966" cy="1391"/>
            </a:xfrm>
          </p:grpSpPr>
          <p:sp>
            <p:nvSpPr>
              <p:cNvPr id="16459" name="Freeform 16"/>
              <p:cNvSpPr>
                <a:spLocks noChangeAspect="1"/>
              </p:cNvSpPr>
              <p:nvPr/>
            </p:nvSpPr>
            <p:spPr bwMode="auto">
              <a:xfrm>
                <a:off x="2384" y="878"/>
                <a:ext cx="928" cy="1355"/>
              </a:xfrm>
              <a:custGeom>
                <a:avLst/>
                <a:gdLst>
                  <a:gd name="T0" fmla="*/ 2147483647 w 393"/>
                  <a:gd name="T1" fmla="*/ 2147483647 h 573"/>
                  <a:gd name="T2" fmla="*/ 2147483647 w 393"/>
                  <a:gd name="T3" fmla="*/ 2147483647 h 573"/>
                  <a:gd name="T4" fmla="*/ 2147483647 w 393"/>
                  <a:gd name="T5" fmla="*/ 2147483647 h 573"/>
                  <a:gd name="T6" fmla="*/ 933338956 w 393"/>
                  <a:gd name="T7" fmla="*/ 2147483647 h 573"/>
                  <a:gd name="T8" fmla="*/ 0 w 393"/>
                  <a:gd name="T9" fmla="*/ 2147483647 h 573"/>
                  <a:gd name="T10" fmla="*/ 0 w 393"/>
                  <a:gd name="T11" fmla="*/ 932934841 h 573"/>
                  <a:gd name="T12" fmla="*/ 933338956 w 393"/>
                  <a:gd name="T13" fmla="*/ 0 h 573"/>
                  <a:gd name="T14" fmla="*/ 2147483647 w 393"/>
                  <a:gd name="T15" fmla="*/ 0 h 573"/>
                  <a:gd name="T16" fmla="*/ 2147483647 w 393"/>
                  <a:gd name="T17" fmla="*/ 932934841 h 573"/>
                  <a:gd name="T18" fmla="*/ 2147483647 w 393"/>
                  <a:gd name="T19" fmla="*/ 1472829807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defRPr/>
                </a:pPr>
                <a:endParaRPr lang="en-US" sz="2667">
                  <a:latin typeface="Arial" charset="0"/>
                  <a:ea typeface="ＭＳ Ｐゴシック" pitchFamily="34" charset="-128"/>
                  <a:cs typeface="+mn-cs"/>
                </a:endParaRPr>
              </a:p>
            </p:txBody>
          </p:sp>
          <p:sp>
            <p:nvSpPr>
              <p:cNvPr id="27728" name="Text Box 18"/>
              <p:cNvSpPr txBox="1">
                <a:spLocks noChangeAspect="1" noChangeArrowheads="1"/>
              </p:cNvSpPr>
              <p:nvPr/>
            </p:nvSpPr>
            <p:spPr bwMode="auto">
              <a:xfrm>
                <a:off x="2438" y="1884"/>
                <a:ext cx="816"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algn="ctr">
                  <a:lnSpc>
                    <a:spcPct val="80000"/>
                  </a:lnSpc>
                </a:pPr>
                <a:endParaRPr lang="sv-SE" altLang="en-US" sz="1200">
                  <a:solidFill>
                    <a:srgbClr val="E32119"/>
                  </a:solidFill>
                  <a:ea typeface="MS PGothic" pitchFamily="34" charset="-128"/>
                  <a:cs typeface="MS PGothic" pitchFamily="34" charset="-128"/>
                </a:endParaRPr>
              </a:p>
            </p:txBody>
          </p:sp>
          <p:sp>
            <p:nvSpPr>
              <p:cNvPr id="16461" name="Freeform 138"/>
              <p:cNvSpPr>
                <a:spLocks noChangeAspect="1" noEditPoints="1"/>
              </p:cNvSpPr>
              <p:nvPr/>
            </p:nvSpPr>
            <p:spPr bwMode="auto">
              <a:xfrm>
                <a:off x="2361" y="860"/>
                <a:ext cx="976" cy="1391"/>
              </a:xfrm>
              <a:custGeom>
                <a:avLst/>
                <a:gdLst>
                  <a:gd name="T0" fmla="*/ 2147483647 w 409"/>
                  <a:gd name="T1" fmla="*/ 1713411846 h 589"/>
                  <a:gd name="T2" fmla="*/ 2147483647 w 409"/>
                  <a:gd name="T3" fmla="*/ 0 h 589"/>
                  <a:gd name="T4" fmla="*/ 0 w 409"/>
                  <a:gd name="T5" fmla="*/ 1157971178 h 589"/>
                  <a:gd name="T6" fmla="*/ 1160852139 w 409"/>
                  <a:gd name="T7" fmla="*/ 2147483647 h 589"/>
                  <a:gd name="T8" fmla="*/ 2147483647 w 409"/>
                  <a:gd name="T9" fmla="*/ 2147483647 h 589"/>
                  <a:gd name="T10" fmla="*/ 2147483647 w 409"/>
                  <a:gd name="T11" fmla="*/ 2147483647 h 589"/>
                  <a:gd name="T12" fmla="*/ 2147483647 w 409"/>
                  <a:gd name="T13" fmla="*/ 2147483647 h 589"/>
                  <a:gd name="T14" fmla="*/ 1160852139 w 409"/>
                  <a:gd name="T15" fmla="*/ 2147483647 h 589"/>
                  <a:gd name="T16" fmla="*/ 471647332 w 409"/>
                  <a:gd name="T17" fmla="*/ 1157971178 h 589"/>
                  <a:gd name="T18" fmla="*/ 2147483647 w 409"/>
                  <a:gd name="T19" fmla="*/ 471072957 h 589"/>
                  <a:gd name="T20" fmla="*/ 2147483647 w 409"/>
                  <a:gd name="T21" fmla="*/ 1713411846 h 589"/>
                  <a:gd name="T22" fmla="*/ 2147483647 w 409"/>
                  <a:gd name="T23" fmla="*/ 2147483647 h 589"/>
                  <a:gd name="T24" fmla="*/ 2147483647 w 409"/>
                  <a:gd name="T25" fmla="*/ 2147483647 h 589"/>
                  <a:gd name="T26" fmla="*/ 2147483647 w 409"/>
                  <a:gd name="T27" fmla="*/ 2147483647 h 589"/>
                  <a:gd name="T28" fmla="*/ 1866661267 w 409"/>
                  <a:gd name="T29" fmla="*/ 2147483647 h 589"/>
                  <a:gd name="T30" fmla="*/ 2147483647 w 409"/>
                  <a:gd name="T31" fmla="*/ 2147483647 h 589"/>
                  <a:gd name="T32" fmla="*/ 2147483647 w 409"/>
                  <a:gd name="T33" fmla="*/ 2147483647 h 589"/>
                  <a:gd name="T34" fmla="*/ 2147483647 w 409"/>
                  <a:gd name="T35" fmla="*/ 1430723552 h 589"/>
                  <a:gd name="T36" fmla="*/ 2147483647 w 409"/>
                  <a:gd name="T37" fmla="*/ 1222589424 h 589"/>
                  <a:gd name="T38" fmla="*/ 2147483647 w 409"/>
                  <a:gd name="T39" fmla="*/ 1196372159 h 589"/>
                  <a:gd name="T40" fmla="*/ 2147483647 w 409"/>
                  <a:gd name="T41" fmla="*/ 1196372159 h 589"/>
                  <a:gd name="T42" fmla="*/ 2147483647 w 409"/>
                  <a:gd name="T43" fmla="*/ 1664584024 h 589"/>
                  <a:gd name="T44" fmla="*/ 2147483647 w 409"/>
                  <a:gd name="T45" fmla="*/ 2147483647 h 589"/>
                  <a:gd name="T46" fmla="*/ 2147483647 w 409"/>
                  <a:gd name="T47" fmla="*/ 1664584024 h 589"/>
                  <a:gd name="T48" fmla="*/ 2147483647 w 409"/>
                  <a:gd name="T49" fmla="*/ 1196372159 h 589"/>
                  <a:gd name="T50" fmla="*/ 2147483647 w 409"/>
                  <a:gd name="T51" fmla="*/ 1284504100 h 589"/>
                  <a:gd name="T52" fmla="*/ 2147483647 w 409"/>
                  <a:gd name="T53" fmla="*/ 1395176632 h 589"/>
                  <a:gd name="T54" fmla="*/ 2147483647 w 409"/>
                  <a:gd name="T55" fmla="*/ 1430723552 h 589"/>
                  <a:gd name="T56" fmla="*/ 2147483647 w 409"/>
                  <a:gd name="T57" fmla="*/ 2147483647 h 589"/>
                  <a:gd name="T58" fmla="*/ 2147483647 w 409"/>
                  <a:gd name="T59" fmla="*/ 2009879972 h 589"/>
                  <a:gd name="T60" fmla="*/ 2147483647 w 409"/>
                  <a:gd name="T61" fmla="*/ 2147483647 h 589"/>
                  <a:gd name="T62" fmla="*/ 2147483647 w 409"/>
                  <a:gd name="T63" fmla="*/ 2147483647 h 589"/>
                  <a:gd name="T64" fmla="*/ 2147483647 w 409"/>
                  <a:gd name="T65" fmla="*/ 2147483647 h 589"/>
                  <a:gd name="T66" fmla="*/ 2147483647 w 409"/>
                  <a:gd name="T67" fmla="*/ 2147483647 h 589"/>
                  <a:gd name="T68" fmla="*/ 2147483647 w 409"/>
                  <a:gd name="T69" fmla="*/ 2147483647 h 589"/>
                  <a:gd name="T70" fmla="*/ 2147483647 w 409"/>
                  <a:gd name="T71" fmla="*/ 2147483647 h 589"/>
                  <a:gd name="T72" fmla="*/ 2147483647 w 409"/>
                  <a:gd name="T73" fmla="*/ 2147483647 h 589"/>
                  <a:gd name="T74" fmla="*/ 2147483647 w 409"/>
                  <a:gd name="T75" fmla="*/ 2147483647 h 589"/>
                  <a:gd name="T76" fmla="*/ 2147483647 w 409"/>
                  <a:gd name="T77" fmla="*/ 2147483647 h 589"/>
                  <a:gd name="T78" fmla="*/ 2147483647 w 409"/>
                  <a:gd name="T79" fmla="*/ 2147483647 h 589"/>
                  <a:gd name="T80" fmla="*/ 2147483647 w 409"/>
                  <a:gd name="T81" fmla="*/ 2147483647 h 589"/>
                  <a:gd name="T82" fmla="*/ 2147483647 w 409"/>
                  <a:gd name="T83" fmla="*/ 2147483647 h 589"/>
                  <a:gd name="T84" fmla="*/ 2147483647 w 409"/>
                  <a:gd name="T85" fmla="*/ 2147483647 h 589"/>
                  <a:gd name="T86" fmla="*/ 2147483647 w 409"/>
                  <a:gd name="T87" fmla="*/ 2147483647 h 589"/>
                  <a:gd name="T88" fmla="*/ 2147483647 w 409"/>
                  <a:gd name="T89" fmla="*/ 2147483647 h 589"/>
                  <a:gd name="T90" fmla="*/ 2147483647 w 409"/>
                  <a:gd name="T91" fmla="*/ 2147483647 h 589"/>
                  <a:gd name="T92" fmla="*/ 2147483647 w 409"/>
                  <a:gd name="T93" fmla="*/ 2147483647 h 589"/>
                  <a:gd name="T94" fmla="*/ 2147483647 w 409"/>
                  <a:gd name="T95" fmla="*/ 2147483647 h 589"/>
                  <a:gd name="T96" fmla="*/ 2147483647 w 409"/>
                  <a:gd name="T97" fmla="*/ 2147483647 h 589"/>
                  <a:gd name="T98" fmla="*/ 2147483647 w 409"/>
                  <a:gd name="T99" fmla="*/ 2147483647 h 589"/>
                  <a:gd name="T100" fmla="*/ 2147483647 w 409"/>
                  <a:gd name="T101" fmla="*/ 2147483647 h 589"/>
                  <a:gd name="T102" fmla="*/ 2147483647 w 409"/>
                  <a:gd name="T103" fmla="*/ 2147483647 h 589"/>
                  <a:gd name="T104" fmla="*/ 2147483647 w 409"/>
                  <a:gd name="T105" fmla="*/ 2147483647 h 589"/>
                  <a:gd name="T106" fmla="*/ 2147483647 w 409"/>
                  <a:gd name="T107" fmla="*/ 2147483647 h 589"/>
                  <a:gd name="T108" fmla="*/ 2147483647 w 409"/>
                  <a:gd name="T109" fmla="*/ 2147483647 h 589"/>
                  <a:gd name="T110" fmla="*/ 1866661267 w 409"/>
                  <a:gd name="T111" fmla="*/ 2147483647 h 589"/>
                  <a:gd name="T112" fmla="*/ 2147483647 w 409"/>
                  <a:gd name="T113" fmla="*/ 2147483647 h 589"/>
                  <a:gd name="T114" fmla="*/ 2147483647 w 409"/>
                  <a:gd name="T115" fmla="*/ 2147483647 h 589"/>
                  <a:gd name="T116" fmla="*/ 2147483647 w 409"/>
                  <a:gd name="T117" fmla="*/ 2147483647 h 589"/>
                  <a:gd name="T118" fmla="*/ 2147483647 w 409"/>
                  <a:gd name="T119" fmla="*/ 2147483647 h 589"/>
                  <a:gd name="T120" fmla="*/ 1866661267 w 409"/>
                  <a:gd name="T121" fmla="*/ 2147483647 h 589"/>
                  <a:gd name="T122" fmla="*/ 2147483647 w 409"/>
                  <a:gd name="T123" fmla="*/ 2147483647 h 589"/>
                  <a:gd name="T124" fmla="*/ 2147483647 w 409"/>
                  <a:gd name="T125" fmla="*/ 2147483647 h 5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09" h="589">
                    <a:moveTo>
                      <a:pt x="401" y="67"/>
                    </a:moveTo>
                    <a:cubicBezTo>
                      <a:pt x="406" y="67"/>
                      <a:pt x="409" y="64"/>
                      <a:pt x="409" y="59"/>
                    </a:cubicBezTo>
                    <a:cubicBezTo>
                      <a:pt x="409" y="40"/>
                      <a:pt x="409" y="40"/>
                      <a:pt x="409" y="40"/>
                    </a:cubicBezTo>
                    <a:cubicBezTo>
                      <a:pt x="409" y="18"/>
                      <a:pt x="392"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2" y="589"/>
                      <a:pt x="409" y="571"/>
                      <a:pt x="409" y="549"/>
                    </a:cubicBezTo>
                    <a:cubicBezTo>
                      <a:pt x="409" y="91"/>
                      <a:pt x="409" y="91"/>
                      <a:pt x="409" y="91"/>
                    </a:cubicBezTo>
                    <a:cubicBezTo>
                      <a:pt x="409" y="87"/>
                      <a:pt x="406" y="83"/>
                      <a:pt x="401" y="83"/>
                    </a:cubicBezTo>
                    <a:cubicBezTo>
                      <a:pt x="397" y="83"/>
                      <a:pt x="393" y="87"/>
                      <a:pt x="393" y="91"/>
                    </a:cubicBezTo>
                    <a:cubicBezTo>
                      <a:pt x="393" y="549"/>
                      <a:pt x="393" y="549"/>
                      <a:pt x="393" y="549"/>
                    </a:cubicBezTo>
                    <a:cubicBezTo>
                      <a:pt x="393" y="562"/>
                      <a:pt x="383" y="573"/>
                      <a:pt x="369" y="573"/>
                    </a:cubicBezTo>
                    <a:cubicBezTo>
                      <a:pt x="40" y="573"/>
                      <a:pt x="40" y="573"/>
                      <a:pt x="40" y="573"/>
                    </a:cubicBezTo>
                    <a:cubicBezTo>
                      <a:pt x="27" y="573"/>
                      <a:pt x="16" y="562"/>
                      <a:pt x="16" y="549"/>
                    </a:cubicBezTo>
                    <a:cubicBezTo>
                      <a:pt x="16" y="40"/>
                      <a:pt x="16" y="40"/>
                      <a:pt x="16" y="40"/>
                    </a:cubicBezTo>
                    <a:cubicBezTo>
                      <a:pt x="16" y="27"/>
                      <a:pt x="27" y="16"/>
                      <a:pt x="40" y="16"/>
                    </a:cubicBezTo>
                    <a:cubicBezTo>
                      <a:pt x="369" y="16"/>
                      <a:pt x="369" y="16"/>
                      <a:pt x="369" y="16"/>
                    </a:cubicBezTo>
                    <a:cubicBezTo>
                      <a:pt x="383" y="16"/>
                      <a:pt x="393" y="27"/>
                      <a:pt x="393" y="40"/>
                    </a:cubicBezTo>
                    <a:cubicBezTo>
                      <a:pt x="393" y="59"/>
                      <a:pt x="393" y="59"/>
                      <a:pt x="393" y="59"/>
                    </a:cubicBezTo>
                    <a:cubicBezTo>
                      <a:pt x="393" y="64"/>
                      <a:pt x="397" y="67"/>
                      <a:pt x="401" y="67"/>
                    </a:cubicBezTo>
                    <a:close/>
                    <a:moveTo>
                      <a:pt x="341" y="315"/>
                    </a:moveTo>
                    <a:cubicBezTo>
                      <a:pt x="344" y="318"/>
                      <a:pt x="349" y="317"/>
                      <a:pt x="352" y="314"/>
                    </a:cubicBezTo>
                    <a:cubicBezTo>
                      <a:pt x="355" y="310"/>
                      <a:pt x="354" y="305"/>
                      <a:pt x="350" y="302"/>
                    </a:cubicBezTo>
                    <a:cubicBezTo>
                      <a:pt x="348" y="301"/>
                      <a:pt x="298" y="264"/>
                      <a:pt x="202" y="301"/>
                    </a:cubicBezTo>
                    <a:cubicBezTo>
                      <a:pt x="115" y="335"/>
                      <a:pt x="76" y="303"/>
                      <a:pt x="75" y="303"/>
                    </a:cubicBezTo>
                    <a:cubicBezTo>
                      <a:pt x="72" y="300"/>
                      <a:pt x="66" y="300"/>
                      <a:pt x="64" y="303"/>
                    </a:cubicBezTo>
                    <a:cubicBezTo>
                      <a:pt x="61" y="307"/>
                      <a:pt x="61" y="312"/>
                      <a:pt x="64" y="315"/>
                    </a:cubicBezTo>
                    <a:cubicBezTo>
                      <a:pt x="66" y="316"/>
                      <a:pt x="86" y="333"/>
                      <a:pt x="128" y="333"/>
                    </a:cubicBezTo>
                    <a:cubicBezTo>
                      <a:pt x="149" y="333"/>
                      <a:pt x="176" y="329"/>
                      <a:pt x="208" y="316"/>
                    </a:cubicBezTo>
                    <a:cubicBezTo>
                      <a:pt x="295" y="282"/>
                      <a:pt x="340" y="315"/>
                      <a:pt x="341" y="315"/>
                    </a:cubicBezTo>
                    <a:close/>
                    <a:moveTo>
                      <a:pt x="274" y="102"/>
                    </a:moveTo>
                    <a:cubicBezTo>
                      <a:pt x="278" y="102"/>
                      <a:pt x="282" y="98"/>
                      <a:pt x="282" y="94"/>
                    </a:cubicBezTo>
                    <a:cubicBezTo>
                      <a:pt x="282" y="49"/>
                      <a:pt x="282" y="49"/>
                      <a:pt x="282" y="49"/>
                    </a:cubicBezTo>
                    <a:cubicBezTo>
                      <a:pt x="282" y="47"/>
                      <a:pt x="281" y="45"/>
                      <a:pt x="279" y="44"/>
                    </a:cubicBezTo>
                    <a:cubicBezTo>
                      <a:pt x="278" y="43"/>
                      <a:pt x="277" y="42"/>
                      <a:pt x="275" y="42"/>
                    </a:cubicBezTo>
                    <a:cubicBezTo>
                      <a:pt x="275" y="42"/>
                      <a:pt x="275" y="42"/>
                      <a:pt x="275" y="42"/>
                    </a:cubicBezTo>
                    <a:cubicBezTo>
                      <a:pt x="275" y="41"/>
                      <a:pt x="275" y="41"/>
                      <a:pt x="274" y="41"/>
                    </a:cubicBezTo>
                    <a:cubicBezTo>
                      <a:pt x="274" y="41"/>
                      <a:pt x="274" y="41"/>
                      <a:pt x="274" y="41"/>
                    </a:cubicBezTo>
                    <a:cubicBezTo>
                      <a:pt x="229" y="41"/>
                      <a:pt x="229" y="41"/>
                      <a:pt x="229" y="41"/>
                    </a:cubicBezTo>
                    <a:cubicBezTo>
                      <a:pt x="225" y="41"/>
                      <a:pt x="221" y="45"/>
                      <a:pt x="221" y="49"/>
                    </a:cubicBezTo>
                    <a:cubicBezTo>
                      <a:pt x="221" y="54"/>
                      <a:pt x="225" y="57"/>
                      <a:pt x="229" y="57"/>
                    </a:cubicBezTo>
                    <a:cubicBezTo>
                      <a:pt x="254" y="57"/>
                      <a:pt x="254" y="57"/>
                      <a:pt x="254" y="57"/>
                    </a:cubicBezTo>
                    <a:cubicBezTo>
                      <a:pt x="205" y="107"/>
                      <a:pt x="205" y="107"/>
                      <a:pt x="205" y="107"/>
                    </a:cubicBezTo>
                    <a:cubicBezTo>
                      <a:pt x="155" y="57"/>
                      <a:pt x="155" y="57"/>
                      <a:pt x="155" y="57"/>
                    </a:cubicBezTo>
                    <a:cubicBezTo>
                      <a:pt x="180" y="57"/>
                      <a:pt x="180" y="57"/>
                      <a:pt x="180" y="57"/>
                    </a:cubicBezTo>
                    <a:cubicBezTo>
                      <a:pt x="185" y="57"/>
                      <a:pt x="188" y="54"/>
                      <a:pt x="188" y="49"/>
                    </a:cubicBezTo>
                    <a:cubicBezTo>
                      <a:pt x="188" y="45"/>
                      <a:pt x="185" y="41"/>
                      <a:pt x="180" y="41"/>
                    </a:cubicBezTo>
                    <a:cubicBezTo>
                      <a:pt x="136" y="41"/>
                      <a:pt x="136" y="41"/>
                      <a:pt x="136" y="41"/>
                    </a:cubicBezTo>
                    <a:cubicBezTo>
                      <a:pt x="134" y="41"/>
                      <a:pt x="132" y="42"/>
                      <a:pt x="130" y="44"/>
                    </a:cubicBezTo>
                    <a:cubicBezTo>
                      <a:pt x="129" y="45"/>
                      <a:pt x="129" y="46"/>
                      <a:pt x="128" y="47"/>
                    </a:cubicBezTo>
                    <a:cubicBezTo>
                      <a:pt x="128" y="48"/>
                      <a:pt x="128" y="48"/>
                      <a:pt x="128" y="48"/>
                    </a:cubicBezTo>
                    <a:cubicBezTo>
                      <a:pt x="128" y="48"/>
                      <a:pt x="128" y="48"/>
                      <a:pt x="128" y="48"/>
                    </a:cubicBezTo>
                    <a:cubicBezTo>
                      <a:pt x="128" y="49"/>
                      <a:pt x="128" y="49"/>
                      <a:pt x="128" y="49"/>
                    </a:cubicBezTo>
                    <a:cubicBezTo>
                      <a:pt x="128" y="94"/>
                      <a:pt x="128" y="94"/>
                      <a:pt x="128" y="94"/>
                    </a:cubicBezTo>
                    <a:cubicBezTo>
                      <a:pt x="128" y="98"/>
                      <a:pt x="132" y="102"/>
                      <a:pt x="136" y="102"/>
                    </a:cubicBezTo>
                    <a:cubicBezTo>
                      <a:pt x="140" y="102"/>
                      <a:pt x="144" y="98"/>
                      <a:pt x="144" y="94"/>
                    </a:cubicBezTo>
                    <a:cubicBezTo>
                      <a:pt x="144" y="69"/>
                      <a:pt x="144" y="69"/>
                      <a:pt x="144" y="69"/>
                    </a:cubicBezTo>
                    <a:cubicBezTo>
                      <a:pt x="193" y="118"/>
                      <a:pt x="193" y="118"/>
                      <a:pt x="193" y="118"/>
                    </a:cubicBezTo>
                    <a:cubicBezTo>
                      <a:pt x="144" y="168"/>
                      <a:pt x="144" y="168"/>
                      <a:pt x="144" y="168"/>
                    </a:cubicBezTo>
                    <a:cubicBezTo>
                      <a:pt x="144" y="143"/>
                      <a:pt x="144" y="143"/>
                      <a:pt x="144" y="143"/>
                    </a:cubicBezTo>
                    <a:cubicBezTo>
                      <a:pt x="144" y="138"/>
                      <a:pt x="140" y="135"/>
                      <a:pt x="136" y="135"/>
                    </a:cubicBezTo>
                    <a:cubicBezTo>
                      <a:pt x="132" y="135"/>
                      <a:pt x="128" y="138"/>
                      <a:pt x="128" y="143"/>
                    </a:cubicBezTo>
                    <a:cubicBezTo>
                      <a:pt x="128" y="187"/>
                      <a:pt x="128" y="187"/>
                      <a:pt x="128" y="187"/>
                    </a:cubicBezTo>
                    <a:cubicBezTo>
                      <a:pt x="128" y="187"/>
                      <a:pt x="128" y="188"/>
                      <a:pt x="128" y="188"/>
                    </a:cubicBezTo>
                    <a:cubicBezTo>
                      <a:pt x="128" y="188"/>
                      <a:pt x="128" y="188"/>
                      <a:pt x="128" y="189"/>
                    </a:cubicBezTo>
                    <a:cubicBezTo>
                      <a:pt x="128" y="189"/>
                      <a:pt x="128" y="189"/>
                      <a:pt x="128" y="189"/>
                    </a:cubicBezTo>
                    <a:cubicBezTo>
                      <a:pt x="128" y="189"/>
                      <a:pt x="128" y="190"/>
                      <a:pt x="129" y="190"/>
                    </a:cubicBezTo>
                    <a:cubicBezTo>
                      <a:pt x="129" y="190"/>
                      <a:pt x="129" y="190"/>
                      <a:pt x="129" y="190"/>
                    </a:cubicBezTo>
                    <a:cubicBezTo>
                      <a:pt x="129" y="191"/>
                      <a:pt x="129" y="191"/>
                      <a:pt x="129" y="191"/>
                    </a:cubicBezTo>
                    <a:cubicBezTo>
                      <a:pt x="130" y="192"/>
                      <a:pt x="130" y="192"/>
                      <a:pt x="130" y="193"/>
                    </a:cubicBezTo>
                    <a:cubicBezTo>
                      <a:pt x="131" y="193"/>
                      <a:pt x="131" y="193"/>
                      <a:pt x="132" y="194"/>
                    </a:cubicBezTo>
                    <a:cubicBezTo>
                      <a:pt x="132" y="194"/>
                      <a:pt x="132" y="194"/>
                      <a:pt x="132" y="194"/>
                    </a:cubicBezTo>
                    <a:cubicBezTo>
                      <a:pt x="133" y="194"/>
                      <a:pt x="133" y="194"/>
                      <a:pt x="133" y="194"/>
                    </a:cubicBezTo>
                    <a:cubicBezTo>
                      <a:pt x="133" y="194"/>
                      <a:pt x="133" y="195"/>
                      <a:pt x="134" y="195"/>
                    </a:cubicBezTo>
                    <a:cubicBezTo>
                      <a:pt x="134" y="195"/>
                      <a:pt x="135" y="195"/>
                      <a:pt x="136" y="195"/>
                    </a:cubicBezTo>
                    <a:cubicBezTo>
                      <a:pt x="180" y="195"/>
                      <a:pt x="180" y="195"/>
                      <a:pt x="180" y="195"/>
                    </a:cubicBezTo>
                    <a:cubicBezTo>
                      <a:pt x="185" y="195"/>
                      <a:pt x="188" y="191"/>
                      <a:pt x="188" y="187"/>
                    </a:cubicBezTo>
                    <a:cubicBezTo>
                      <a:pt x="188" y="183"/>
                      <a:pt x="185" y="179"/>
                      <a:pt x="180" y="179"/>
                    </a:cubicBezTo>
                    <a:cubicBezTo>
                      <a:pt x="180" y="179"/>
                      <a:pt x="180" y="179"/>
                      <a:pt x="180" y="179"/>
                    </a:cubicBezTo>
                    <a:cubicBezTo>
                      <a:pt x="155" y="179"/>
                      <a:pt x="155" y="179"/>
                      <a:pt x="155" y="179"/>
                    </a:cubicBezTo>
                    <a:cubicBezTo>
                      <a:pt x="205" y="129"/>
                      <a:pt x="205" y="129"/>
                      <a:pt x="205" y="129"/>
                    </a:cubicBezTo>
                    <a:cubicBezTo>
                      <a:pt x="254" y="179"/>
                      <a:pt x="254" y="179"/>
                      <a:pt x="254" y="179"/>
                    </a:cubicBezTo>
                    <a:cubicBezTo>
                      <a:pt x="229" y="179"/>
                      <a:pt x="229" y="179"/>
                      <a:pt x="229" y="179"/>
                    </a:cubicBezTo>
                    <a:cubicBezTo>
                      <a:pt x="225" y="179"/>
                      <a:pt x="221" y="183"/>
                      <a:pt x="221" y="187"/>
                    </a:cubicBezTo>
                    <a:cubicBezTo>
                      <a:pt x="221" y="191"/>
                      <a:pt x="225" y="195"/>
                      <a:pt x="229" y="195"/>
                    </a:cubicBezTo>
                    <a:cubicBezTo>
                      <a:pt x="274" y="195"/>
                      <a:pt x="274" y="195"/>
                      <a:pt x="274" y="195"/>
                    </a:cubicBezTo>
                    <a:cubicBezTo>
                      <a:pt x="274" y="195"/>
                      <a:pt x="275" y="195"/>
                      <a:pt x="276" y="195"/>
                    </a:cubicBezTo>
                    <a:cubicBezTo>
                      <a:pt x="276" y="195"/>
                      <a:pt x="276" y="195"/>
                      <a:pt x="277" y="194"/>
                    </a:cubicBezTo>
                    <a:cubicBezTo>
                      <a:pt x="277" y="194"/>
                      <a:pt x="277" y="194"/>
                      <a:pt x="277" y="194"/>
                    </a:cubicBezTo>
                    <a:cubicBezTo>
                      <a:pt x="277" y="194"/>
                      <a:pt x="278" y="194"/>
                      <a:pt x="278" y="194"/>
                    </a:cubicBezTo>
                    <a:cubicBezTo>
                      <a:pt x="278" y="193"/>
                      <a:pt x="279" y="193"/>
                      <a:pt x="279" y="193"/>
                    </a:cubicBezTo>
                    <a:cubicBezTo>
                      <a:pt x="280" y="192"/>
                      <a:pt x="280" y="192"/>
                      <a:pt x="280" y="191"/>
                    </a:cubicBezTo>
                    <a:cubicBezTo>
                      <a:pt x="281" y="191"/>
                      <a:pt x="281" y="190"/>
                      <a:pt x="281" y="189"/>
                    </a:cubicBezTo>
                    <a:cubicBezTo>
                      <a:pt x="281" y="189"/>
                      <a:pt x="281" y="189"/>
                      <a:pt x="281" y="189"/>
                    </a:cubicBezTo>
                    <a:cubicBezTo>
                      <a:pt x="282" y="188"/>
                      <a:pt x="282" y="188"/>
                      <a:pt x="282" y="187"/>
                    </a:cubicBezTo>
                    <a:cubicBezTo>
                      <a:pt x="282" y="187"/>
                      <a:pt x="282" y="187"/>
                      <a:pt x="282" y="187"/>
                    </a:cubicBezTo>
                    <a:cubicBezTo>
                      <a:pt x="282" y="143"/>
                      <a:pt x="282" y="143"/>
                      <a:pt x="282" y="143"/>
                    </a:cubicBezTo>
                    <a:cubicBezTo>
                      <a:pt x="282" y="138"/>
                      <a:pt x="278" y="135"/>
                      <a:pt x="274" y="135"/>
                    </a:cubicBezTo>
                    <a:cubicBezTo>
                      <a:pt x="269" y="135"/>
                      <a:pt x="266" y="138"/>
                      <a:pt x="266" y="143"/>
                    </a:cubicBezTo>
                    <a:cubicBezTo>
                      <a:pt x="266" y="168"/>
                      <a:pt x="266" y="168"/>
                      <a:pt x="266" y="168"/>
                    </a:cubicBezTo>
                    <a:cubicBezTo>
                      <a:pt x="216" y="118"/>
                      <a:pt x="216" y="118"/>
                      <a:pt x="216" y="118"/>
                    </a:cubicBezTo>
                    <a:cubicBezTo>
                      <a:pt x="266" y="69"/>
                      <a:pt x="266" y="69"/>
                      <a:pt x="266" y="69"/>
                    </a:cubicBezTo>
                    <a:cubicBezTo>
                      <a:pt x="266" y="94"/>
                      <a:pt x="266" y="94"/>
                      <a:pt x="266" y="94"/>
                    </a:cubicBezTo>
                    <a:cubicBezTo>
                      <a:pt x="266" y="98"/>
                      <a:pt x="269" y="102"/>
                      <a:pt x="274" y="102"/>
                    </a:cubicBezTo>
                    <a:close/>
                    <a:moveTo>
                      <a:pt x="350" y="233"/>
                    </a:moveTo>
                    <a:cubicBezTo>
                      <a:pt x="348" y="231"/>
                      <a:pt x="298" y="194"/>
                      <a:pt x="202" y="232"/>
                    </a:cubicBezTo>
                    <a:cubicBezTo>
                      <a:pt x="115" y="266"/>
                      <a:pt x="76" y="234"/>
                      <a:pt x="75" y="233"/>
                    </a:cubicBezTo>
                    <a:cubicBezTo>
                      <a:pt x="72" y="230"/>
                      <a:pt x="66" y="231"/>
                      <a:pt x="64" y="234"/>
                    </a:cubicBezTo>
                    <a:cubicBezTo>
                      <a:pt x="61" y="237"/>
                      <a:pt x="61" y="242"/>
                      <a:pt x="64" y="245"/>
                    </a:cubicBezTo>
                    <a:cubicBezTo>
                      <a:pt x="66" y="246"/>
                      <a:pt x="86" y="264"/>
                      <a:pt x="128" y="264"/>
                    </a:cubicBezTo>
                    <a:cubicBezTo>
                      <a:pt x="149" y="264"/>
                      <a:pt x="176" y="259"/>
                      <a:pt x="208" y="247"/>
                    </a:cubicBezTo>
                    <a:cubicBezTo>
                      <a:pt x="295" y="213"/>
                      <a:pt x="340" y="245"/>
                      <a:pt x="341" y="246"/>
                    </a:cubicBezTo>
                    <a:cubicBezTo>
                      <a:pt x="344" y="248"/>
                      <a:pt x="349" y="248"/>
                      <a:pt x="352" y="244"/>
                    </a:cubicBezTo>
                    <a:cubicBezTo>
                      <a:pt x="355" y="241"/>
                      <a:pt x="354" y="236"/>
                      <a:pt x="350" y="233"/>
                    </a:cubicBezTo>
                    <a:close/>
                    <a:moveTo>
                      <a:pt x="350" y="268"/>
                    </a:moveTo>
                    <a:cubicBezTo>
                      <a:pt x="348" y="266"/>
                      <a:pt x="298" y="229"/>
                      <a:pt x="202" y="267"/>
                    </a:cubicBezTo>
                    <a:cubicBezTo>
                      <a:pt x="115" y="300"/>
                      <a:pt x="76" y="269"/>
                      <a:pt x="75" y="268"/>
                    </a:cubicBezTo>
                    <a:cubicBezTo>
                      <a:pt x="72" y="265"/>
                      <a:pt x="66" y="265"/>
                      <a:pt x="64" y="269"/>
                    </a:cubicBezTo>
                    <a:cubicBezTo>
                      <a:pt x="61" y="272"/>
                      <a:pt x="61" y="277"/>
                      <a:pt x="64" y="280"/>
                    </a:cubicBezTo>
                    <a:cubicBezTo>
                      <a:pt x="66" y="281"/>
                      <a:pt x="86" y="298"/>
                      <a:pt x="128" y="298"/>
                    </a:cubicBezTo>
                    <a:cubicBezTo>
                      <a:pt x="149" y="298"/>
                      <a:pt x="176" y="294"/>
                      <a:pt x="208" y="281"/>
                    </a:cubicBezTo>
                    <a:cubicBezTo>
                      <a:pt x="295" y="247"/>
                      <a:pt x="340" y="280"/>
                      <a:pt x="341" y="280"/>
                    </a:cubicBezTo>
                    <a:cubicBezTo>
                      <a:pt x="344" y="283"/>
                      <a:pt x="349" y="282"/>
                      <a:pt x="352" y="279"/>
                    </a:cubicBezTo>
                    <a:cubicBezTo>
                      <a:pt x="355" y="275"/>
                      <a:pt x="354" y="270"/>
                      <a:pt x="350" y="268"/>
                    </a:cubicBezTo>
                    <a:close/>
                  </a:path>
                </a:pathLst>
              </a:custGeom>
              <a:solidFill>
                <a:srgbClr val="89B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sp>
            <p:nvSpPr>
              <p:cNvPr id="768" name="AutoShape 139"/>
              <p:cNvSpPr>
                <a:spLocks noChangeAspect="1" noChangeArrowheads="1"/>
              </p:cNvSpPr>
              <p:nvPr/>
            </p:nvSpPr>
            <p:spPr bwMode="auto">
              <a:xfrm>
                <a:off x="2366" y="860"/>
                <a:ext cx="967" cy="1389"/>
              </a:xfrm>
              <a:prstGeom prst="roundRect">
                <a:avLst>
                  <a:gd name="adj" fmla="val 9542"/>
                </a:avLst>
              </a:prstGeom>
              <a:noFill/>
              <a:ln>
                <a:noFill/>
              </a:ln>
              <a:effectLst/>
              <a:extLst>
                <a:ext uri="{909E8E84-426E-40DD-AFC4-6F175D3DCCD1}">
                  <a14:hiddenFill xmlns:a14="http://schemas.microsoft.com/office/drawing/2010/main">
                    <a:solidFill>
                      <a:srgbClr val="FABB00"/>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rIns="0" anchor="ctr"/>
              <a:lstStyle/>
              <a:p>
                <a:pPr algn="ctr">
                  <a:spcBef>
                    <a:spcPct val="50000"/>
                  </a:spcBef>
                  <a:defRPr/>
                </a:pPr>
                <a:endParaRPr lang="sv-SE" sz="1200">
                  <a:solidFill>
                    <a:srgbClr val="58585A"/>
                  </a:solidFill>
                  <a:latin typeface="Arial" charset="0"/>
                  <a:ea typeface="ＭＳ Ｐゴシック" charset="0"/>
                  <a:cs typeface="ＭＳ Ｐゴシック" charset="0"/>
                </a:endParaRPr>
              </a:p>
            </p:txBody>
          </p:sp>
        </p:grpSp>
        <p:sp>
          <p:nvSpPr>
            <p:cNvPr id="770" name="AutoShape 3"/>
            <p:cNvSpPr>
              <a:spLocks noChangeArrowheads="1"/>
            </p:cNvSpPr>
            <p:nvPr/>
          </p:nvSpPr>
          <p:spPr bwMode="auto">
            <a:xfrm>
              <a:off x="7161704" y="4473273"/>
              <a:ext cx="607836" cy="155354"/>
            </a:xfrm>
            <a:prstGeom prst="flowChartAlternateProcess">
              <a:avLst/>
            </a:prstGeom>
            <a:solidFill>
              <a:srgbClr val="89BA17"/>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lIns="79988" rIns="79988" anchor="ctr"/>
            <a:lstStyle/>
            <a:p>
              <a:pPr algn="ctr">
                <a:spcBef>
                  <a:spcPct val="50000"/>
                </a:spcBef>
                <a:defRPr/>
              </a:pPr>
              <a:r>
                <a:rPr lang="en-US" sz="1333" dirty="0">
                  <a:solidFill>
                    <a:srgbClr val="FFFFFF"/>
                  </a:solidFill>
                  <a:ea typeface="MS PGothic" pitchFamily="34" charset="-128"/>
                </a:rPr>
                <a:t>Switch</a:t>
              </a:r>
            </a:p>
          </p:txBody>
        </p:sp>
        <p:grpSp>
          <p:nvGrpSpPr>
            <p:cNvPr id="27714" name="Group 771"/>
            <p:cNvGrpSpPr>
              <a:grpSpLocks noChangeAspect="1"/>
            </p:cNvGrpSpPr>
            <p:nvPr/>
          </p:nvGrpSpPr>
          <p:grpSpPr bwMode="auto">
            <a:xfrm>
              <a:off x="7972490" y="3862781"/>
              <a:ext cx="634047" cy="793098"/>
              <a:chOff x="182" y="2478"/>
              <a:chExt cx="970" cy="1391"/>
            </a:xfrm>
          </p:grpSpPr>
          <p:grpSp>
            <p:nvGrpSpPr>
              <p:cNvPr id="27722" name="Group 772"/>
              <p:cNvGrpSpPr>
                <a:grpSpLocks noChangeAspect="1"/>
              </p:cNvGrpSpPr>
              <p:nvPr/>
            </p:nvGrpSpPr>
            <p:grpSpPr bwMode="auto">
              <a:xfrm>
                <a:off x="186" y="2478"/>
                <a:ext cx="966" cy="1391"/>
                <a:chOff x="186" y="2478"/>
                <a:chExt cx="966" cy="1391"/>
              </a:xfrm>
            </p:grpSpPr>
            <p:sp>
              <p:nvSpPr>
                <p:cNvPr id="16456" name="Freeform 774"/>
                <p:cNvSpPr>
                  <a:spLocks noChangeAspect="1"/>
                </p:cNvSpPr>
                <p:nvPr/>
              </p:nvSpPr>
              <p:spPr bwMode="auto">
                <a:xfrm>
                  <a:off x="205" y="2497"/>
                  <a:ext cx="929" cy="1354"/>
                </a:xfrm>
                <a:custGeom>
                  <a:avLst/>
                  <a:gdLst>
                    <a:gd name="T0" fmla="*/ 160851 w 393"/>
                    <a:gd name="T1" fmla="*/ 33976 h 573"/>
                    <a:gd name="T2" fmla="*/ 160851 w 393"/>
                    <a:gd name="T3" fmla="*/ 221309 h 573"/>
                    <a:gd name="T4" fmla="*/ 147715 w 393"/>
                    <a:gd name="T5" fmla="*/ 234513 h 573"/>
                    <a:gd name="T6" fmla="*/ 13153 w 393"/>
                    <a:gd name="T7" fmla="*/ 234513 h 573"/>
                    <a:gd name="T8" fmla="*/ 0 w 393"/>
                    <a:gd name="T9" fmla="*/ 221309 h 573"/>
                    <a:gd name="T10" fmla="*/ 0 w 393"/>
                    <a:gd name="T11" fmla="*/ 13152 h 573"/>
                    <a:gd name="T12" fmla="*/ 13153 w 393"/>
                    <a:gd name="T13" fmla="*/ 0 h 573"/>
                    <a:gd name="T14" fmla="*/ 147715 w 393"/>
                    <a:gd name="T15" fmla="*/ 0 h 573"/>
                    <a:gd name="T16" fmla="*/ 160851 w 393"/>
                    <a:gd name="T17" fmla="*/ 13152 h 573"/>
                    <a:gd name="T18" fmla="*/ 160851 w 393"/>
                    <a:gd name="T19" fmla="*/ 20763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defRPr/>
                  </a:pPr>
                  <a:endParaRPr lang="en-US" sz="2667">
                    <a:latin typeface="Arial" charset="0"/>
                    <a:ea typeface="ＭＳ Ｐゴシック" pitchFamily="34" charset="-128"/>
                    <a:cs typeface="+mn-cs"/>
                  </a:endParaRPr>
                </a:p>
              </p:txBody>
            </p:sp>
            <p:sp>
              <p:nvSpPr>
                <p:cNvPr id="16457" name="Text Box 13"/>
                <p:cNvSpPr txBox="1">
                  <a:spLocks noChangeAspect="1" noChangeArrowheads="1"/>
                </p:cNvSpPr>
                <p:nvPr/>
              </p:nvSpPr>
              <p:spPr bwMode="auto">
                <a:xfrm>
                  <a:off x="243" y="3287"/>
                  <a:ext cx="814"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defRPr/>
                  </a:pPr>
                  <a:endParaRPr lang="sv-SE" altLang="en-US" sz="3467">
                    <a:solidFill>
                      <a:srgbClr val="89BA17"/>
                    </a:solidFill>
                    <a:cs typeface="+mn-cs"/>
                  </a:endParaRPr>
                </a:p>
              </p:txBody>
            </p:sp>
            <p:sp>
              <p:nvSpPr>
                <p:cNvPr id="16458" name="Freeform 776"/>
                <p:cNvSpPr>
                  <a:spLocks noChangeAspect="1" noEditPoints="1"/>
                </p:cNvSpPr>
                <p:nvPr/>
              </p:nvSpPr>
              <p:spPr bwMode="auto">
                <a:xfrm>
                  <a:off x="186" y="2478"/>
                  <a:ext cx="966" cy="1391"/>
                </a:xfrm>
                <a:custGeom>
                  <a:avLst/>
                  <a:gdLst>
                    <a:gd name="T0" fmla="*/ 164400 w 409"/>
                    <a:gd name="T1" fmla="*/ 27411 h 589"/>
                    <a:gd name="T2" fmla="*/ 167720 w 409"/>
                    <a:gd name="T3" fmla="*/ 24105 h 589"/>
                    <a:gd name="T4" fmla="*/ 167720 w 409"/>
                    <a:gd name="T5" fmla="*/ 16291 h 589"/>
                    <a:gd name="T6" fmla="*/ 151386 w 409"/>
                    <a:gd name="T7" fmla="*/ 0 h 589"/>
                    <a:gd name="T8" fmla="*/ 16311 w 409"/>
                    <a:gd name="T9" fmla="*/ 0 h 589"/>
                    <a:gd name="T10" fmla="*/ 0 w 409"/>
                    <a:gd name="T11" fmla="*/ 16291 h 589"/>
                    <a:gd name="T12" fmla="*/ 0 w 409"/>
                    <a:gd name="T13" fmla="*/ 225021 h 589"/>
                    <a:gd name="T14" fmla="*/ 16311 w 409"/>
                    <a:gd name="T15" fmla="*/ 241330 h 589"/>
                    <a:gd name="T16" fmla="*/ 151386 w 409"/>
                    <a:gd name="T17" fmla="*/ 241330 h 589"/>
                    <a:gd name="T18" fmla="*/ 167720 w 409"/>
                    <a:gd name="T19" fmla="*/ 225021 h 589"/>
                    <a:gd name="T20" fmla="*/ 167720 w 409"/>
                    <a:gd name="T21" fmla="*/ 37328 h 589"/>
                    <a:gd name="T22" fmla="*/ 164400 w 409"/>
                    <a:gd name="T23" fmla="*/ 33993 h 589"/>
                    <a:gd name="T24" fmla="*/ 161093 w 409"/>
                    <a:gd name="T25" fmla="*/ 37328 h 589"/>
                    <a:gd name="T26" fmla="*/ 161093 w 409"/>
                    <a:gd name="T27" fmla="*/ 225021 h 589"/>
                    <a:gd name="T28" fmla="*/ 151386 w 409"/>
                    <a:gd name="T29" fmla="*/ 234692 h 589"/>
                    <a:gd name="T30" fmla="*/ 16311 w 409"/>
                    <a:gd name="T31" fmla="*/ 234692 h 589"/>
                    <a:gd name="T32" fmla="*/ 6627 w 409"/>
                    <a:gd name="T33" fmla="*/ 225021 h 589"/>
                    <a:gd name="T34" fmla="*/ 6627 w 409"/>
                    <a:gd name="T35" fmla="*/ 16291 h 589"/>
                    <a:gd name="T36" fmla="*/ 16311 w 409"/>
                    <a:gd name="T37" fmla="*/ 6627 h 589"/>
                    <a:gd name="T38" fmla="*/ 151386 w 409"/>
                    <a:gd name="T39" fmla="*/ 6627 h 589"/>
                    <a:gd name="T40" fmla="*/ 161093 w 409"/>
                    <a:gd name="T41" fmla="*/ 16291 h 589"/>
                    <a:gd name="T42" fmla="*/ 161093 w 409"/>
                    <a:gd name="T43" fmla="*/ 24105 h 589"/>
                    <a:gd name="T44" fmla="*/ 164400 w 409"/>
                    <a:gd name="T45" fmla="*/ 27411 h 589"/>
                    <a:gd name="T46" fmla="*/ 38205 w 409"/>
                    <a:gd name="T47" fmla="*/ 128714 h 589"/>
                    <a:gd name="T48" fmla="*/ 34915 w 409"/>
                    <a:gd name="T49" fmla="*/ 131859 h 589"/>
                    <a:gd name="T50" fmla="*/ 38205 w 409"/>
                    <a:gd name="T51" fmla="*/ 135154 h 589"/>
                    <a:gd name="T52" fmla="*/ 83123 w 409"/>
                    <a:gd name="T53" fmla="*/ 135154 h 589"/>
                    <a:gd name="T54" fmla="*/ 85757 w 409"/>
                    <a:gd name="T55" fmla="*/ 133916 h 589"/>
                    <a:gd name="T56" fmla="*/ 121697 w 409"/>
                    <a:gd name="T57" fmla="*/ 86008 h 589"/>
                    <a:gd name="T58" fmla="*/ 144798 w 409"/>
                    <a:gd name="T59" fmla="*/ 86008 h 589"/>
                    <a:gd name="T60" fmla="*/ 148089 w 409"/>
                    <a:gd name="T61" fmla="*/ 82716 h 589"/>
                    <a:gd name="T62" fmla="*/ 144798 w 409"/>
                    <a:gd name="T63" fmla="*/ 79476 h 589"/>
                    <a:gd name="T64" fmla="*/ 121697 w 409"/>
                    <a:gd name="T65" fmla="*/ 79476 h 589"/>
                    <a:gd name="T66" fmla="*/ 85757 w 409"/>
                    <a:gd name="T67" fmla="*/ 31941 h 589"/>
                    <a:gd name="T68" fmla="*/ 83123 w 409"/>
                    <a:gd name="T69" fmla="*/ 30335 h 589"/>
                    <a:gd name="T70" fmla="*/ 38205 w 409"/>
                    <a:gd name="T71" fmla="*/ 30335 h 589"/>
                    <a:gd name="T72" fmla="*/ 34915 w 409"/>
                    <a:gd name="T73" fmla="*/ 33653 h 589"/>
                    <a:gd name="T74" fmla="*/ 38205 w 409"/>
                    <a:gd name="T75" fmla="*/ 36962 h 589"/>
                    <a:gd name="T76" fmla="*/ 81595 w 409"/>
                    <a:gd name="T77" fmla="*/ 36962 h 589"/>
                    <a:gd name="T78" fmla="*/ 109883 w 409"/>
                    <a:gd name="T79" fmla="*/ 74930 h 589"/>
                    <a:gd name="T80" fmla="*/ 74677 w 409"/>
                    <a:gd name="T81" fmla="*/ 59352 h 589"/>
                    <a:gd name="T82" fmla="*/ 73411 w 409"/>
                    <a:gd name="T83" fmla="*/ 58979 h 589"/>
                    <a:gd name="T84" fmla="*/ 24991 w 409"/>
                    <a:gd name="T85" fmla="*/ 58979 h 589"/>
                    <a:gd name="T86" fmla="*/ 21689 w 409"/>
                    <a:gd name="T87" fmla="*/ 62305 h 589"/>
                    <a:gd name="T88" fmla="*/ 24991 w 409"/>
                    <a:gd name="T89" fmla="*/ 65606 h 589"/>
                    <a:gd name="T90" fmla="*/ 72530 w 409"/>
                    <a:gd name="T91" fmla="*/ 65606 h 589"/>
                    <a:gd name="T92" fmla="*/ 111936 w 409"/>
                    <a:gd name="T93" fmla="*/ 82716 h 589"/>
                    <a:gd name="T94" fmla="*/ 72530 w 409"/>
                    <a:gd name="T95" fmla="*/ 99918 h 589"/>
                    <a:gd name="T96" fmla="*/ 24991 w 409"/>
                    <a:gd name="T97" fmla="*/ 99918 h 589"/>
                    <a:gd name="T98" fmla="*/ 21689 w 409"/>
                    <a:gd name="T99" fmla="*/ 103213 h 589"/>
                    <a:gd name="T100" fmla="*/ 24991 w 409"/>
                    <a:gd name="T101" fmla="*/ 106505 h 589"/>
                    <a:gd name="T102" fmla="*/ 73411 w 409"/>
                    <a:gd name="T103" fmla="*/ 106505 h 589"/>
                    <a:gd name="T104" fmla="*/ 74677 w 409"/>
                    <a:gd name="T105" fmla="*/ 106505 h 589"/>
                    <a:gd name="T106" fmla="*/ 109883 w 409"/>
                    <a:gd name="T107" fmla="*/ 90859 h 589"/>
                    <a:gd name="T108" fmla="*/ 81595 w 409"/>
                    <a:gd name="T109" fmla="*/ 128714 h 589"/>
                    <a:gd name="T110" fmla="*/ 38205 w 409"/>
                    <a:gd name="T111" fmla="*/ 128714 h 5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9" h="589">
                      <a:moveTo>
                        <a:pt x="401" y="67"/>
                      </a:moveTo>
                      <a:cubicBezTo>
                        <a:pt x="406" y="67"/>
                        <a:pt x="409" y="64"/>
                        <a:pt x="409" y="59"/>
                      </a:cubicBezTo>
                      <a:cubicBezTo>
                        <a:pt x="409" y="40"/>
                        <a:pt x="409" y="40"/>
                        <a:pt x="409" y="40"/>
                      </a:cubicBezTo>
                      <a:cubicBezTo>
                        <a:pt x="409" y="18"/>
                        <a:pt x="392"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2" y="589"/>
                        <a:pt x="409" y="571"/>
                        <a:pt x="409" y="549"/>
                      </a:cubicBezTo>
                      <a:cubicBezTo>
                        <a:pt x="409" y="91"/>
                        <a:pt x="409" y="91"/>
                        <a:pt x="409" y="91"/>
                      </a:cubicBezTo>
                      <a:cubicBezTo>
                        <a:pt x="409" y="87"/>
                        <a:pt x="406" y="83"/>
                        <a:pt x="401" y="83"/>
                      </a:cubicBezTo>
                      <a:cubicBezTo>
                        <a:pt x="397" y="83"/>
                        <a:pt x="393" y="87"/>
                        <a:pt x="393" y="91"/>
                      </a:cubicBezTo>
                      <a:cubicBezTo>
                        <a:pt x="393" y="549"/>
                        <a:pt x="393" y="549"/>
                        <a:pt x="393" y="549"/>
                      </a:cubicBezTo>
                      <a:cubicBezTo>
                        <a:pt x="393" y="562"/>
                        <a:pt x="383" y="573"/>
                        <a:pt x="369" y="573"/>
                      </a:cubicBezTo>
                      <a:cubicBezTo>
                        <a:pt x="40" y="573"/>
                        <a:pt x="40" y="573"/>
                        <a:pt x="40" y="573"/>
                      </a:cubicBezTo>
                      <a:cubicBezTo>
                        <a:pt x="27" y="573"/>
                        <a:pt x="16" y="562"/>
                        <a:pt x="16" y="549"/>
                      </a:cubicBezTo>
                      <a:cubicBezTo>
                        <a:pt x="16" y="40"/>
                        <a:pt x="16" y="40"/>
                        <a:pt x="16" y="40"/>
                      </a:cubicBezTo>
                      <a:cubicBezTo>
                        <a:pt x="16" y="27"/>
                        <a:pt x="27" y="16"/>
                        <a:pt x="40" y="16"/>
                      </a:cubicBezTo>
                      <a:cubicBezTo>
                        <a:pt x="369" y="16"/>
                        <a:pt x="369" y="16"/>
                        <a:pt x="369" y="16"/>
                      </a:cubicBezTo>
                      <a:cubicBezTo>
                        <a:pt x="383" y="16"/>
                        <a:pt x="393" y="27"/>
                        <a:pt x="393" y="40"/>
                      </a:cubicBezTo>
                      <a:cubicBezTo>
                        <a:pt x="393" y="59"/>
                        <a:pt x="393" y="59"/>
                        <a:pt x="393" y="59"/>
                      </a:cubicBezTo>
                      <a:cubicBezTo>
                        <a:pt x="393" y="64"/>
                        <a:pt x="397" y="67"/>
                        <a:pt x="401" y="67"/>
                      </a:cubicBezTo>
                      <a:close/>
                      <a:moveTo>
                        <a:pt x="93" y="314"/>
                      </a:moveTo>
                      <a:cubicBezTo>
                        <a:pt x="88" y="314"/>
                        <a:pt x="85" y="318"/>
                        <a:pt x="85" y="322"/>
                      </a:cubicBezTo>
                      <a:cubicBezTo>
                        <a:pt x="85" y="327"/>
                        <a:pt x="88" y="330"/>
                        <a:pt x="93" y="330"/>
                      </a:cubicBezTo>
                      <a:cubicBezTo>
                        <a:pt x="203" y="330"/>
                        <a:pt x="203" y="330"/>
                        <a:pt x="203" y="330"/>
                      </a:cubicBezTo>
                      <a:cubicBezTo>
                        <a:pt x="205" y="330"/>
                        <a:pt x="208" y="329"/>
                        <a:pt x="209" y="327"/>
                      </a:cubicBezTo>
                      <a:cubicBezTo>
                        <a:pt x="297" y="210"/>
                        <a:pt x="297" y="210"/>
                        <a:pt x="297" y="210"/>
                      </a:cubicBezTo>
                      <a:cubicBezTo>
                        <a:pt x="353" y="210"/>
                        <a:pt x="353" y="210"/>
                        <a:pt x="353" y="210"/>
                      </a:cubicBezTo>
                      <a:cubicBezTo>
                        <a:pt x="357" y="210"/>
                        <a:pt x="361" y="207"/>
                        <a:pt x="361" y="202"/>
                      </a:cubicBezTo>
                      <a:cubicBezTo>
                        <a:pt x="361" y="198"/>
                        <a:pt x="357" y="194"/>
                        <a:pt x="353" y="194"/>
                      </a:cubicBezTo>
                      <a:cubicBezTo>
                        <a:pt x="297" y="194"/>
                        <a:pt x="297" y="194"/>
                        <a:pt x="297" y="194"/>
                      </a:cubicBezTo>
                      <a:cubicBezTo>
                        <a:pt x="209" y="78"/>
                        <a:pt x="209" y="78"/>
                        <a:pt x="209" y="78"/>
                      </a:cubicBezTo>
                      <a:cubicBezTo>
                        <a:pt x="208" y="76"/>
                        <a:pt x="205" y="74"/>
                        <a:pt x="203" y="74"/>
                      </a:cubicBezTo>
                      <a:cubicBezTo>
                        <a:pt x="93" y="74"/>
                        <a:pt x="93" y="74"/>
                        <a:pt x="93" y="74"/>
                      </a:cubicBezTo>
                      <a:cubicBezTo>
                        <a:pt x="88" y="74"/>
                        <a:pt x="85" y="78"/>
                        <a:pt x="85" y="82"/>
                      </a:cubicBezTo>
                      <a:cubicBezTo>
                        <a:pt x="85" y="87"/>
                        <a:pt x="88" y="90"/>
                        <a:pt x="93" y="90"/>
                      </a:cubicBezTo>
                      <a:cubicBezTo>
                        <a:pt x="199" y="90"/>
                        <a:pt x="199" y="90"/>
                        <a:pt x="199" y="90"/>
                      </a:cubicBezTo>
                      <a:cubicBezTo>
                        <a:pt x="268" y="183"/>
                        <a:pt x="268" y="183"/>
                        <a:pt x="268" y="183"/>
                      </a:cubicBezTo>
                      <a:cubicBezTo>
                        <a:pt x="182" y="145"/>
                        <a:pt x="182" y="145"/>
                        <a:pt x="182" y="145"/>
                      </a:cubicBezTo>
                      <a:cubicBezTo>
                        <a:pt x="181" y="145"/>
                        <a:pt x="180" y="144"/>
                        <a:pt x="179" y="144"/>
                      </a:cubicBezTo>
                      <a:cubicBezTo>
                        <a:pt x="61" y="144"/>
                        <a:pt x="61" y="144"/>
                        <a:pt x="61" y="144"/>
                      </a:cubicBezTo>
                      <a:cubicBezTo>
                        <a:pt x="56" y="144"/>
                        <a:pt x="53" y="148"/>
                        <a:pt x="53" y="152"/>
                      </a:cubicBezTo>
                      <a:cubicBezTo>
                        <a:pt x="53" y="157"/>
                        <a:pt x="56" y="160"/>
                        <a:pt x="61" y="160"/>
                      </a:cubicBezTo>
                      <a:cubicBezTo>
                        <a:pt x="177" y="160"/>
                        <a:pt x="177" y="160"/>
                        <a:pt x="177" y="160"/>
                      </a:cubicBezTo>
                      <a:cubicBezTo>
                        <a:pt x="273" y="202"/>
                        <a:pt x="273" y="202"/>
                        <a:pt x="273" y="202"/>
                      </a:cubicBezTo>
                      <a:cubicBezTo>
                        <a:pt x="177" y="244"/>
                        <a:pt x="177" y="244"/>
                        <a:pt x="177" y="244"/>
                      </a:cubicBezTo>
                      <a:cubicBezTo>
                        <a:pt x="61" y="244"/>
                        <a:pt x="61" y="244"/>
                        <a:pt x="61" y="244"/>
                      </a:cubicBezTo>
                      <a:cubicBezTo>
                        <a:pt x="56" y="244"/>
                        <a:pt x="53" y="248"/>
                        <a:pt x="53" y="252"/>
                      </a:cubicBezTo>
                      <a:cubicBezTo>
                        <a:pt x="53" y="257"/>
                        <a:pt x="56" y="260"/>
                        <a:pt x="61" y="260"/>
                      </a:cubicBezTo>
                      <a:cubicBezTo>
                        <a:pt x="179" y="260"/>
                        <a:pt x="179" y="260"/>
                        <a:pt x="179" y="260"/>
                      </a:cubicBezTo>
                      <a:cubicBezTo>
                        <a:pt x="180" y="260"/>
                        <a:pt x="181" y="260"/>
                        <a:pt x="182" y="260"/>
                      </a:cubicBezTo>
                      <a:cubicBezTo>
                        <a:pt x="268" y="222"/>
                        <a:pt x="268" y="222"/>
                        <a:pt x="268" y="222"/>
                      </a:cubicBezTo>
                      <a:cubicBezTo>
                        <a:pt x="199" y="314"/>
                        <a:pt x="199" y="314"/>
                        <a:pt x="199" y="314"/>
                      </a:cubicBezTo>
                      <a:lnTo>
                        <a:pt x="93" y="314"/>
                      </a:lnTo>
                      <a:close/>
                    </a:path>
                  </a:pathLst>
                </a:custGeom>
                <a:solidFill>
                  <a:srgbClr val="89B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grpSp>
          <p:sp>
            <p:nvSpPr>
              <p:cNvPr id="774" name="Rectangle 773"/>
              <p:cNvSpPr>
                <a:spLocks noChangeAspect="1" noChangeArrowheads="1"/>
              </p:cNvSpPr>
              <p:nvPr/>
            </p:nvSpPr>
            <p:spPr bwMode="auto">
              <a:xfrm>
                <a:off x="186" y="2478"/>
                <a:ext cx="964" cy="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rIns="0" anchor="ctr"/>
              <a:lstStyle>
                <a:defPPr>
                  <a:defRPr lang="en-US"/>
                </a:defPPr>
                <a:lvl1pPr algn="ctr"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ctr"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ctr"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ctr"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ctr"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a:spcBef>
                    <a:spcPct val="50000"/>
                  </a:spcBef>
                  <a:defRPr/>
                </a:pPr>
                <a:endParaRPr lang="sv-SE" sz="2667">
                  <a:latin typeface="Arial" charset="0"/>
                  <a:ea typeface="ＭＳ Ｐゴシック" charset="0"/>
                  <a:cs typeface="ＭＳ Ｐゴシック" charset="0"/>
                </a:endParaRPr>
              </a:p>
            </p:txBody>
          </p:sp>
        </p:grpSp>
        <p:sp>
          <p:nvSpPr>
            <p:cNvPr id="771" name="AutoShape 3"/>
            <p:cNvSpPr>
              <a:spLocks noChangeArrowheads="1"/>
            </p:cNvSpPr>
            <p:nvPr/>
          </p:nvSpPr>
          <p:spPr bwMode="auto">
            <a:xfrm>
              <a:off x="7986471" y="4464143"/>
              <a:ext cx="620066" cy="174227"/>
            </a:xfrm>
            <a:prstGeom prst="flowChartAlternateProcess">
              <a:avLst/>
            </a:prstGeom>
            <a:solidFill>
              <a:srgbClr val="89BA17"/>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lIns="79988" rIns="79988" anchor="ctr"/>
            <a:lstStyle/>
            <a:p>
              <a:pPr algn="ctr">
                <a:spcBef>
                  <a:spcPct val="50000"/>
                </a:spcBef>
                <a:defRPr/>
              </a:pPr>
              <a:r>
                <a:rPr lang="en-US" sz="1333" dirty="0">
                  <a:solidFill>
                    <a:srgbClr val="FFFFFF"/>
                  </a:solidFill>
                  <a:ea typeface="MS PGothic" pitchFamily="34" charset="-128"/>
                </a:rPr>
                <a:t>XC</a:t>
              </a:r>
            </a:p>
          </p:txBody>
        </p:sp>
        <p:sp>
          <p:nvSpPr>
            <p:cNvPr id="16450" name="TextBox 777"/>
            <p:cNvSpPr txBox="1">
              <a:spLocks noChangeArrowheads="1"/>
            </p:cNvSpPr>
            <p:nvPr/>
          </p:nvSpPr>
          <p:spPr bwMode="auto">
            <a:xfrm>
              <a:off x="5385346" y="4661116"/>
              <a:ext cx="641836" cy="37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333" dirty="0">
                  <a:solidFill>
                    <a:srgbClr val="89BA17"/>
                  </a:solidFill>
                  <a:cs typeface="+mn-cs"/>
                </a:rPr>
                <a:t>Router</a:t>
              </a:r>
            </a:p>
          </p:txBody>
        </p:sp>
        <p:sp>
          <p:nvSpPr>
            <p:cNvPr id="16451" name="TextBox 778"/>
            <p:cNvSpPr txBox="1">
              <a:spLocks noChangeArrowheads="1"/>
            </p:cNvSpPr>
            <p:nvPr/>
          </p:nvSpPr>
          <p:spPr bwMode="auto">
            <a:xfrm>
              <a:off x="6162932" y="4681366"/>
              <a:ext cx="854988" cy="37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333" dirty="0">
                  <a:solidFill>
                    <a:srgbClr val="89BA17"/>
                  </a:solidFill>
                  <a:cs typeface="+mn-cs"/>
                </a:rPr>
                <a:t>OF Switch</a:t>
              </a:r>
            </a:p>
          </p:txBody>
        </p:sp>
        <p:sp>
          <p:nvSpPr>
            <p:cNvPr id="16452" name="TextBox 779"/>
            <p:cNvSpPr txBox="1">
              <a:spLocks noChangeArrowheads="1"/>
            </p:cNvSpPr>
            <p:nvPr/>
          </p:nvSpPr>
          <p:spPr bwMode="auto">
            <a:xfrm>
              <a:off x="7006013" y="4681366"/>
              <a:ext cx="854988" cy="22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333">
                  <a:solidFill>
                    <a:srgbClr val="89BA17"/>
                  </a:solidFill>
                  <a:cs typeface="+mn-cs"/>
                </a:rPr>
                <a:t>ROADM</a:t>
              </a:r>
            </a:p>
          </p:txBody>
        </p:sp>
        <p:sp>
          <p:nvSpPr>
            <p:cNvPr id="16453" name="TextBox 780"/>
            <p:cNvSpPr txBox="1">
              <a:spLocks noChangeArrowheads="1"/>
            </p:cNvSpPr>
            <p:nvPr/>
          </p:nvSpPr>
          <p:spPr bwMode="auto">
            <a:xfrm>
              <a:off x="7841948" y="4683748"/>
              <a:ext cx="908574" cy="37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333">
                  <a:solidFill>
                    <a:srgbClr val="89BA17"/>
                  </a:solidFill>
                  <a:cs typeface="+mn-cs"/>
                </a:rPr>
                <a:t>Transponder</a:t>
              </a:r>
            </a:p>
          </p:txBody>
        </p:sp>
      </p:grpSp>
      <p:grpSp>
        <p:nvGrpSpPr>
          <p:cNvPr id="4" name="Group 3"/>
          <p:cNvGrpSpPr>
            <a:grpSpLocks/>
          </p:cNvGrpSpPr>
          <p:nvPr/>
        </p:nvGrpSpPr>
        <p:grpSpPr bwMode="auto">
          <a:xfrm>
            <a:off x="7249716" y="2436814"/>
            <a:ext cx="1375172" cy="1447159"/>
            <a:chOff x="7250547" y="1826720"/>
            <a:chExt cx="1373663" cy="1085157"/>
          </a:xfrm>
        </p:grpSpPr>
        <p:sp>
          <p:nvSpPr>
            <p:cNvPr id="27660" name="Rounded Rectangle 22"/>
            <p:cNvSpPr>
              <a:spLocks noChangeArrowheads="1"/>
            </p:cNvSpPr>
            <p:nvPr/>
          </p:nvSpPr>
          <p:spPr bwMode="auto">
            <a:xfrm>
              <a:off x="7250547" y="1826720"/>
              <a:ext cx="1373663" cy="961837"/>
            </a:xfrm>
            <a:prstGeom prst="roundRect">
              <a:avLst>
                <a:gd name="adj" fmla="val 16667"/>
              </a:avLst>
            </a:prstGeom>
            <a:solidFill>
              <a:schemeClr val="bg1"/>
            </a:solidFill>
            <a:ln w="38100" algn="ctr">
              <a:solidFill>
                <a:srgbClr val="7B0663"/>
              </a:solidFill>
              <a:miter lim="800000"/>
              <a:headEnd/>
              <a:tailEnd/>
            </a:ln>
          </p:spPr>
          <p:txBody>
            <a:bodyPr anchor="ctr"/>
            <a:lstStyle/>
            <a:p>
              <a:pPr algn="ctr"/>
              <a:endParaRPr lang="en-US" altLang="fr-FR" sz="1400">
                <a:solidFill>
                  <a:schemeClr val="bg1"/>
                </a:solidFill>
              </a:endParaRPr>
            </a:p>
          </p:txBody>
        </p:sp>
        <p:grpSp>
          <p:nvGrpSpPr>
            <p:cNvPr id="27661" name="Group 21"/>
            <p:cNvGrpSpPr>
              <a:grpSpLocks/>
            </p:cNvGrpSpPr>
            <p:nvPr/>
          </p:nvGrpSpPr>
          <p:grpSpPr bwMode="auto">
            <a:xfrm>
              <a:off x="7357584" y="1977901"/>
              <a:ext cx="1159587" cy="933976"/>
              <a:chOff x="8261380" y="2464321"/>
              <a:chExt cx="1519676" cy="1137114"/>
            </a:xfrm>
          </p:grpSpPr>
          <p:grpSp>
            <p:nvGrpSpPr>
              <p:cNvPr id="27662" name="Group 605"/>
              <p:cNvGrpSpPr>
                <a:grpSpLocks/>
              </p:cNvGrpSpPr>
              <p:nvPr/>
            </p:nvGrpSpPr>
            <p:grpSpPr bwMode="auto">
              <a:xfrm>
                <a:off x="8945625" y="2464321"/>
                <a:ext cx="835431" cy="1122619"/>
                <a:chOff x="1538579" y="1552469"/>
                <a:chExt cx="679257" cy="917312"/>
              </a:xfrm>
            </p:grpSpPr>
            <p:grpSp>
              <p:nvGrpSpPr>
                <p:cNvPr id="27687" name="Group 606"/>
                <p:cNvGrpSpPr>
                  <a:grpSpLocks/>
                </p:cNvGrpSpPr>
                <p:nvPr/>
              </p:nvGrpSpPr>
              <p:grpSpPr bwMode="auto">
                <a:xfrm>
                  <a:off x="1538579" y="1552474"/>
                  <a:ext cx="679257" cy="917307"/>
                  <a:chOff x="1538579" y="1552474"/>
                  <a:chExt cx="679257" cy="917307"/>
                </a:xfrm>
              </p:grpSpPr>
              <p:sp>
                <p:nvSpPr>
                  <p:cNvPr id="16434" name="TextBox 345"/>
                  <p:cNvSpPr txBox="1">
                    <a:spLocks noChangeArrowheads="1"/>
                  </p:cNvSpPr>
                  <p:nvPr/>
                </p:nvSpPr>
                <p:spPr bwMode="auto">
                  <a:xfrm>
                    <a:off x="1538579" y="2064065"/>
                    <a:ext cx="679257" cy="40571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467">
                        <a:solidFill>
                          <a:srgbClr val="7B0663"/>
                        </a:solidFill>
                        <a:cs typeface="+mn-cs"/>
                      </a:rPr>
                      <a:t>vEGW</a:t>
                    </a:r>
                  </a:p>
                </p:txBody>
              </p:sp>
              <p:sp>
                <p:nvSpPr>
                  <p:cNvPr id="27703" name="Rectangle 20"/>
                  <p:cNvSpPr>
                    <a:spLocks noChangeArrowheads="1"/>
                  </p:cNvSpPr>
                  <p:nvPr/>
                </p:nvSpPr>
                <p:spPr bwMode="auto">
                  <a:xfrm>
                    <a:off x="1632159" y="1552474"/>
                    <a:ext cx="494179" cy="5056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000" rIns="96000"/>
                  <a:lstStyle/>
                  <a:p>
                    <a:pPr algn="ctr" eaLnBrk="0" hangingPunct="0">
                      <a:spcBef>
                        <a:spcPct val="50000"/>
                      </a:spcBef>
                    </a:pPr>
                    <a:endParaRPr lang="en-US" altLang="en-US"/>
                  </a:p>
                </p:txBody>
              </p:sp>
            </p:grpSp>
            <p:sp>
              <p:nvSpPr>
                <p:cNvPr id="16420" name="Freeform 7"/>
                <p:cNvSpPr>
                  <a:spLocks noChangeAspect="1" noEditPoints="1"/>
                </p:cNvSpPr>
                <p:nvPr/>
              </p:nvSpPr>
              <p:spPr bwMode="auto">
                <a:xfrm>
                  <a:off x="1632357" y="1552469"/>
                  <a:ext cx="520848" cy="505675"/>
                </a:xfrm>
                <a:custGeom>
                  <a:avLst/>
                  <a:gdLst>
                    <a:gd name="T0" fmla="*/ 2147483647 w 411"/>
                    <a:gd name="T1" fmla="*/ 2147483647 h 411"/>
                    <a:gd name="T2" fmla="*/ 2147483647 w 411"/>
                    <a:gd name="T3" fmla="*/ 2147483647 h 411"/>
                    <a:gd name="T4" fmla="*/ 2147483647 w 411"/>
                    <a:gd name="T5" fmla="*/ 2147483647 h 411"/>
                    <a:gd name="T6" fmla="*/ 2147483647 w 411"/>
                    <a:gd name="T7" fmla="*/ 2147483647 h 411"/>
                    <a:gd name="T8" fmla="*/ 2147483647 w 411"/>
                    <a:gd name="T9" fmla="*/ 2147483647 h 411"/>
                    <a:gd name="T10" fmla="*/ 2147483647 w 411"/>
                    <a:gd name="T11" fmla="*/ 2147483647 h 411"/>
                    <a:gd name="T12" fmla="*/ 2147483647 w 411"/>
                    <a:gd name="T13" fmla="*/ 2147483647 h 411"/>
                    <a:gd name="T14" fmla="*/ 2147483647 w 411"/>
                    <a:gd name="T15" fmla="*/ 2147483647 h 411"/>
                    <a:gd name="T16" fmla="*/ 2147483647 w 411"/>
                    <a:gd name="T17" fmla="*/ 2147483647 h 411"/>
                    <a:gd name="T18" fmla="*/ 2147483647 w 411"/>
                    <a:gd name="T19" fmla="*/ 2147483647 h 411"/>
                    <a:gd name="T20" fmla="*/ 2147483647 w 411"/>
                    <a:gd name="T21" fmla="*/ 2147483647 h 411"/>
                    <a:gd name="T22" fmla="*/ 2147483647 w 411"/>
                    <a:gd name="T23" fmla="*/ 2147483647 h 411"/>
                    <a:gd name="T24" fmla="*/ 2147483647 w 411"/>
                    <a:gd name="T25" fmla="*/ 2147483647 h 411"/>
                    <a:gd name="T26" fmla="*/ 2147483647 w 411"/>
                    <a:gd name="T27" fmla="*/ 2147483647 h 411"/>
                    <a:gd name="T28" fmla="*/ 2147483647 w 411"/>
                    <a:gd name="T29" fmla="*/ 2147483647 h 411"/>
                    <a:gd name="T30" fmla="*/ 2147483647 w 411"/>
                    <a:gd name="T31" fmla="*/ 2147483647 h 411"/>
                    <a:gd name="T32" fmla="*/ 2147483647 w 411"/>
                    <a:gd name="T33" fmla="*/ 2147483647 h 411"/>
                    <a:gd name="T34" fmla="*/ 2147483647 w 411"/>
                    <a:gd name="T35" fmla="*/ 2147483647 h 411"/>
                    <a:gd name="T36" fmla="*/ 2147483647 w 411"/>
                    <a:gd name="T37" fmla="*/ 2147483647 h 411"/>
                    <a:gd name="T38" fmla="*/ 2147483647 w 411"/>
                    <a:gd name="T39" fmla="*/ 2147483647 h 411"/>
                    <a:gd name="T40" fmla="*/ 2147483647 w 411"/>
                    <a:gd name="T41" fmla="*/ 2147483647 h 411"/>
                    <a:gd name="T42" fmla="*/ 2147483647 w 411"/>
                    <a:gd name="T43" fmla="*/ 2147483647 h 411"/>
                    <a:gd name="T44" fmla="*/ 2147483647 w 411"/>
                    <a:gd name="T45" fmla="*/ 2147483647 h 411"/>
                    <a:gd name="T46" fmla="*/ 2147483647 w 411"/>
                    <a:gd name="T47" fmla="*/ 2147483647 h 411"/>
                    <a:gd name="T48" fmla="*/ 2147483647 w 411"/>
                    <a:gd name="T49" fmla="*/ 2147483647 h 411"/>
                    <a:gd name="T50" fmla="*/ 2147483647 w 411"/>
                    <a:gd name="T51" fmla="*/ 2147483647 h 411"/>
                    <a:gd name="T52" fmla="*/ 2147483647 w 411"/>
                    <a:gd name="T53" fmla="*/ 2147483647 h 411"/>
                    <a:gd name="T54" fmla="*/ 2147483647 w 411"/>
                    <a:gd name="T55" fmla="*/ 0 h 411"/>
                    <a:gd name="T56" fmla="*/ 0 w 411"/>
                    <a:gd name="T57" fmla="*/ 2147483647 h 411"/>
                    <a:gd name="T58" fmla="*/ 2147483647 w 411"/>
                    <a:gd name="T59" fmla="*/ 2147483647 h 411"/>
                    <a:gd name="T60" fmla="*/ 2147483647 w 411"/>
                    <a:gd name="T61" fmla="*/ 2147483647 h 411"/>
                    <a:gd name="T62" fmla="*/ 2147483647 w 411"/>
                    <a:gd name="T63" fmla="*/ 2147483647 h 411"/>
                    <a:gd name="T64" fmla="*/ 2147483647 w 411"/>
                    <a:gd name="T65" fmla="*/ 2147483647 h 411"/>
                    <a:gd name="T66" fmla="*/ 2147483647 w 411"/>
                    <a:gd name="T67" fmla="*/ 2147483647 h 411"/>
                    <a:gd name="T68" fmla="*/ 2147483647 w 411"/>
                    <a:gd name="T69" fmla="*/ 2147483647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1"/>
                    <a:gd name="T106" fmla="*/ 0 h 411"/>
                    <a:gd name="T107" fmla="*/ 411 w 411"/>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1" h="411">
                      <a:moveTo>
                        <a:pt x="287" y="290"/>
                      </a:moveTo>
                      <a:cubicBezTo>
                        <a:pt x="287" y="286"/>
                        <a:pt x="285" y="281"/>
                        <a:pt x="281" y="279"/>
                      </a:cubicBezTo>
                      <a:cubicBezTo>
                        <a:pt x="278" y="276"/>
                        <a:pt x="273" y="275"/>
                        <a:pt x="268" y="275"/>
                      </a:cubicBezTo>
                      <a:cubicBezTo>
                        <a:pt x="265" y="275"/>
                        <a:pt x="262" y="275"/>
                        <a:pt x="260" y="275"/>
                      </a:cubicBezTo>
                      <a:cubicBezTo>
                        <a:pt x="260" y="270"/>
                        <a:pt x="260" y="262"/>
                        <a:pt x="260" y="255"/>
                      </a:cubicBezTo>
                      <a:cubicBezTo>
                        <a:pt x="260" y="240"/>
                        <a:pt x="260" y="225"/>
                        <a:pt x="260" y="222"/>
                      </a:cubicBezTo>
                      <a:cubicBezTo>
                        <a:pt x="260" y="215"/>
                        <a:pt x="256" y="210"/>
                        <a:pt x="252" y="209"/>
                      </a:cubicBezTo>
                      <a:cubicBezTo>
                        <a:pt x="248" y="207"/>
                        <a:pt x="246" y="207"/>
                        <a:pt x="245" y="207"/>
                      </a:cubicBezTo>
                      <a:cubicBezTo>
                        <a:pt x="245" y="207"/>
                        <a:pt x="245" y="207"/>
                        <a:pt x="245" y="207"/>
                      </a:cubicBezTo>
                      <a:cubicBezTo>
                        <a:pt x="245" y="207"/>
                        <a:pt x="173" y="207"/>
                        <a:pt x="165" y="207"/>
                      </a:cubicBezTo>
                      <a:cubicBezTo>
                        <a:pt x="160" y="207"/>
                        <a:pt x="154" y="211"/>
                        <a:pt x="153" y="215"/>
                      </a:cubicBezTo>
                      <a:cubicBezTo>
                        <a:pt x="151" y="218"/>
                        <a:pt x="151" y="221"/>
                        <a:pt x="151" y="223"/>
                      </a:cubicBezTo>
                      <a:cubicBezTo>
                        <a:pt x="151" y="223"/>
                        <a:pt x="151" y="223"/>
                        <a:pt x="151" y="223"/>
                      </a:cubicBezTo>
                      <a:cubicBezTo>
                        <a:pt x="151" y="275"/>
                        <a:pt x="151" y="275"/>
                        <a:pt x="151" y="275"/>
                      </a:cubicBezTo>
                      <a:cubicBezTo>
                        <a:pt x="149" y="275"/>
                        <a:pt x="146" y="275"/>
                        <a:pt x="143" y="275"/>
                      </a:cubicBezTo>
                      <a:cubicBezTo>
                        <a:pt x="138" y="275"/>
                        <a:pt x="133" y="276"/>
                        <a:pt x="130" y="279"/>
                      </a:cubicBezTo>
                      <a:cubicBezTo>
                        <a:pt x="126" y="282"/>
                        <a:pt x="124" y="286"/>
                        <a:pt x="124" y="290"/>
                      </a:cubicBezTo>
                      <a:cubicBezTo>
                        <a:pt x="124" y="295"/>
                        <a:pt x="126" y="299"/>
                        <a:pt x="129" y="302"/>
                      </a:cubicBezTo>
                      <a:cubicBezTo>
                        <a:pt x="133" y="306"/>
                        <a:pt x="183" y="355"/>
                        <a:pt x="187" y="360"/>
                      </a:cubicBezTo>
                      <a:cubicBezTo>
                        <a:pt x="191" y="364"/>
                        <a:pt x="197" y="368"/>
                        <a:pt x="205" y="368"/>
                      </a:cubicBezTo>
                      <a:cubicBezTo>
                        <a:pt x="205" y="368"/>
                        <a:pt x="205" y="368"/>
                        <a:pt x="205" y="368"/>
                      </a:cubicBezTo>
                      <a:cubicBezTo>
                        <a:pt x="214" y="368"/>
                        <a:pt x="220" y="364"/>
                        <a:pt x="224" y="360"/>
                      </a:cubicBezTo>
                      <a:cubicBezTo>
                        <a:pt x="225" y="358"/>
                        <a:pt x="279" y="305"/>
                        <a:pt x="282" y="302"/>
                      </a:cubicBezTo>
                      <a:cubicBezTo>
                        <a:pt x="282" y="302"/>
                        <a:pt x="282" y="302"/>
                        <a:pt x="282" y="302"/>
                      </a:cubicBezTo>
                      <a:cubicBezTo>
                        <a:pt x="285" y="299"/>
                        <a:pt x="287" y="295"/>
                        <a:pt x="287" y="290"/>
                      </a:cubicBezTo>
                      <a:close/>
                      <a:moveTo>
                        <a:pt x="142" y="133"/>
                      </a:moveTo>
                      <a:cubicBezTo>
                        <a:pt x="199" y="133"/>
                        <a:pt x="199" y="133"/>
                        <a:pt x="199" y="133"/>
                      </a:cubicBezTo>
                      <a:cubicBezTo>
                        <a:pt x="208" y="133"/>
                        <a:pt x="214" y="126"/>
                        <a:pt x="214" y="118"/>
                      </a:cubicBezTo>
                      <a:cubicBezTo>
                        <a:pt x="214" y="60"/>
                        <a:pt x="214" y="60"/>
                        <a:pt x="214" y="60"/>
                      </a:cubicBezTo>
                      <a:cubicBezTo>
                        <a:pt x="214" y="52"/>
                        <a:pt x="208" y="45"/>
                        <a:pt x="199" y="45"/>
                      </a:cubicBezTo>
                      <a:cubicBezTo>
                        <a:pt x="142" y="45"/>
                        <a:pt x="142" y="45"/>
                        <a:pt x="142" y="45"/>
                      </a:cubicBezTo>
                      <a:cubicBezTo>
                        <a:pt x="133" y="45"/>
                        <a:pt x="126" y="52"/>
                        <a:pt x="126" y="60"/>
                      </a:cubicBezTo>
                      <a:cubicBezTo>
                        <a:pt x="126" y="118"/>
                        <a:pt x="126" y="118"/>
                        <a:pt x="126" y="118"/>
                      </a:cubicBezTo>
                      <a:cubicBezTo>
                        <a:pt x="126" y="126"/>
                        <a:pt x="133" y="133"/>
                        <a:pt x="142" y="133"/>
                      </a:cubicBezTo>
                      <a:close/>
                      <a:moveTo>
                        <a:pt x="403" y="90"/>
                      </a:moveTo>
                      <a:cubicBezTo>
                        <a:pt x="399" y="90"/>
                        <a:pt x="395" y="94"/>
                        <a:pt x="395" y="98"/>
                      </a:cubicBezTo>
                      <a:cubicBezTo>
                        <a:pt x="395" y="368"/>
                        <a:pt x="395" y="368"/>
                        <a:pt x="395" y="368"/>
                      </a:cubicBezTo>
                      <a:cubicBezTo>
                        <a:pt x="395" y="383"/>
                        <a:pt x="383" y="395"/>
                        <a:pt x="368" y="395"/>
                      </a:cubicBezTo>
                      <a:cubicBezTo>
                        <a:pt x="43" y="395"/>
                        <a:pt x="43" y="395"/>
                        <a:pt x="43" y="395"/>
                      </a:cubicBezTo>
                      <a:cubicBezTo>
                        <a:pt x="28" y="395"/>
                        <a:pt x="16" y="383"/>
                        <a:pt x="16" y="368"/>
                      </a:cubicBezTo>
                      <a:cubicBezTo>
                        <a:pt x="16" y="43"/>
                        <a:pt x="16" y="43"/>
                        <a:pt x="16" y="43"/>
                      </a:cubicBezTo>
                      <a:cubicBezTo>
                        <a:pt x="16" y="28"/>
                        <a:pt x="28" y="16"/>
                        <a:pt x="43" y="16"/>
                      </a:cubicBezTo>
                      <a:cubicBezTo>
                        <a:pt x="75" y="16"/>
                        <a:pt x="75" y="16"/>
                        <a:pt x="75" y="16"/>
                      </a:cubicBezTo>
                      <a:cubicBezTo>
                        <a:pt x="75" y="139"/>
                        <a:pt x="75" y="139"/>
                        <a:pt x="75" y="139"/>
                      </a:cubicBezTo>
                      <a:cubicBezTo>
                        <a:pt x="75" y="161"/>
                        <a:pt x="94" y="180"/>
                        <a:pt x="116" y="180"/>
                      </a:cubicBezTo>
                      <a:cubicBezTo>
                        <a:pt x="295" y="180"/>
                        <a:pt x="295" y="180"/>
                        <a:pt x="295" y="180"/>
                      </a:cubicBezTo>
                      <a:cubicBezTo>
                        <a:pt x="317" y="180"/>
                        <a:pt x="336" y="161"/>
                        <a:pt x="336" y="139"/>
                      </a:cubicBezTo>
                      <a:cubicBezTo>
                        <a:pt x="336" y="16"/>
                        <a:pt x="336" y="16"/>
                        <a:pt x="336" y="16"/>
                      </a:cubicBezTo>
                      <a:cubicBezTo>
                        <a:pt x="368" y="16"/>
                        <a:pt x="368" y="16"/>
                        <a:pt x="368" y="16"/>
                      </a:cubicBezTo>
                      <a:cubicBezTo>
                        <a:pt x="383" y="16"/>
                        <a:pt x="395" y="28"/>
                        <a:pt x="395" y="43"/>
                      </a:cubicBezTo>
                      <a:cubicBezTo>
                        <a:pt x="395" y="63"/>
                        <a:pt x="395" y="63"/>
                        <a:pt x="395" y="63"/>
                      </a:cubicBezTo>
                      <a:cubicBezTo>
                        <a:pt x="395" y="67"/>
                        <a:pt x="399" y="71"/>
                        <a:pt x="403" y="71"/>
                      </a:cubicBezTo>
                      <a:cubicBezTo>
                        <a:pt x="408" y="71"/>
                        <a:pt x="411" y="67"/>
                        <a:pt x="411" y="63"/>
                      </a:cubicBezTo>
                      <a:cubicBezTo>
                        <a:pt x="411" y="43"/>
                        <a:pt x="411" y="43"/>
                        <a:pt x="411" y="43"/>
                      </a:cubicBezTo>
                      <a:cubicBezTo>
                        <a:pt x="411" y="19"/>
                        <a:pt x="392" y="0"/>
                        <a:pt x="368" y="0"/>
                      </a:cubicBezTo>
                      <a:cubicBezTo>
                        <a:pt x="43" y="0"/>
                        <a:pt x="43" y="0"/>
                        <a:pt x="43" y="0"/>
                      </a:cubicBezTo>
                      <a:cubicBezTo>
                        <a:pt x="19" y="0"/>
                        <a:pt x="0" y="19"/>
                        <a:pt x="0" y="43"/>
                      </a:cubicBezTo>
                      <a:cubicBezTo>
                        <a:pt x="0" y="368"/>
                        <a:pt x="0" y="368"/>
                        <a:pt x="0" y="368"/>
                      </a:cubicBezTo>
                      <a:cubicBezTo>
                        <a:pt x="0" y="392"/>
                        <a:pt x="19" y="411"/>
                        <a:pt x="43" y="411"/>
                      </a:cubicBezTo>
                      <a:cubicBezTo>
                        <a:pt x="368" y="411"/>
                        <a:pt x="368" y="411"/>
                        <a:pt x="368" y="411"/>
                      </a:cubicBezTo>
                      <a:cubicBezTo>
                        <a:pt x="392" y="411"/>
                        <a:pt x="411" y="392"/>
                        <a:pt x="411" y="368"/>
                      </a:cubicBezTo>
                      <a:cubicBezTo>
                        <a:pt x="411" y="98"/>
                        <a:pt x="411" y="98"/>
                        <a:pt x="411" y="98"/>
                      </a:cubicBezTo>
                      <a:cubicBezTo>
                        <a:pt x="411" y="94"/>
                        <a:pt x="408" y="90"/>
                        <a:pt x="403" y="90"/>
                      </a:cubicBezTo>
                      <a:close/>
                      <a:moveTo>
                        <a:pt x="320" y="16"/>
                      </a:moveTo>
                      <a:cubicBezTo>
                        <a:pt x="320" y="139"/>
                        <a:pt x="320" y="139"/>
                        <a:pt x="320" y="139"/>
                      </a:cubicBezTo>
                      <a:cubicBezTo>
                        <a:pt x="320" y="153"/>
                        <a:pt x="308" y="164"/>
                        <a:pt x="295" y="164"/>
                      </a:cubicBezTo>
                      <a:cubicBezTo>
                        <a:pt x="116" y="164"/>
                        <a:pt x="116" y="164"/>
                        <a:pt x="116" y="164"/>
                      </a:cubicBezTo>
                      <a:cubicBezTo>
                        <a:pt x="103" y="164"/>
                        <a:pt x="91" y="153"/>
                        <a:pt x="91" y="139"/>
                      </a:cubicBezTo>
                      <a:cubicBezTo>
                        <a:pt x="91" y="16"/>
                        <a:pt x="91" y="16"/>
                        <a:pt x="91" y="16"/>
                      </a:cubicBezTo>
                      <a:lnTo>
                        <a:pt x="320" y="16"/>
                      </a:lnTo>
                      <a:close/>
                    </a:path>
                  </a:pathLst>
                </a:custGeom>
                <a:solidFill>
                  <a:srgbClr val="7B06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sp>
              <p:nvSpPr>
                <p:cNvPr id="27689" name="AutoShape 156"/>
                <p:cNvSpPr>
                  <a:spLocks noChangeArrowheads="1"/>
                </p:cNvSpPr>
                <p:nvPr/>
              </p:nvSpPr>
              <p:spPr bwMode="auto">
                <a:xfrm>
                  <a:off x="1795683" y="1793665"/>
                  <a:ext cx="195582" cy="205590"/>
                </a:xfrm>
                <a:prstGeom prst="roundRect">
                  <a:avLst>
                    <a:gd name="adj" fmla="val 16667"/>
                  </a:avLst>
                </a:prstGeom>
                <a:solidFill>
                  <a:srgbClr val="FFFFFF"/>
                </a:solidFill>
                <a:ln w="28575" algn="ctr">
                  <a:solidFill>
                    <a:srgbClr val="7B0663"/>
                  </a:solidFill>
                  <a:round/>
                  <a:headEnd/>
                  <a:tailEnd/>
                </a:ln>
              </p:spPr>
              <p:txBody>
                <a:bodyPr wrap="none" anchor="ctr"/>
                <a:lstStyle/>
                <a:p>
                  <a:pPr algn="ctr" eaLnBrk="0" hangingPunct="0"/>
                  <a:endParaRPr lang="en-US" altLang="en-US"/>
                </a:p>
              </p:txBody>
            </p:sp>
            <p:grpSp>
              <p:nvGrpSpPr>
                <p:cNvPr id="27690" name="Group 157"/>
                <p:cNvGrpSpPr>
                  <a:grpSpLocks/>
                </p:cNvGrpSpPr>
                <p:nvPr/>
              </p:nvGrpSpPr>
              <p:grpSpPr bwMode="auto">
                <a:xfrm>
                  <a:off x="1828759" y="1827678"/>
                  <a:ext cx="130867" cy="136808"/>
                  <a:chOff x="1209" y="2614"/>
                  <a:chExt cx="182" cy="181"/>
                </a:xfrm>
              </p:grpSpPr>
              <p:sp>
                <p:nvSpPr>
                  <p:cNvPr id="16429" name="Line 158"/>
                  <p:cNvSpPr>
                    <a:spLocks noChangeShapeType="1"/>
                  </p:cNvSpPr>
                  <p:nvPr/>
                </p:nvSpPr>
                <p:spPr bwMode="auto">
                  <a:xfrm>
                    <a:off x="1209" y="2612"/>
                    <a:ext cx="182" cy="183"/>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30" name="Line 159"/>
                  <p:cNvSpPr>
                    <a:spLocks noChangeShapeType="1"/>
                  </p:cNvSpPr>
                  <p:nvPr/>
                </p:nvSpPr>
                <p:spPr bwMode="auto">
                  <a:xfrm>
                    <a:off x="1209" y="2612"/>
                    <a:ext cx="46" cy="0"/>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31" name="Line 160"/>
                  <p:cNvSpPr>
                    <a:spLocks noChangeShapeType="1"/>
                  </p:cNvSpPr>
                  <p:nvPr/>
                </p:nvSpPr>
                <p:spPr bwMode="auto">
                  <a:xfrm>
                    <a:off x="1209" y="2612"/>
                    <a:ext cx="0" cy="45"/>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32" name="Line 161"/>
                  <p:cNvSpPr>
                    <a:spLocks noChangeShapeType="1"/>
                  </p:cNvSpPr>
                  <p:nvPr/>
                </p:nvSpPr>
                <p:spPr bwMode="auto">
                  <a:xfrm>
                    <a:off x="1345" y="2795"/>
                    <a:ext cx="46" cy="0"/>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33" name="Line 162"/>
                  <p:cNvSpPr>
                    <a:spLocks noChangeShapeType="1"/>
                  </p:cNvSpPr>
                  <p:nvPr/>
                </p:nvSpPr>
                <p:spPr bwMode="auto">
                  <a:xfrm>
                    <a:off x="1391" y="2750"/>
                    <a:ext cx="0" cy="45"/>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grpSp>
            <p:grpSp>
              <p:nvGrpSpPr>
                <p:cNvPr id="27691" name="Group 163"/>
                <p:cNvGrpSpPr>
                  <a:grpSpLocks/>
                </p:cNvGrpSpPr>
                <p:nvPr/>
              </p:nvGrpSpPr>
              <p:grpSpPr bwMode="auto">
                <a:xfrm rot="-5400000">
                  <a:off x="1825411" y="1831008"/>
                  <a:ext cx="137564" cy="130148"/>
                  <a:chOff x="1209" y="2614"/>
                  <a:chExt cx="182" cy="181"/>
                </a:xfrm>
              </p:grpSpPr>
              <p:sp>
                <p:nvSpPr>
                  <p:cNvPr id="16424" name="Line 164"/>
                  <p:cNvSpPr>
                    <a:spLocks noChangeShapeType="1"/>
                  </p:cNvSpPr>
                  <p:nvPr/>
                </p:nvSpPr>
                <p:spPr bwMode="auto">
                  <a:xfrm>
                    <a:off x="1209" y="2614"/>
                    <a:ext cx="182" cy="183"/>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25" name="Line 165"/>
                  <p:cNvSpPr>
                    <a:spLocks noChangeShapeType="1"/>
                  </p:cNvSpPr>
                  <p:nvPr/>
                </p:nvSpPr>
                <p:spPr bwMode="auto">
                  <a:xfrm>
                    <a:off x="1225" y="2614"/>
                    <a:ext cx="45" cy="0"/>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26" name="Line 166"/>
                  <p:cNvSpPr>
                    <a:spLocks noChangeShapeType="1"/>
                  </p:cNvSpPr>
                  <p:nvPr/>
                </p:nvSpPr>
                <p:spPr bwMode="auto">
                  <a:xfrm>
                    <a:off x="1209" y="2614"/>
                    <a:ext cx="0" cy="46"/>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27" name="Line 167"/>
                  <p:cNvSpPr>
                    <a:spLocks noChangeShapeType="1"/>
                  </p:cNvSpPr>
                  <p:nvPr/>
                </p:nvSpPr>
                <p:spPr bwMode="auto">
                  <a:xfrm>
                    <a:off x="1361" y="2795"/>
                    <a:ext cx="45" cy="0"/>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28" name="Line 168"/>
                  <p:cNvSpPr>
                    <a:spLocks noChangeShapeType="1"/>
                  </p:cNvSpPr>
                  <p:nvPr/>
                </p:nvSpPr>
                <p:spPr bwMode="auto">
                  <a:xfrm>
                    <a:off x="1391" y="2749"/>
                    <a:ext cx="0" cy="46"/>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grpSp>
          </p:grpSp>
          <p:grpSp>
            <p:nvGrpSpPr>
              <p:cNvPr id="27663" name="Group 623"/>
              <p:cNvGrpSpPr>
                <a:grpSpLocks/>
              </p:cNvGrpSpPr>
              <p:nvPr/>
            </p:nvGrpSpPr>
            <p:grpSpPr bwMode="auto">
              <a:xfrm>
                <a:off x="9192639" y="2741388"/>
                <a:ext cx="345287" cy="292307"/>
                <a:chOff x="2405645" y="2702946"/>
                <a:chExt cx="345287" cy="292307"/>
              </a:xfrm>
            </p:grpSpPr>
            <p:sp>
              <p:nvSpPr>
                <p:cNvPr id="16417" name="Rectangle 624"/>
                <p:cNvSpPr>
                  <a:spLocks noChangeArrowheads="1"/>
                </p:cNvSpPr>
                <p:nvPr/>
              </p:nvSpPr>
              <p:spPr bwMode="auto">
                <a:xfrm>
                  <a:off x="2418923" y="2702697"/>
                  <a:ext cx="331990" cy="279715"/>
                </a:xfrm>
                <a:prstGeom prst="rect">
                  <a:avLst/>
                </a:prstGeom>
                <a:solidFill>
                  <a:srgbClr val="FFFFFF"/>
                </a:solidFill>
                <a:ln>
                  <a:noFill/>
                </a:ln>
                <a:extLst>
                  <a:ext uri="{91240B29-F687-4F45-9708-019B960494DF}">
                    <a14:hiddenLine xmlns:a14="http://schemas.microsoft.com/office/drawing/2010/main" w="12700" algn="ctr">
                      <a:solidFill>
                        <a:schemeClr val="tx1"/>
                      </a:solidFill>
                      <a:round/>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sz="2667">
                    <a:cs typeface="+mn-cs"/>
                  </a:endParaRPr>
                </a:p>
              </p:txBody>
            </p:sp>
            <p:sp>
              <p:nvSpPr>
                <p:cNvPr id="626" name="Freeform 3"/>
                <p:cNvSpPr>
                  <a:spLocks noChangeAspect="1" noEditPoints="1"/>
                </p:cNvSpPr>
                <p:nvPr/>
              </p:nvSpPr>
              <p:spPr bwMode="auto">
                <a:xfrm>
                  <a:off x="2478152" y="2711393"/>
                  <a:ext cx="218210" cy="284063"/>
                </a:xfrm>
                <a:custGeom>
                  <a:avLst/>
                  <a:gdLst>
                    <a:gd name="T0" fmla="*/ 2147483647 w 301"/>
                    <a:gd name="T1" fmla="*/ 2147483647 h 412"/>
                    <a:gd name="T2" fmla="*/ 2147483647 w 301"/>
                    <a:gd name="T3" fmla="*/ 2147483647 h 412"/>
                    <a:gd name="T4" fmla="*/ 2147483647 w 301"/>
                    <a:gd name="T5" fmla="*/ 2147483647 h 412"/>
                    <a:gd name="T6" fmla="*/ 2147483647 w 301"/>
                    <a:gd name="T7" fmla="*/ 2147483647 h 412"/>
                    <a:gd name="T8" fmla="*/ 2147483647 w 301"/>
                    <a:gd name="T9" fmla="*/ 2147483647 h 412"/>
                    <a:gd name="T10" fmla="*/ 2147483647 w 301"/>
                    <a:gd name="T11" fmla="*/ 2147483647 h 412"/>
                    <a:gd name="T12" fmla="*/ 2147483647 w 301"/>
                    <a:gd name="T13" fmla="*/ 2147483647 h 412"/>
                    <a:gd name="T14" fmla="*/ 2147483647 w 301"/>
                    <a:gd name="T15" fmla="*/ 2147483647 h 412"/>
                    <a:gd name="T16" fmla="*/ 2147483647 w 301"/>
                    <a:gd name="T17" fmla="*/ 2147483647 h 412"/>
                    <a:gd name="T18" fmla="*/ 2147483647 w 301"/>
                    <a:gd name="T19" fmla="*/ 2147483647 h 412"/>
                    <a:gd name="T20" fmla="*/ 2147483647 w 301"/>
                    <a:gd name="T21" fmla="*/ 2147483647 h 412"/>
                    <a:gd name="T22" fmla="*/ 2147483647 w 301"/>
                    <a:gd name="T23" fmla="*/ 2147483647 h 412"/>
                    <a:gd name="T24" fmla="*/ 2147483647 w 301"/>
                    <a:gd name="T25" fmla="*/ 2147483647 h 412"/>
                    <a:gd name="T26" fmla="*/ 2147483647 w 301"/>
                    <a:gd name="T27" fmla="*/ 2147483647 h 412"/>
                    <a:gd name="T28" fmla="*/ 2147483647 w 301"/>
                    <a:gd name="T29" fmla="*/ 2147483647 h 412"/>
                    <a:gd name="T30" fmla="*/ 2147483647 w 301"/>
                    <a:gd name="T31" fmla="*/ 2147483647 h 412"/>
                    <a:gd name="T32" fmla="*/ 2147483647 w 301"/>
                    <a:gd name="T33" fmla="*/ 2147483647 h 412"/>
                    <a:gd name="T34" fmla="*/ 2147483647 w 301"/>
                    <a:gd name="T35" fmla="*/ 2147483647 h 412"/>
                    <a:gd name="T36" fmla="*/ 2147483647 w 301"/>
                    <a:gd name="T37" fmla="*/ 2147483647 h 412"/>
                    <a:gd name="T38" fmla="*/ 2147483647 w 301"/>
                    <a:gd name="T39" fmla="*/ 2147483647 h 412"/>
                    <a:gd name="T40" fmla="*/ 2147483647 w 301"/>
                    <a:gd name="T41" fmla="*/ 2147483647 h 412"/>
                    <a:gd name="T42" fmla="*/ 2147483647 w 301"/>
                    <a:gd name="T43" fmla="*/ 2147483647 h 412"/>
                    <a:gd name="T44" fmla="*/ 2147483647 w 301"/>
                    <a:gd name="T45" fmla="*/ 2147483647 h 412"/>
                    <a:gd name="T46" fmla="*/ 2147483647 w 301"/>
                    <a:gd name="T47" fmla="*/ 2147483647 h 412"/>
                    <a:gd name="T48" fmla="*/ 2147483647 w 301"/>
                    <a:gd name="T49" fmla="*/ 2147483647 h 412"/>
                    <a:gd name="T50" fmla="*/ 2147483647 w 301"/>
                    <a:gd name="T51" fmla="*/ 2147483647 h 412"/>
                    <a:gd name="T52" fmla="*/ 2147483647 w 301"/>
                    <a:gd name="T53" fmla="*/ 2147483647 h 412"/>
                    <a:gd name="T54" fmla="*/ 2147483647 w 301"/>
                    <a:gd name="T55" fmla="*/ 2147483647 h 412"/>
                    <a:gd name="T56" fmla="*/ 2147483647 w 301"/>
                    <a:gd name="T57" fmla="*/ 2147483647 h 412"/>
                    <a:gd name="T58" fmla="*/ 2147483647 w 301"/>
                    <a:gd name="T59" fmla="*/ 2147483647 h 412"/>
                    <a:gd name="T60" fmla="*/ 2147483647 w 301"/>
                    <a:gd name="T61" fmla="*/ 2147483647 h 412"/>
                    <a:gd name="T62" fmla="*/ 2147483647 w 301"/>
                    <a:gd name="T63" fmla="*/ 2147483647 h 412"/>
                    <a:gd name="T64" fmla="*/ 2147483647 w 301"/>
                    <a:gd name="T65" fmla="*/ 2147483647 h 412"/>
                    <a:gd name="T66" fmla="*/ 2147483647 w 301"/>
                    <a:gd name="T67" fmla="*/ 2147483647 h 412"/>
                    <a:gd name="T68" fmla="*/ 2147483647 w 301"/>
                    <a:gd name="T69" fmla="*/ 2147483647 h 412"/>
                    <a:gd name="T70" fmla="*/ 2147483647 w 301"/>
                    <a:gd name="T71" fmla="*/ 2147483647 h 412"/>
                    <a:gd name="T72" fmla="*/ 2147483647 w 301"/>
                    <a:gd name="T73" fmla="*/ 2147483647 h 412"/>
                    <a:gd name="T74" fmla="*/ 2147483647 w 301"/>
                    <a:gd name="T75" fmla="*/ 2147483647 h 412"/>
                    <a:gd name="T76" fmla="*/ 2147483647 w 301"/>
                    <a:gd name="T77" fmla="*/ 2147483647 h 412"/>
                    <a:gd name="T78" fmla="*/ 2147483647 w 301"/>
                    <a:gd name="T79" fmla="*/ 2147483647 h 412"/>
                    <a:gd name="T80" fmla="*/ 2147483647 w 301"/>
                    <a:gd name="T81" fmla="*/ 2147483647 h 412"/>
                    <a:gd name="T82" fmla="*/ 2147483647 w 301"/>
                    <a:gd name="T83" fmla="*/ 2147483647 h 412"/>
                    <a:gd name="T84" fmla="*/ 2147483647 w 301"/>
                    <a:gd name="T85" fmla="*/ 2147483647 h 412"/>
                    <a:gd name="T86" fmla="*/ 2147483647 w 301"/>
                    <a:gd name="T87" fmla="*/ 2147483647 h 412"/>
                    <a:gd name="T88" fmla="*/ 2147483647 w 301"/>
                    <a:gd name="T89" fmla="*/ 2147483647 h 412"/>
                    <a:gd name="T90" fmla="*/ 2147483647 w 301"/>
                    <a:gd name="T91" fmla="*/ 2147483647 h 412"/>
                    <a:gd name="T92" fmla="*/ 2147483647 w 301"/>
                    <a:gd name="T93" fmla="*/ 2147483647 h 412"/>
                    <a:gd name="T94" fmla="*/ 2147483647 w 301"/>
                    <a:gd name="T95" fmla="*/ 2147483647 h 412"/>
                    <a:gd name="T96" fmla="*/ 2147483647 w 301"/>
                    <a:gd name="T97" fmla="*/ 2147483647 h 412"/>
                    <a:gd name="T98" fmla="*/ 2147483647 w 301"/>
                    <a:gd name="T99" fmla="*/ 2147483647 h 412"/>
                    <a:gd name="T100" fmla="*/ 2147483647 w 301"/>
                    <a:gd name="T101" fmla="*/ 2147483647 h 412"/>
                    <a:gd name="T102" fmla="*/ 2147483647 w 301"/>
                    <a:gd name="T103" fmla="*/ 0 h 412"/>
                    <a:gd name="T104" fmla="*/ 2147483647 w 301"/>
                    <a:gd name="T105" fmla="*/ 2147483647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1"/>
                    <a:gd name="T160" fmla="*/ 0 h 412"/>
                    <a:gd name="T161" fmla="*/ 301 w 301"/>
                    <a:gd name="T162" fmla="*/ 412 h 4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1" h="412">
                      <a:moveTo>
                        <a:pt x="68" y="37"/>
                      </a:moveTo>
                      <a:cubicBezTo>
                        <a:pt x="68" y="33"/>
                        <a:pt x="65" y="29"/>
                        <a:pt x="60" y="29"/>
                      </a:cubicBezTo>
                      <a:cubicBezTo>
                        <a:pt x="39" y="29"/>
                        <a:pt x="39" y="29"/>
                        <a:pt x="39" y="29"/>
                      </a:cubicBezTo>
                      <a:cubicBezTo>
                        <a:pt x="35" y="29"/>
                        <a:pt x="31" y="33"/>
                        <a:pt x="31" y="37"/>
                      </a:cubicBezTo>
                      <a:cubicBezTo>
                        <a:pt x="31" y="58"/>
                        <a:pt x="31" y="58"/>
                        <a:pt x="31" y="58"/>
                      </a:cubicBezTo>
                      <a:cubicBezTo>
                        <a:pt x="31" y="63"/>
                        <a:pt x="35" y="66"/>
                        <a:pt x="39" y="66"/>
                      </a:cubicBezTo>
                      <a:cubicBezTo>
                        <a:pt x="60" y="66"/>
                        <a:pt x="60" y="66"/>
                        <a:pt x="60" y="66"/>
                      </a:cubicBezTo>
                      <a:cubicBezTo>
                        <a:pt x="65" y="66"/>
                        <a:pt x="68" y="63"/>
                        <a:pt x="68" y="58"/>
                      </a:cubicBezTo>
                      <a:lnTo>
                        <a:pt x="68" y="37"/>
                      </a:lnTo>
                      <a:close/>
                      <a:moveTo>
                        <a:pt x="68" y="86"/>
                      </a:moveTo>
                      <a:cubicBezTo>
                        <a:pt x="68" y="81"/>
                        <a:pt x="65" y="78"/>
                        <a:pt x="60" y="78"/>
                      </a:cubicBezTo>
                      <a:cubicBezTo>
                        <a:pt x="39" y="78"/>
                        <a:pt x="39" y="78"/>
                        <a:pt x="39" y="78"/>
                      </a:cubicBezTo>
                      <a:cubicBezTo>
                        <a:pt x="35" y="78"/>
                        <a:pt x="31" y="81"/>
                        <a:pt x="31" y="86"/>
                      </a:cubicBezTo>
                      <a:cubicBezTo>
                        <a:pt x="31" y="107"/>
                        <a:pt x="31" y="107"/>
                        <a:pt x="31" y="107"/>
                      </a:cubicBezTo>
                      <a:cubicBezTo>
                        <a:pt x="31" y="112"/>
                        <a:pt x="35" y="115"/>
                        <a:pt x="39" y="115"/>
                      </a:cubicBezTo>
                      <a:cubicBezTo>
                        <a:pt x="60" y="115"/>
                        <a:pt x="60" y="115"/>
                        <a:pt x="60" y="115"/>
                      </a:cubicBezTo>
                      <a:cubicBezTo>
                        <a:pt x="65" y="115"/>
                        <a:pt x="68" y="112"/>
                        <a:pt x="68" y="107"/>
                      </a:cubicBezTo>
                      <a:lnTo>
                        <a:pt x="68" y="86"/>
                      </a:lnTo>
                      <a:close/>
                      <a:moveTo>
                        <a:pt x="68" y="135"/>
                      </a:moveTo>
                      <a:cubicBezTo>
                        <a:pt x="68" y="130"/>
                        <a:pt x="65" y="127"/>
                        <a:pt x="60" y="127"/>
                      </a:cubicBezTo>
                      <a:cubicBezTo>
                        <a:pt x="39" y="127"/>
                        <a:pt x="39" y="127"/>
                        <a:pt x="39" y="127"/>
                      </a:cubicBezTo>
                      <a:cubicBezTo>
                        <a:pt x="35" y="127"/>
                        <a:pt x="31" y="130"/>
                        <a:pt x="31" y="135"/>
                      </a:cubicBezTo>
                      <a:cubicBezTo>
                        <a:pt x="31" y="156"/>
                        <a:pt x="31" y="156"/>
                        <a:pt x="31" y="156"/>
                      </a:cubicBezTo>
                      <a:cubicBezTo>
                        <a:pt x="31" y="160"/>
                        <a:pt x="35" y="164"/>
                        <a:pt x="39" y="164"/>
                      </a:cubicBezTo>
                      <a:cubicBezTo>
                        <a:pt x="60" y="164"/>
                        <a:pt x="60" y="164"/>
                        <a:pt x="60" y="164"/>
                      </a:cubicBezTo>
                      <a:cubicBezTo>
                        <a:pt x="65" y="164"/>
                        <a:pt x="68" y="160"/>
                        <a:pt x="68" y="156"/>
                      </a:cubicBezTo>
                      <a:lnTo>
                        <a:pt x="68" y="135"/>
                      </a:lnTo>
                      <a:close/>
                      <a:moveTo>
                        <a:pt x="68" y="183"/>
                      </a:moveTo>
                      <a:cubicBezTo>
                        <a:pt x="68" y="179"/>
                        <a:pt x="65" y="175"/>
                        <a:pt x="60" y="175"/>
                      </a:cubicBezTo>
                      <a:cubicBezTo>
                        <a:pt x="39" y="175"/>
                        <a:pt x="39" y="175"/>
                        <a:pt x="39" y="175"/>
                      </a:cubicBezTo>
                      <a:cubicBezTo>
                        <a:pt x="35" y="175"/>
                        <a:pt x="31" y="179"/>
                        <a:pt x="31" y="183"/>
                      </a:cubicBezTo>
                      <a:cubicBezTo>
                        <a:pt x="31" y="205"/>
                        <a:pt x="31" y="205"/>
                        <a:pt x="31" y="205"/>
                      </a:cubicBezTo>
                      <a:cubicBezTo>
                        <a:pt x="31" y="209"/>
                        <a:pt x="35" y="213"/>
                        <a:pt x="39" y="213"/>
                      </a:cubicBezTo>
                      <a:cubicBezTo>
                        <a:pt x="60" y="213"/>
                        <a:pt x="60" y="213"/>
                        <a:pt x="60" y="213"/>
                      </a:cubicBezTo>
                      <a:cubicBezTo>
                        <a:pt x="65" y="213"/>
                        <a:pt x="68" y="209"/>
                        <a:pt x="68" y="205"/>
                      </a:cubicBezTo>
                      <a:lnTo>
                        <a:pt x="68" y="183"/>
                      </a:lnTo>
                      <a:close/>
                      <a:moveTo>
                        <a:pt x="68" y="232"/>
                      </a:moveTo>
                      <a:cubicBezTo>
                        <a:pt x="68" y="228"/>
                        <a:pt x="65" y="224"/>
                        <a:pt x="60" y="224"/>
                      </a:cubicBezTo>
                      <a:cubicBezTo>
                        <a:pt x="39" y="224"/>
                        <a:pt x="39" y="224"/>
                        <a:pt x="39" y="224"/>
                      </a:cubicBezTo>
                      <a:cubicBezTo>
                        <a:pt x="35" y="224"/>
                        <a:pt x="31" y="228"/>
                        <a:pt x="31" y="232"/>
                      </a:cubicBezTo>
                      <a:cubicBezTo>
                        <a:pt x="31" y="253"/>
                        <a:pt x="31" y="253"/>
                        <a:pt x="31" y="253"/>
                      </a:cubicBezTo>
                      <a:cubicBezTo>
                        <a:pt x="31" y="258"/>
                        <a:pt x="35" y="261"/>
                        <a:pt x="39" y="261"/>
                      </a:cubicBezTo>
                      <a:cubicBezTo>
                        <a:pt x="60" y="261"/>
                        <a:pt x="60" y="261"/>
                        <a:pt x="60" y="261"/>
                      </a:cubicBezTo>
                      <a:cubicBezTo>
                        <a:pt x="65" y="261"/>
                        <a:pt x="68" y="258"/>
                        <a:pt x="68" y="253"/>
                      </a:cubicBezTo>
                      <a:lnTo>
                        <a:pt x="68" y="232"/>
                      </a:lnTo>
                      <a:close/>
                      <a:moveTo>
                        <a:pt x="60" y="273"/>
                      </a:moveTo>
                      <a:cubicBezTo>
                        <a:pt x="39" y="273"/>
                        <a:pt x="39" y="273"/>
                        <a:pt x="39" y="273"/>
                      </a:cubicBezTo>
                      <a:cubicBezTo>
                        <a:pt x="35" y="273"/>
                        <a:pt x="31" y="276"/>
                        <a:pt x="31" y="281"/>
                      </a:cubicBezTo>
                      <a:cubicBezTo>
                        <a:pt x="31" y="302"/>
                        <a:pt x="31" y="302"/>
                        <a:pt x="31" y="302"/>
                      </a:cubicBezTo>
                      <a:cubicBezTo>
                        <a:pt x="31" y="306"/>
                        <a:pt x="35" y="310"/>
                        <a:pt x="39" y="310"/>
                      </a:cubicBezTo>
                      <a:cubicBezTo>
                        <a:pt x="60" y="310"/>
                        <a:pt x="60" y="310"/>
                        <a:pt x="60" y="310"/>
                      </a:cubicBezTo>
                      <a:cubicBezTo>
                        <a:pt x="65" y="310"/>
                        <a:pt x="68" y="306"/>
                        <a:pt x="68" y="302"/>
                      </a:cubicBezTo>
                      <a:cubicBezTo>
                        <a:pt x="68" y="281"/>
                        <a:pt x="68" y="281"/>
                        <a:pt x="68" y="281"/>
                      </a:cubicBezTo>
                      <a:cubicBezTo>
                        <a:pt x="68" y="276"/>
                        <a:pt x="65" y="273"/>
                        <a:pt x="60" y="273"/>
                      </a:cubicBezTo>
                      <a:close/>
                      <a:moveTo>
                        <a:pt x="119" y="37"/>
                      </a:moveTo>
                      <a:cubicBezTo>
                        <a:pt x="119" y="33"/>
                        <a:pt x="115" y="29"/>
                        <a:pt x="111" y="29"/>
                      </a:cubicBezTo>
                      <a:cubicBezTo>
                        <a:pt x="90" y="29"/>
                        <a:pt x="90" y="29"/>
                        <a:pt x="90" y="29"/>
                      </a:cubicBezTo>
                      <a:cubicBezTo>
                        <a:pt x="85" y="29"/>
                        <a:pt x="82" y="33"/>
                        <a:pt x="82" y="37"/>
                      </a:cubicBezTo>
                      <a:cubicBezTo>
                        <a:pt x="82" y="58"/>
                        <a:pt x="82" y="58"/>
                        <a:pt x="82" y="58"/>
                      </a:cubicBezTo>
                      <a:cubicBezTo>
                        <a:pt x="82" y="63"/>
                        <a:pt x="85" y="66"/>
                        <a:pt x="90" y="66"/>
                      </a:cubicBezTo>
                      <a:cubicBezTo>
                        <a:pt x="111" y="66"/>
                        <a:pt x="111" y="66"/>
                        <a:pt x="111" y="66"/>
                      </a:cubicBezTo>
                      <a:cubicBezTo>
                        <a:pt x="115" y="66"/>
                        <a:pt x="119" y="63"/>
                        <a:pt x="119" y="58"/>
                      </a:cubicBezTo>
                      <a:lnTo>
                        <a:pt x="119" y="37"/>
                      </a:lnTo>
                      <a:close/>
                      <a:moveTo>
                        <a:pt x="119" y="86"/>
                      </a:moveTo>
                      <a:cubicBezTo>
                        <a:pt x="119" y="81"/>
                        <a:pt x="115" y="78"/>
                        <a:pt x="111" y="78"/>
                      </a:cubicBezTo>
                      <a:cubicBezTo>
                        <a:pt x="90" y="78"/>
                        <a:pt x="90" y="78"/>
                        <a:pt x="90" y="78"/>
                      </a:cubicBezTo>
                      <a:cubicBezTo>
                        <a:pt x="85" y="78"/>
                        <a:pt x="82" y="81"/>
                        <a:pt x="82" y="86"/>
                      </a:cubicBezTo>
                      <a:cubicBezTo>
                        <a:pt x="82" y="107"/>
                        <a:pt x="82" y="107"/>
                        <a:pt x="82" y="107"/>
                      </a:cubicBezTo>
                      <a:cubicBezTo>
                        <a:pt x="82" y="112"/>
                        <a:pt x="85" y="115"/>
                        <a:pt x="90" y="115"/>
                      </a:cubicBezTo>
                      <a:cubicBezTo>
                        <a:pt x="111" y="115"/>
                        <a:pt x="111" y="115"/>
                        <a:pt x="111" y="115"/>
                      </a:cubicBezTo>
                      <a:cubicBezTo>
                        <a:pt x="115" y="115"/>
                        <a:pt x="119" y="112"/>
                        <a:pt x="119" y="107"/>
                      </a:cubicBezTo>
                      <a:lnTo>
                        <a:pt x="119" y="86"/>
                      </a:lnTo>
                      <a:close/>
                      <a:moveTo>
                        <a:pt x="119" y="135"/>
                      </a:moveTo>
                      <a:cubicBezTo>
                        <a:pt x="119" y="130"/>
                        <a:pt x="115" y="127"/>
                        <a:pt x="111" y="127"/>
                      </a:cubicBezTo>
                      <a:cubicBezTo>
                        <a:pt x="90" y="127"/>
                        <a:pt x="90" y="127"/>
                        <a:pt x="90" y="127"/>
                      </a:cubicBezTo>
                      <a:cubicBezTo>
                        <a:pt x="85" y="127"/>
                        <a:pt x="82" y="130"/>
                        <a:pt x="82" y="135"/>
                      </a:cubicBezTo>
                      <a:cubicBezTo>
                        <a:pt x="82" y="156"/>
                        <a:pt x="82" y="156"/>
                        <a:pt x="82" y="156"/>
                      </a:cubicBezTo>
                      <a:cubicBezTo>
                        <a:pt x="82" y="160"/>
                        <a:pt x="85" y="164"/>
                        <a:pt x="90" y="164"/>
                      </a:cubicBezTo>
                      <a:cubicBezTo>
                        <a:pt x="111" y="164"/>
                        <a:pt x="111" y="164"/>
                        <a:pt x="111" y="164"/>
                      </a:cubicBezTo>
                      <a:cubicBezTo>
                        <a:pt x="115" y="164"/>
                        <a:pt x="119" y="160"/>
                        <a:pt x="119" y="156"/>
                      </a:cubicBezTo>
                      <a:lnTo>
                        <a:pt x="119" y="135"/>
                      </a:lnTo>
                      <a:close/>
                      <a:moveTo>
                        <a:pt x="119" y="183"/>
                      </a:moveTo>
                      <a:cubicBezTo>
                        <a:pt x="119" y="179"/>
                        <a:pt x="115" y="175"/>
                        <a:pt x="111" y="175"/>
                      </a:cubicBezTo>
                      <a:cubicBezTo>
                        <a:pt x="90" y="175"/>
                        <a:pt x="90" y="175"/>
                        <a:pt x="90" y="175"/>
                      </a:cubicBezTo>
                      <a:cubicBezTo>
                        <a:pt x="85" y="175"/>
                        <a:pt x="82" y="179"/>
                        <a:pt x="82" y="183"/>
                      </a:cubicBezTo>
                      <a:cubicBezTo>
                        <a:pt x="82" y="205"/>
                        <a:pt x="82" y="205"/>
                        <a:pt x="82" y="205"/>
                      </a:cubicBezTo>
                      <a:cubicBezTo>
                        <a:pt x="82" y="209"/>
                        <a:pt x="85" y="213"/>
                        <a:pt x="90" y="213"/>
                      </a:cubicBezTo>
                      <a:cubicBezTo>
                        <a:pt x="111" y="213"/>
                        <a:pt x="111" y="213"/>
                        <a:pt x="111" y="213"/>
                      </a:cubicBezTo>
                      <a:cubicBezTo>
                        <a:pt x="115" y="213"/>
                        <a:pt x="119" y="209"/>
                        <a:pt x="119" y="205"/>
                      </a:cubicBezTo>
                      <a:lnTo>
                        <a:pt x="119" y="183"/>
                      </a:lnTo>
                      <a:close/>
                      <a:moveTo>
                        <a:pt x="119" y="232"/>
                      </a:moveTo>
                      <a:cubicBezTo>
                        <a:pt x="119" y="228"/>
                        <a:pt x="115" y="224"/>
                        <a:pt x="111" y="224"/>
                      </a:cubicBezTo>
                      <a:cubicBezTo>
                        <a:pt x="90" y="224"/>
                        <a:pt x="90" y="224"/>
                        <a:pt x="90" y="224"/>
                      </a:cubicBezTo>
                      <a:cubicBezTo>
                        <a:pt x="85" y="224"/>
                        <a:pt x="82" y="228"/>
                        <a:pt x="82" y="232"/>
                      </a:cubicBezTo>
                      <a:cubicBezTo>
                        <a:pt x="82" y="253"/>
                        <a:pt x="82" y="253"/>
                        <a:pt x="82" y="253"/>
                      </a:cubicBezTo>
                      <a:cubicBezTo>
                        <a:pt x="82" y="258"/>
                        <a:pt x="85" y="261"/>
                        <a:pt x="90" y="261"/>
                      </a:cubicBezTo>
                      <a:cubicBezTo>
                        <a:pt x="111" y="261"/>
                        <a:pt x="111" y="261"/>
                        <a:pt x="111" y="261"/>
                      </a:cubicBezTo>
                      <a:cubicBezTo>
                        <a:pt x="115" y="261"/>
                        <a:pt x="119" y="258"/>
                        <a:pt x="119" y="253"/>
                      </a:cubicBezTo>
                      <a:lnTo>
                        <a:pt x="119" y="232"/>
                      </a:lnTo>
                      <a:close/>
                      <a:moveTo>
                        <a:pt x="111" y="273"/>
                      </a:moveTo>
                      <a:cubicBezTo>
                        <a:pt x="90" y="273"/>
                        <a:pt x="90" y="273"/>
                        <a:pt x="90" y="273"/>
                      </a:cubicBezTo>
                      <a:cubicBezTo>
                        <a:pt x="85" y="273"/>
                        <a:pt x="82" y="276"/>
                        <a:pt x="82" y="281"/>
                      </a:cubicBezTo>
                      <a:cubicBezTo>
                        <a:pt x="82" y="302"/>
                        <a:pt x="82" y="302"/>
                        <a:pt x="82" y="302"/>
                      </a:cubicBezTo>
                      <a:cubicBezTo>
                        <a:pt x="82" y="306"/>
                        <a:pt x="85" y="310"/>
                        <a:pt x="90" y="310"/>
                      </a:cubicBezTo>
                      <a:cubicBezTo>
                        <a:pt x="111" y="310"/>
                        <a:pt x="111" y="310"/>
                        <a:pt x="111" y="310"/>
                      </a:cubicBezTo>
                      <a:cubicBezTo>
                        <a:pt x="115" y="310"/>
                        <a:pt x="119" y="306"/>
                        <a:pt x="119" y="302"/>
                      </a:cubicBezTo>
                      <a:cubicBezTo>
                        <a:pt x="119" y="281"/>
                        <a:pt x="119" y="281"/>
                        <a:pt x="119" y="281"/>
                      </a:cubicBezTo>
                      <a:cubicBezTo>
                        <a:pt x="119" y="276"/>
                        <a:pt x="115" y="273"/>
                        <a:pt x="111" y="273"/>
                      </a:cubicBezTo>
                      <a:close/>
                      <a:moveTo>
                        <a:pt x="140" y="66"/>
                      </a:moveTo>
                      <a:cubicBezTo>
                        <a:pt x="162" y="66"/>
                        <a:pt x="162" y="66"/>
                        <a:pt x="162" y="66"/>
                      </a:cubicBezTo>
                      <a:cubicBezTo>
                        <a:pt x="166" y="66"/>
                        <a:pt x="170" y="63"/>
                        <a:pt x="170" y="58"/>
                      </a:cubicBezTo>
                      <a:cubicBezTo>
                        <a:pt x="170" y="37"/>
                        <a:pt x="170" y="37"/>
                        <a:pt x="170" y="37"/>
                      </a:cubicBezTo>
                      <a:cubicBezTo>
                        <a:pt x="170" y="33"/>
                        <a:pt x="166" y="29"/>
                        <a:pt x="162" y="29"/>
                      </a:cubicBezTo>
                      <a:cubicBezTo>
                        <a:pt x="140" y="29"/>
                        <a:pt x="140" y="29"/>
                        <a:pt x="140" y="29"/>
                      </a:cubicBezTo>
                      <a:cubicBezTo>
                        <a:pt x="136" y="29"/>
                        <a:pt x="132" y="33"/>
                        <a:pt x="132" y="37"/>
                      </a:cubicBezTo>
                      <a:cubicBezTo>
                        <a:pt x="132" y="58"/>
                        <a:pt x="132" y="58"/>
                        <a:pt x="132" y="58"/>
                      </a:cubicBezTo>
                      <a:cubicBezTo>
                        <a:pt x="132" y="63"/>
                        <a:pt x="136" y="66"/>
                        <a:pt x="140" y="66"/>
                      </a:cubicBezTo>
                      <a:close/>
                      <a:moveTo>
                        <a:pt x="170" y="86"/>
                      </a:moveTo>
                      <a:cubicBezTo>
                        <a:pt x="170" y="81"/>
                        <a:pt x="166" y="78"/>
                        <a:pt x="162" y="78"/>
                      </a:cubicBezTo>
                      <a:cubicBezTo>
                        <a:pt x="140" y="78"/>
                        <a:pt x="140" y="78"/>
                        <a:pt x="140" y="78"/>
                      </a:cubicBezTo>
                      <a:cubicBezTo>
                        <a:pt x="136" y="78"/>
                        <a:pt x="132" y="81"/>
                        <a:pt x="132" y="86"/>
                      </a:cubicBezTo>
                      <a:cubicBezTo>
                        <a:pt x="132" y="107"/>
                        <a:pt x="132" y="107"/>
                        <a:pt x="132" y="107"/>
                      </a:cubicBezTo>
                      <a:cubicBezTo>
                        <a:pt x="132" y="112"/>
                        <a:pt x="136" y="115"/>
                        <a:pt x="140" y="115"/>
                      </a:cubicBezTo>
                      <a:cubicBezTo>
                        <a:pt x="162" y="115"/>
                        <a:pt x="162" y="115"/>
                        <a:pt x="162" y="115"/>
                      </a:cubicBezTo>
                      <a:cubicBezTo>
                        <a:pt x="166" y="115"/>
                        <a:pt x="170" y="112"/>
                        <a:pt x="170" y="107"/>
                      </a:cubicBezTo>
                      <a:lnTo>
                        <a:pt x="170" y="86"/>
                      </a:lnTo>
                      <a:close/>
                      <a:moveTo>
                        <a:pt x="170" y="135"/>
                      </a:moveTo>
                      <a:cubicBezTo>
                        <a:pt x="170" y="130"/>
                        <a:pt x="166" y="127"/>
                        <a:pt x="162" y="127"/>
                      </a:cubicBezTo>
                      <a:cubicBezTo>
                        <a:pt x="140" y="127"/>
                        <a:pt x="140" y="127"/>
                        <a:pt x="140" y="127"/>
                      </a:cubicBezTo>
                      <a:cubicBezTo>
                        <a:pt x="136" y="127"/>
                        <a:pt x="132" y="130"/>
                        <a:pt x="132" y="135"/>
                      </a:cubicBezTo>
                      <a:cubicBezTo>
                        <a:pt x="132" y="156"/>
                        <a:pt x="132" y="156"/>
                        <a:pt x="132" y="156"/>
                      </a:cubicBezTo>
                      <a:cubicBezTo>
                        <a:pt x="132" y="160"/>
                        <a:pt x="136" y="164"/>
                        <a:pt x="140" y="164"/>
                      </a:cubicBezTo>
                      <a:cubicBezTo>
                        <a:pt x="162" y="164"/>
                        <a:pt x="162" y="164"/>
                        <a:pt x="162" y="164"/>
                      </a:cubicBezTo>
                      <a:cubicBezTo>
                        <a:pt x="166" y="164"/>
                        <a:pt x="170" y="160"/>
                        <a:pt x="170" y="156"/>
                      </a:cubicBezTo>
                      <a:lnTo>
                        <a:pt x="170" y="135"/>
                      </a:lnTo>
                      <a:close/>
                      <a:moveTo>
                        <a:pt x="170" y="183"/>
                      </a:moveTo>
                      <a:cubicBezTo>
                        <a:pt x="170" y="179"/>
                        <a:pt x="166" y="175"/>
                        <a:pt x="162" y="175"/>
                      </a:cubicBezTo>
                      <a:cubicBezTo>
                        <a:pt x="140" y="175"/>
                        <a:pt x="140" y="175"/>
                        <a:pt x="140" y="175"/>
                      </a:cubicBezTo>
                      <a:cubicBezTo>
                        <a:pt x="136" y="175"/>
                        <a:pt x="132" y="179"/>
                        <a:pt x="132" y="183"/>
                      </a:cubicBezTo>
                      <a:cubicBezTo>
                        <a:pt x="132" y="205"/>
                        <a:pt x="132" y="205"/>
                        <a:pt x="132" y="205"/>
                      </a:cubicBezTo>
                      <a:cubicBezTo>
                        <a:pt x="132" y="209"/>
                        <a:pt x="136" y="213"/>
                        <a:pt x="140" y="213"/>
                      </a:cubicBezTo>
                      <a:cubicBezTo>
                        <a:pt x="162" y="213"/>
                        <a:pt x="162" y="213"/>
                        <a:pt x="162" y="213"/>
                      </a:cubicBezTo>
                      <a:cubicBezTo>
                        <a:pt x="166" y="213"/>
                        <a:pt x="170" y="209"/>
                        <a:pt x="170" y="205"/>
                      </a:cubicBezTo>
                      <a:lnTo>
                        <a:pt x="170" y="183"/>
                      </a:lnTo>
                      <a:close/>
                      <a:moveTo>
                        <a:pt x="170" y="232"/>
                      </a:moveTo>
                      <a:cubicBezTo>
                        <a:pt x="170" y="228"/>
                        <a:pt x="166" y="224"/>
                        <a:pt x="162" y="224"/>
                      </a:cubicBezTo>
                      <a:cubicBezTo>
                        <a:pt x="140" y="224"/>
                        <a:pt x="140" y="224"/>
                        <a:pt x="140" y="224"/>
                      </a:cubicBezTo>
                      <a:cubicBezTo>
                        <a:pt x="136" y="224"/>
                        <a:pt x="132" y="228"/>
                        <a:pt x="132" y="232"/>
                      </a:cubicBezTo>
                      <a:cubicBezTo>
                        <a:pt x="132" y="253"/>
                        <a:pt x="132" y="253"/>
                        <a:pt x="132" y="253"/>
                      </a:cubicBezTo>
                      <a:cubicBezTo>
                        <a:pt x="132" y="258"/>
                        <a:pt x="136" y="261"/>
                        <a:pt x="140" y="261"/>
                      </a:cubicBezTo>
                      <a:cubicBezTo>
                        <a:pt x="162" y="261"/>
                        <a:pt x="162" y="261"/>
                        <a:pt x="162" y="261"/>
                      </a:cubicBezTo>
                      <a:cubicBezTo>
                        <a:pt x="166" y="261"/>
                        <a:pt x="170" y="258"/>
                        <a:pt x="170" y="253"/>
                      </a:cubicBezTo>
                      <a:lnTo>
                        <a:pt x="170" y="232"/>
                      </a:lnTo>
                      <a:close/>
                      <a:moveTo>
                        <a:pt x="140" y="310"/>
                      </a:moveTo>
                      <a:cubicBezTo>
                        <a:pt x="162" y="310"/>
                        <a:pt x="162" y="310"/>
                        <a:pt x="162" y="310"/>
                      </a:cubicBezTo>
                      <a:cubicBezTo>
                        <a:pt x="166" y="310"/>
                        <a:pt x="170" y="306"/>
                        <a:pt x="170" y="302"/>
                      </a:cubicBezTo>
                      <a:cubicBezTo>
                        <a:pt x="170" y="281"/>
                        <a:pt x="170" y="281"/>
                        <a:pt x="170" y="281"/>
                      </a:cubicBezTo>
                      <a:cubicBezTo>
                        <a:pt x="170" y="276"/>
                        <a:pt x="166" y="273"/>
                        <a:pt x="162" y="273"/>
                      </a:cubicBezTo>
                      <a:cubicBezTo>
                        <a:pt x="140" y="273"/>
                        <a:pt x="140" y="273"/>
                        <a:pt x="140" y="273"/>
                      </a:cubicBezTo>
                      <a:cubicBezTo>
                        <a:pt x="136" y="273"/>
                        <a:pt x="132" y="276"/>
                        <a:pt x="132" y="281"/>
                      </a:cubicBezTo>
                      <a:cubicBezTo>
                        <a:pt x="132" y="302"/>
                        <a:pt x="132" y="302"/>
                        <a:pt x="132" y="302"/>
                      </a:cubicBezTo>
                      <a:cubicBezTo>
                        <a:pt x="132" y="306"/>
                        <a:pt x="136" y="310"/>
                        <a:pt x="140" y="310"/>
                      </a:cubicBezTo>
                      <a:close/>
                      <a:moveTo>
                        <a:pt x="220" y="131"/>
                      </a:moveTo>
                      <a:cubicBezTo>
                        <a:pt x="220" y="126"/>
                        <a:pt x="217" y="123"/>
                        <a:pt x="212" y="123"/>
                      </a:cubicBezTo>
                      <a:cubicBezTo>
                        <a:pt x="191" y="123"/>
                        <a:pt x="191" y="123"/>
                        <a:pt x="191" y="123"/>
                      </a:cubicBezTo>
                      <a:cubicBezTo>
                        <a:pt x="187" y="123"/>
                        <a:pt x="183" y="126"/>
                        <a:pt x="183" y="131"/>
                      </a:cubicBezTo>
                      <a:cubicBezTo>
                        <a:pt x="183" y="152"/>
                        <a:pt x="183" y="152"/>
                        <a:pt x="183" y="152"/>
                      </a:cubicBezTo>
                      <a:cubicBezTo>
                        <a:pt x="183" y="156"/>
                        <a:pt x="187" y="160"/>
                        <a:pt x="191" y="160"/>
                      </a:cubicBezTo>
                      <a:cubicBezTo>
                        <a:pt x="212" y="160"/>
                        <a:pt x="212" y="160"/>
                        <a:pt x="212" y="160"/>
                      </a:cubicBezTo>
                      <a:cubicBezTo>
                        <a:pt x="217" y="160"/>
                        <a:pt x="220" y="156"/>
                        <a:pt x="220" y="152"/>
                      </a:cubicBezTo>
                      <a:lnTo>
                        <a:pt x="220" y="131"/>
                      </a:lnTo>
                      <a:close/>
                      <a:moveTo>
                        <a:pt x="220" y="181"/>
                      </a:moveTo>
                      <a:cubicBezTo>
                        <a:pt x="220" y="176"/>
                        <a:pt x="217" y="173"/>
                        <a:pt x="212" y="173"/>
                      </a:cubicBezTo>
                      <a:cubicBezTo>
                        <a:pt x="191" y="173"/>
                        <a:pt x="191" y="173"/>
                        <a:pt x="191" y="173"/>
                      </a:cubicBezTo>
                      <a:cubicBezTo>
                        <a:pt x="187" y="173"/>
                        <a:pt x="183" y="176"/>
                        <a:pt x="183" y="181"/>
                      </a:cubicBezTo>
                      <a:cubicBezTo>
                        <a:pt x="183" y="202"/>
                        <a:pt x="183" y="202"/>
                        <a:pt x="183" y="202"/>
                      </a:cubicBezTo>
                      <a:cubicBezTo>
                        <a:pt x="183" y="206"/>
                        <a:pt x="187" y="210"/>
                        <a:pt x="191" y="210"/>
                      </a:cubicBezTo>
                      <a:cubicBezTo>
                        <a:pt x="212" y="210"/>
                        <a:pt x="212" y="210"/>
                        <a:pt x="212" y="210"/>
                      </a:cubicBezTo>
                      <a:cubicBezTo>
                        <a:pt x="217" y="210"/>
                        <a:pt x="220" y="206"/>
                        <a:pt x="220" y="202"/>
                      </a:cubicBezTo>
                      <a:lnTo>
                        <a:pt x="220" y="181"/>
                      </a:lnTo>
                      <a:close/>
                      <a:moveTo>
                        <a:pt x="220" y="231"/>
                      </a:moveTo>
                      <a:cubicBezTo>
                        <a:pt x="220" y="226"/>
                        <a:pt x="217" y="223"/>
                        <a:pt x="212" y="223"/>
                      </a:cubicBezTo>
                      <a:cubicBezTo>
                        <a:pt x="191" y="223"/>
                        <a:pt x="191" y="223"/>
                        <a:pt x="191" y="223"/>
                      </a:cubicBezTo>
                      <a:cubicBezTo>
                        <a:pt x="187" y="223"/>
                        <a:pt x="183" y="226"/>
                        <a:pt x="183" y="231"/>
                      </a:cubicBezTo>
                      <a:cubicBezTo>
                        <a:pt x="183" y="252"/>
                        <a:pt x="183" y="252"/>
                        <a:pt x="183" y="252"/>
                      </a:cubicBezTo>
                      <a:cubicBezTo>
                        <a:pt x="183" y="256"/>
                        <a:pt x="187" y="260"/>
                        <a:pt x="191" y="260"/>
                      </a:cubicBezTo>
                      <a:cubicBezTo>
                        <a:pt x="212" y="260"/>
                        <a:pt x="212" y="260"/>
                        <a:pt x="212" y="260"/>
                      </a:cubicBezTo>
                      <a:cubicBezTo>
                        <a:pt x="217" y="260"/>
                        <a:pt x="220" y="256"/>
                        <a:pt x="220" y="252"/>
                      </a:cubicBezTo>
                      <a:lnTo>
                        <a:pt x="220" y="231"/>
                      </a:lnTo>
                      <a:close/>
                      <a:moveTo>
                        <a:pt x="212" y="273"/>
                      </a:moveTo>
                      <a:cubicBezTo>
                        <a:pt x="191" y="273"/>
                        <a:pt x="191" y="273"/>
                        <a:pt x="191" y="273"/>
                      </a:cubicBezTo>
                      <a:cubicBezTo>
                        <a:pt x="187" y="273"/>
                        <a:pt x="183" y="276"/>
                        <a:pt x="183" y="281"/>
                      </a:cubicBezTo>
                      <a:cubicBezTo>
                        <a:pt x="183" y="302"/>
                        <a:pt x="183" y="302"/>
                        <a:pt x="183" y="302"/>
                      </a:cubicBezTo>
                      <a:cubicBezTo>
                        <a:pt x="183" y="306"/>
                        <a:pt x="187" y="310"/>
                        <a:pt x="191" y="310"/>
                      </a:cubicBezTo>
                      <a:cubicBezTo>
                        <a:pt x="212" y="310"/>
                        <a:pt x="212" y="310"/>
                        <a:pt x="212" y="310"/>
                      </a:cubicBezTo>
                      <a:cubicBezTo>
                        <a:pt x="217" y="310"/>
                        <a:pt x="220" y="306"/>
                        <a:pt x="220" y="302"/>
                      </a:cubicBezTo>
                      <a:cubicBezTo>
                        <a:pt x="220" y="281"/>
                        <a:pt x="220" y="281"/>
                        <a:pt x="220" y="281"/>
                      </a:cubicBezTo>
                      <a:cubicBezTo>
                        <a:pt x="220" y="276"/>
                        <a:pt x="217" y="273"/>
                        <a:pt x="212" y="273"/>
                      </a:cubicBezTo>
                      <a:close/>
                      <a:moveTo>
                        <a:pt x="271" y="131"/>
                      </a:moveTo>
                      <a:cubicBezTo>
                        <a:pt x="271" y="126"/>
                        <a:pt x="267" y="123"/>
                        <a:pt x="263" y="123"/>
                      </a:cubicBezTo>
                      <a:cubicBezTo>
                        <a:pt x="242" y="123"/>
                        <a:pt x="242" y="123"/>
                        <a:pt x="242" y="123"/>
                      </a:cubicBezTo>
                      <a:cubicBezTo>
                        <a:pt x="237" y="123"/>
                        <a:pt x="234" y="126"/>
                        <a:pt x="234" y="131"/>
                      </a:cubicBezTo>
                      <a:cubicBezTo>
                        <a:pt x="234" y="152"/>
                        <a:pt x="234" y="152"/>
                        <a:pt x="234" y="152"/>
                      </a:cubicBezTo>
                      <a:cubicBezTo>
                        <a:pt x="234" y="156"/>
                        <a:pt x="237" y="160"/>
                        <a:pt x="242" y="160"/>
                      </a:cubicBezTo>
                      <a:cubicBezTo>
                        <a:pt x="263" y="160"/>
                        <a:pt x="263" y="160"/>
                        <a:pt x="263" y="160"/>
                      </a:cubicBezTo>
                      <a:cubicBezTo>
                        <a:pt x="267" y="160"/>
                        <a:pt x="271" y="156"/>
                        <a:pt x="271" y="152"/>
                      </a:cubicBezTo>
                      <a:lnTo>
                        <a:pt x="271" y="131"/>
                      </a:lnTo>
                      <a:close/>
                      <a:moveTo>
                        <a:pt x="271" y="181"/>
                      </a:moveTo>
                      <a:cubicBezTo>
                        <a:pt x="271" y="176"/>
                        <a:pt x="267" y="173"/>
                        <a:pt x="263" y="173"/>
                      </a:cubicBezTo>
                      <a:cubicBezTo>
                        <a:pt x="242" y="173"/>
                        <a:pt x="242" y="173"/>
                        <a:pt x="242" y="173"/>
                      </a:cubicBezTo>
                      <a:cubicBezTo>
                        <a:pt x="237" y="173"/>
                        <a:pt x="234" y="176"/>
                        <a:pt x="234" y="181"/>
                      </a:cubicBezTo>
                      <a:cubicBezTo>
                        <a:pt x="234" y="202"/>
                        <a:pt x="234" y="202"/>
                        <a:pt x="234" y="202"/>
                      </a:cubicBezTo>
                      <a:cubicBezTo>
                        <a:pt x="234" y="206"/>
                        <a:pt x="237" y="210"/>
                        <a:pt x="242" y="210"/>
                      </a:cubicBezTo>
                      <a:cubicBezTo>
                        <a:pt x="263" y="210"/>
                        <a:pt x="263" y="210"/>
                        <a:pt x="263" y="210"/>
                      </a:cubicBezTo>
                      <a:cubicBezTo>
                        <a:pt x="267" y="210"/>
                        <a:pt x="271" y="206"/>
                        <a:pt x="271" y="202"/>
                      </a:cubicBezTo>
                      <a:lnTo>
                        <a:pt x="271" y="181"/>
                      </a:lnTo>
                      <a:close/>
                      <a:moveTo>
                        <a:pt x="271" y="231"/>
                      </a:moveTo>
                      <a:cubicBezTo>
                        <a:pt x="271" y="226"/>
                        <a:pt x="267" y="223"/>
                        <a:pt x="263" y="223"/>
                      </a:cubicBezTo>
                      <a:cubicBezTo>
                        <a:pt x="242" y="223"/>
                        <a:pt x="242" y="223"/>
                        <a:pt x="242" y="223"/>
                      </a:cubicBezTo>
                      <a:cubicBezTo>
                        <a:pt x="237" y="223"/>
                        <a:pt x="234" y="226"/>
                        <a:pt x="234" y="231"/>
                      </a:cubicBezTo>
                      <a:cubicBezTo>
                        <a:pt x="234" y="252"/>
                        <a:pt x="234" y="252"/>
                        <a:pt x="234" y="252"/>
                      </a:cubicBezTo>
                      <a:cubicBezTo>
                        <a:pt x="234" y="256"/>
                        <a:pt x="237" y="260"/>
                        <a:pt x="242" y="260"/>
                      </a:cubicBezTo>
                      <a:cubicBezTo>
                        <a:pt x="263" y="260"/>
                        <a:pt x="263" y="260"/>
                        <a:pt x="263" y="260"/>
                      </a:cubicBezTo>
                      <a:cubicBezTo>
                        <a:pt x="267" y="260"/>
                        <a:pt x="271" y="256"/>
                        <a:pt x="271" y="252"/>
                      </a:cubicBezTo>
                      <a:lnTo>
                        <a:pt x="271" y="231"/>
                      </a:lnTo>
                      <a:close/>
                      <a:moveTo>
                        <a:pt x="263" y="273"/>
                      </a:moveTo>
                      <a:cubicBezTo>
                        <a:pt x="242" y="273"/>
                        <a:pt x="242" y="273"/>
                        <a:pt x="242" y="273"/>
                      </a:cubicBezTo>
                      <a:cubicBezTo>
                        <a:pt x="237" y="273"/>
                        <a:pt x="234" y="276"/>
                        <a:pt x="234" y="281"/>
                      </a:cubicBezTo>
                      <a:cubicBezTo>
                        <a:pt x="234" y="302"/>
                        <a:pt x="234" y="302"/>
                        <a:pt x="234" y="302"/>
                      </a:cubicBezTo>
                      <a:cubicBezTo>
                        <a:pt x="234" y="306"/>
                        <a:pt x="237" y="310"/>
                        <a:pt x="242" y="310"/>
                      </a:cubicBezTo>
                      <a:cubicBezTo>
                        <a:pt x="263" y="310"/>
                        <a:pt x="263" y="310"/>
                        <a:pt x="263" y="310"/>
                      </a:cubicBezTo>
                      <a:cubicBezTo>
                        <a:pt x="267" y="310"/>
                        <a:pt x="271" y="306"/>
                        <a:pt x="271" y="302"/>
                      </a:cubicBezTo>
                      <a:cubicBezTo>
                        <a:pt x="271" y="281"/>
                        <a:pt x="271" y="281"/>
                        <a:pt x="271" y="281"/>
                      </a:cubicBezTo>
                      <a:cubicBezTo>
                        <a:pt x="271" y="276"/>
                        <a:pt x="267" y="273"/>
                        <a:pt x="263" y="273"/>
                      </a:cubicBezTo>
                      <a:close/>
                      <a:moveTo>
                        <a:pt x="293" y="138"/>
                      </a:moveTo>
                      <a:cubicBezTo>
                        <a:pt x="289" y="138"/>
                        <a:pt x="285" y="142"/>
                        <a:pt x="285" y="146"/>
                      </a:cubicBezTo>
                      <a:cubicBezTo>
                        <a:pt x="285" y="396"/>
                        <a:pt x="285" y="396"/>
                        <a:pt x="285" y="396"/>
                      </a:cubicBezTo>
                      <a:cubicBezTo>
                        <a:pt x="182" y="396"/>
                        <a:pt x="182" y="396"/>
                        <a:pt x="182" y="396"/>
                      </a:cubicBezTo>
                      <a:cubicBezTo>
                        <a:pt x="182" y="354"/>
                        <a:pt x="182" y="354"/>
                        <a:pt x="182" y="354"/>
                      </a:cubicBezTo>
                      <a:cubicBezTo>
                        <a:pt x="182" y="349"/>
                        <a:pt x="178" y="346"/>
                        <a:pt x="174" y="346"/>
                      </a:cubicBezTo>
                      <a:cubicBezTo>
                        <a:pt x="127" y="346"/>
                        <a:pt x="127" y="346"/>
                        <a:pt x="127" y="346"/>
                      </a:cubicBezTo>
                      <a:cubicBezTo>
                        <a:pt x="123" y="346"/>
                        <a:pt x="119" y="349"/>
                        <a:pt x="119" y="354"/>
                      </a:cubicBezTo>
                      <a:cubicBezTo>
                        <a:pt x="119" y="396"/>
                        <a:pt x="119" y="396"/>
                        <a:pt x="119" y="396"/>
                      </a:cubicBezTo>
                      <a:cubicBezTo>
                        <a:pt x="16" y="396"/>
                        <a:pt x="16" y="396"/>
                        <a:pt x="16" y="396"/>
                      </a:cubicBezTo>
                      <a:cubicBezTo>
                        <a:pt x="16" y="16"/>
                        <a:pt x="16" y="16"/>
                        <a:pt x="16" y="16"/>
                      </a:cubicBezTo>
                      <a:cubicBezTo>
                        <a:pt x="185" y="16"/>
                        <a:pt x="185" y="16"/>
                        <a:pt x="185" y="16"/>
                      </a:cubicBezTo>
                      <a:cubicBezTo>
                        <a:pt x="185" y="102"/>
                        <a:pt x="185" y="102"/>
                        <a:pt x="185" y="102"/>
                      </a:cubicBezTo>
                      <a:cubicBezTo>
                        <a:pt x="185" y="104"/>
                        <a:pt x="186" y="106"/>
                        <a:pt x="187" y="108"/>
                      </a:cubicBezTo>
                      <a:cubicBezTo>
                        <a:pt x="189" y="109"/>
                        <a:pt x="191" y="110"/>
                        <a:pt x="193" y="110"/>
                      </a:cubicBezTo>
                      <a:cubicBezTo>
                        <a:pt x="285" y="110"/>
                        <a:pt x="285" y="110"/>
                        <a:pt x="285" y="110"/>
                      </a:cubicBezTo>
                      <a:cubicBezTo>
                        <a:pt x="285" y="123"/>
                        <a:pt x="285" y="123"/>
                        <a:pt x="285" y="123"/>
                      </a:cubicBezTo>
                      <a:cubicBezTo>
                        <a:pt x="285" y="127"/>
                        <a:pt x="289" y="131"/>
                        <a:pt x="293" y="131"/>
                      </a:cubicBezTo>
                      <a:cubicBezTo>
                        <a:pt x="298" y="131"/>
                        <a:pt x="301" y="127"/>
                        <a:pt x="301" y="123"/>
                      </a:cubicBezTo>
                      <a:cubicBezTo>
                        <a:pt x="301" y="123"/>
                        <a:pt x="301" y="123"/>
                        <a:pt x="301" y="123"/>
                      </a:cubicBezTo>
                      <a:cubicBezTo>
                        <a:pt x="301" y="110"/>
                        <a:pt x="301" y="110"/>
                        <a:pt x="301" y="110"/>
                      </a:cubicBezTo>
                      <a:cubicBezTo>
                        <a:pt x="301" y="101"/>
                        <a:pt x="294" y="94"/>
                        <a:pt x="285" y="94"/>
                      </a:cubicBezTo>
                      <a:cubicBezTo>
                        <a:pt x="201" y="94"/>
                        <a:pt x="201" y="94"/>
                        <a:pt x="201" y="94"/>
                      </a:cubicBezTo>
                      <a:cubicBezTo>
                        <a:pt x="201" y="16"/>
                        <a:pt x="201" y="16"/>
                        <a:pt x="201" y="16"/>
                      </a:cubicBezTo>
                      <a:cubicBezTo>
                        <a:pt x="201" y="7"/>
                        <a:pt x="194" y="0"/>
                        <a:pt x="185" y="0"/>
                      </a:cubicBezTo>
                      <a:cubicBezTo>
                        <a:pt x="16" y="0"/>
                        <a:pt x="16" y="0"/>
                        <a:pt x="16" y="0"/>
                      </a:cubicBezTo>
                      <a:cubicBezTo>
                        <a:pt x="7" y="0"/>
                        <a:pt x="0" y="7"/>
                        <a:pt x="0" y="16"/>
                      </a:cubicBezTo>
                      <a:cubicBezTo>
                        <a:pt x="0" y="396"/>
                        <a:pt x="0" y="396"/>
                        <a:pt x="0" y="396"/>
                      </a:cubicBezTo>
                      <a:cubicBezTo>
                        <a:pt x="0" y="405"/>
                        <a:pt x="7" y="412"/>
                        <a:pt x="16" y="412"/>
                      </a:cubicBezTo>
                      <a:cubicBezTo>
                        <a:pt x="285" y="412"/>
                        <a:pt x="285" y="412"/>
                        <a:pt x="285" y="412"/>
                      </a:cubicBezTo>
                      <a:cubicBezTo>
                        <a:pt x="294" y="412"/>
                        <a:pt x="301" y="405"/>
                        <a:pt x="301" y="396"/>
                      </a:cubicBezTo>
                      <a:cubicBezTo>
                        <a:pt x="301" y="146"/>
                        <a:pt x="301" y="146"/>
                        <a:pt x="301" y="146"/>
                      </a:cubicBezTo>
                      <a:cubicBezTo>
                        <a:pt x="301" y="142"/>
                        <a:pt x="298" y="138"/>
                        <a:pt x="293" y="138"/>
                      </a:cubicBezTo>
                      <a:close/>
                    </a:path>
                  </a:pathLst>
                </a:custGeom>
                <a:solidFill>
                  <a:srgbClr val="7B066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prstClr val="black"/>
                      </a:solidFill>
                      <a:prstDash val="solid"/>
                      <a:round/>
                      <a:headEnd type="none" w="med" len="med"/>
                      <a:tailEnd type="none" w="med" len="med"/>
                    </a14:hiddenLine>
                  </a:ext>
                </a:extLst>
              </p:spPr>
              <p:txBody>
                <a:bodyPr/>
                <a:lstStyle/>
                <a:p>
                  <a:pPr algn="ctr" eaLnBrk="0" hangingPunct="0">
                    <a:defRPr/>
                  </a:pPr>
                  <a:endParaRPr lang="en-US" sz="2221" b="1" dirty="0">
                    <a:latin typeface="Arial" charset="0"/>
                    <a:ea typeface="ＭＳ Ｐゴシック" pitchFamily="34" charset="-128"/>
                    <a:cs typeface="+mn-cs"/>
                  </a:endParaRPr>
                </a:p>
              </p:txBody>
            </p:sp>
          </p:grpSp>
          <p:grpSp>
            <p:nvGrpSpPr>
              <p:cNvPr id="27664" name="Group 626"/>
              <p:cNvGrpSpPr>
                <a:grpSpLocks/>
              </p:cNvGrpSpPr>
              <p:nvPr/>
            </p:nvGrpSpPr>
            <p:grpSpPr bwMode="auto">
              <a:xfrm>
                <a:off x="8261380" y="2478374"/>
                <a:ext cx="835431" cy="1123061"/>
                <a:chOff x="1538358" y="1552474"/>
                <a:chExt cx="679257" cy="917673"/>
              </a:xfrm>
            </p:grpSpPr>
            <p:grpSp>
              <p:nvGrpSpPr>
                <p:cNvPr id="27668" name="Group 627"/>
                <p:cNvGrpSpPr>
                  <a:grpSpLocks/>
                </p:cNvGrpSpPr>
                <p:nvPr/>
              </p:nvGrpSpPr>
              <p:grpSpPr bwMode="auto">
                <a:xfrm>
                  <a:off x="1538358" y="1552474"/>
                  <a:ext cx="679257" cy="917673"/>
                  <a:chOff x="1538358" y="1552474"/>
                  <a:chExt cx="679257" cy="917673"/>
                </a:xfrm>
              </p:grpSpPr>
              <p:sp>
                <p:nvSpPr>
                  <p:cNvPr id="16415" name="TextBox 345"/>
                  <p:cNvSpPr txBox="1">
                    <a:spLocks noChangeArrowheads="1"/>
                  </p:cNvSpPr>
                  <p:nvPr/>
                </p:nvSpPr>
                <p:spPr bwMode="auto">
                  <a:xfrm>
                    <a:off x="1538358" y="2064431"/>
                    <a:ext cx="679257" cy="40571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467" dirty="0">
                        <a:solidFill>
                          <a:srgbClr val="7B0663"/>
                        </a:solidFill>
                        <a:cs typeface="+mn-cs"/>
                      </a:rPr>
                      <a:t>vHGW</a:t>
                    </a:r>
                  </a:p>
                </p:txBody>
              </p:sp>
              <p:sp>
                <p:nvSpPr>
                  <p:cNvPr id="27684" name="Rectangle 20"/>
                  <p:cNvSpPr>
                    <a:spLocks noChangeArrowheads="1"/>
                  </p:cNvSpPr>
                  <p:nvPr/>
                </p:nvSpPr>
                <p:spPr bwMode="auto">
                  <a:xfrm>
                    <a:off x="1632159" y="1552474"/>
                    <a:ext cx="494179" cy="5056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000" rIns="96000"/>
                  <a:lstStyle/>
                  <a:p>
                    <a:pPr algn="ctr" eaLnBrk="0" hangingPunct="0">
                      <a:spcBef>
                        <a:spcPct val="50000"/>
                      </a:spcBef>
                    </a:pPr>
                    <a:endParaRPr lang="en-US" altLang="en-US"/>
                  </a:p>
                </p:txBody>
              </p:sp>
            </p:grpSp>
            <p:sp>
              <p:nvSpPr>
                <p:cNvPr id="16401" name="Freeform 7"/>
                <p:cNvSpPr>
                  <a:spLocks noChangeAspect="1" noEditPoints="1"/>
                </p:cNvSpPr>
                <p:nvPr/>
              </p:nvSpPr>
              <p:spPr bwMode="auto">
                <a:xfrm>
                  <a:off x="1632137" y="1552835"/>
                  <a:ext cx="520848" cy="505675"/>
                </a:xfrm>
                <a:custGeom>
                  <a:avLst/>
                  <a:gdLst>
                    <a:gd name="T0" fmla="*/ 2147483647 w 411"/>
                    <a:gd name="T1" fmla="*/ 2147483647 h 411"/>
                    <a:gd name="T2" fmla="*/ 2147483647 w 411"/>
                    <a:gd name="T3" fmla="*/ 2147483647 h 411"/>
                    <a:gd name="T4" fmla="*/ 2147483647 w 411"/>
                    <a:gd name="T5" fmla="*/ 2147483647 h 411"/>
                    <a:gd name="T6" fmla="*/ 2147483647 w 411"/>
                    <a:gd name="T7" fmla="*/ 2147483647 h 411"/>
                    <a:gd name="T8" fmla="*/ 2147483647 w 411"/>
                    <a:gd name="T9" fmla="*/ 2147483647 h 411"/>
                    <a:gd name="T10" fmla="*/ 2147483647 w 411"/>
                    <a:gd name="T11" fmla="*/ 2147483647 h 411"/>
                    <a:gd name="T12" fmla="*/ 2147483647 w 411"/>
                    <a:gd name="T13" fmla="*/ 2147483647 h 411"/>
                    <a:gd name="T14" fmla="*/ 2147483647 w 411"/>
                    <a:gd name="T15" fmla="*/ 2147483647 h 411"/>
                    <a:gd name="T16" fmla="*/ 2147483647 w 411"/>
                    <a:gd name="T17" fmla="*/ 2147483647 h 411"/>
                    <a:gd name="T18" fmla="*/ 2147483647 w 411"/>
                    <a:gd name="T19" fmla="*/ 2147483647 h 411"/>
                    <a:gd name="T20" fmla="*/ 2147483647 w 411"/>
                    <a:gd name="T21" fmla="*/ 2147483647 h 411"/>
                    <a:gd name="T22" fmla="*/ 2147483647 w 411"/>
                    <a:gd name="T23" fmla="*/ 2147483647 h 411"/>
                    <a:gd name="T24" fmla="*/ 2147483647 w 411"/>
                    <a:gd name="T25" fmla="*/ 2147483647 h 411"/>
                    <a:gd name="T26" fmla="*/ 2147483647 w 411"/>
                    <a:gd name="T27" fmla="*/ 2147483647 h 411"/>
                    <a:gd name="T28" fmla="*/ 2147483647 w 411"/>
                    <a:gd name="T29" fmla="*/ 2147483647 h 411"/>
                    <a:gd name="T30" fmla="*/ 2147483647 w 411"/>
                    <a:gd name="T31" fmla="*/ 2147483647 h 411"/>
                    <a:gd name="T32" fmla="*/ 2147483647 w 411"/>
                    <a:gd name="T33" fmla="*/ 2147483647 h 411"/>
                    <a:gd name="T34" fmla="*/ 2147483647 w 411"/>
                    <a:gd name="T35" fmla="*/ 2147483647 h 411"/>
                    <a:gd name="T36" fmla="*/ 2147483647 w 411"/>
                    <a:gd name="T37" fmla="*/ 2147483647 h 411"/>
                    <a:gd name="T38" fmla="*/ 2147483647 w 411"/>
                    <a:gd name="T39" fmla="*/ 2147483647 h 411"/>
                    <a:gd name="T40" fmla="*/ 2147483647 w 411"/>
                    <a:gd name="T41" fmla="*/ 2147483647 h 411"/>
                    <a:gd name="T42" fmla="*/ 2147483647 w 411"/>
                    <a:gd name="T43" fmla="*/ 2147483647 h 411"/>
                    <a:gd name="T44" fmla="*/ 2147483647 w 411"/>
                    <a:gd name="T45" fmla="*/ 2147483647 h 411"/>
                    <a:gd name="T46" fmla="*/ 2147483647 w 411"/>
                    <a:gd name="T47" fmla="*/ 2147483647 h 411"/>
                    <a:gd name="T48" fmla="*/ 2147483647 w 411"/>
                    <a:gd name="T49" fmla="*/ 2147483647 h 411"/>
                    <a:gd name="T50" fmla="*/ 2147483647 w 411"/>
                    <a:gd name="T51" fmla="*/ 2147483647 h 411"/>
                    <a:gd name="T52" fmla="*/ 2147483647 w 411"/>
                    <a:gd name="T53" fmla="*/ 2147483647 h 411"/>
                    <a:gd name="T54" fmla="*/ 2147483647 w 411"/>
                    <a:gd name="T55" fmla="*/ 0 h 411"/>
                    <a:gd name="T56" fmla="*/ 0 w 411"/>
                    <a:gd name="T57" fmla="*/ 2147483647 h 411"/>
                    <a:gd name="T58" fmla="*/ 2147483647 w 411"/>
                    <a:gd name="T59" fmla="*/ 2147483647 h 411"/>
                    <a:gd name="T60" fmla="*/ 2147483647 w 411"/>
                    <a:gd name="T61" fmla="*/ 2147483647 h 411"/>
                    <a:gd name="T62" fmla="*/ 2147483647 w 411"/>
                    <a:gd name="T63" fmla="*/ 2147483647 h 411"/>
                    <a:gd name="T64" fmla="*/ 2147483647 w 411"/>
                    <a:gd name="T65" fmla="*/ 2147483647 h 411"/>
                    <a:gd name="T66" fmla="*/ 2147483647 w 411"/>
                    <a:gd name="T67" fmla="*/ 2147483647 h 411"/>
                    <a:gd name="T68" fmla="*/ 2147483647 w 411"/>
                    <a:gd name="T69" fmla="*/ 2147483647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1"/>
                    <a:gd name="T106" fmla="*/ 0 h 411"/>
                    <a:gd name="T107" fmla="*/ 411 w 411"/>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1" h="411">
                      <a:moveTo>
                        <a:pt x="287" y="290"/>
                      </a:moveTo>
                      <a:cubicBezTo>
                        <a:pt x="287" y="286"/>
                        <a:pt x="285" y="281"/>
                        <a:pt x="281" y="279"/>
                      </a:cubicBezTo>
                      <a:cubicBezTo>
                        <a:pt x="278" y="276"/>
                        <a:pt x="273" y="275"/>
                        <a:pt x="268" y="275"/>
                      </a:cubicBezTo>
                      <a:cubicBezTo>
                        <a:pt x="265" y="275"/>
                        <a:pt x="262" y="275"/>
                        <a:pt x="260" y="275"/>
                      </a:cubicBezTo>
                      <a:cubicBezTo>
                        <a:pt x="260" y="270"/>
                        <a:pt x="260" y="262"/>
                        <a:pt x="260" y="255"/>
                      </a:cubicBezTo>
                      <a:cubicBezTo>
                        <a:pt x="260" y="240"/>
                        <a:pt x="260" y="225"/>
                        <a:pt x="260" y="222"/>
                      </a:cubicBezTo>
                      <a:cubicBezTo>
                        <a:pt x="260" y="215"/>
                        <a:pt x="256" y="210"/>
                        <a:pt x="252" y="209"/>
                      </a:cubicBezTo>
                      <a:cubicBezTo>
                        <a:pt x="248" y="207"/>
                        <a:pt x="246" y="207"/>
                        <a:pt x="245" y="207"/>
                      </a:cubicBezTo>
                      <a:cubicBezTo>
                        <a:pt x="245" y="207"/>
                        <a:pt x="245" y="207"/>
                        <a:pt x="245" y="207"/>
                      </a:cubicBezTo>
                      <a:cubicBezTo>
                        <a:pt x="245" y="207"/>
                        <a:pt x="173" y="207"/>
                        <a:pt x="165" y="207"/>
                      </a:cubicBezTo>
                      <a:cubicBezTo>
                        <a:pt x="160" y="207"/>
                        <a:pt x="154" y="211"/>
                        <a:pt x="153" y="215"/>
                      </a:cubicBezTo>
                      <a:cubicBezTo>
                        <a:pt x="151" y="218"/>
                        <a:pt x="151" y="221"/>
                        <a:pt x="151" y="223"/>
                      </a:cubicBezTo>
                      <a:cubicBezTo>
                        <a:pt x="151" y="223"/>
                        <a:pt x="151" y="223"/>
                        <a:pt x="151" y="223"/>
                      </a:cubicBezTo>
                      <a:cubicBezTo>
                        <a:pt x="151" y="275"/>
                        <a:pt x="151" y="275"/>
                        <a:pt x="151" y="275"/>
                      </a:cubicBezTo>
                      <a:cubicBezTo>
                        <a:pt x="149" y="275"/>
                        <a:pt x="146" y="275"/>
                        <a:pt x="143" y="275"/>
                      </a:cubicBezTo>
                      <a:cubicBezTo>
                        <a:pt x="138" y="275"/>
                        <a:pt x="133" y="276"/>
                        <a:pt x="130" y="279"/>
                      </a:cubicBezTo>
                      <a:cubicBezTo>
                        <a:pt x="126" y="282"/>
                        <a:pt x="124" y="286"/>
                        <a:pt x="124" y="290"/>
                      </a:cubicBezTo>
                      <a:cubicBezTo>
                        <a:pt x="124" y="295"/>
                        <a:pt x="126" y="299"/>
                        <a:pt x="129" y="302"/>
                      </a:cubicBezTo>
                      <a:cubicBezTo>
                        <a:pt x="133" y="306"/>
                        <a:pt x="183" y="355"/>
                        <a:pt x="187" y="360"/>
                      </a:cubicBezTo>
                      <a:cubicBezTo>
                        <a:pt x="191" y="364"/>
                        <a:pt x="197" y="368"/>
                        <a:pt x="205" y="368"/>
                      </a:cubicBezTo>
                      <a:cubicBezTo>
                        <a:pt x="205" y="368"/>
                        <a:pt x="205" y="368"/>
                        <a:pt x="205" y="368"/>
                      </a:cubicBezTo>
                      <a:cubicBezTo>
                        <a:pt x="214" y="368"/>
                        <a:pt x="220" y="364"/>
                        <a:pt x="224" y="360"/>
                      </a:cubicBezTo>
                      <a:cubicBezTo>
                        <a:pt x="225" y="358"/>
                        <a:pt x="279" y="305"/>
                        <a:pt x="282" y="302"/>
                      </a:cubicBezTo>
                      <a:cubicBezTo>
                        <a:pt x="282" y="302"/>
                        <a:pt x="282" y="302"/>
                        <a:pt x="282" y="302"/>
                      </a:cubicBezTo>
                      <a:cubicBezTo>
                        <a:pt x="285" y="299"/>
                        <a:pt x="287" y="295"/>
                        <a:pt x="287" y="290"/>
                      </a:cubicBezTo>
                      <a:close/>
                      <a:moveTo>
                        <a:pt x="142" y="133"/>
                      </a:moveTo>
                      <a:cubicBezTo>
                        <a:pt x="199" y="133"/>
                        <a:pt x="199" y="133"/>
                        <a:pt x="199" y="133"/>
                      </a:cubicBezTo>
                      <a:cubicBezTo>
                        <a:pt x="208" y="133"/>
                        <a:pt x="214" y="126"/>
                        <a:pt x="214" y="118"/>
                      </a:cubicBezTo>
                      <a:cubicBezTo>
                        <a:pt x="214" y="60"/>
                        <a:pt x="214" y="60"/>
                        <a:pt x="214" y="60"/>
                      </a:cubicBezTo>
                      <a:cubicBezTo>
                        <a:pt x="214" y="52"/>
                        <a:pt x="208" y="45"/>
                        <a:pt x="199" y="45"/>
                      </a:cubicBezTo>
                      <a:cubicBezTo>
                        <a:pt x="142" y="45"/>
                        <a:pt x="142" y="45"/>
                        <a:pt x="142" y="45"/>
                      </a:cubicBezTo>
                      <a:cubicBezTo>
                        <a:pt x="133" y="45"/>
                        <a:pt x="126" y="52"/>
                        <a:pt x="126" y="60"/>
                      </a:cubicBezTo>
                      <a:cubicBezTo>
                        <a:pt x="126" y="118"/>
                        <a:pt x="126" y="118"/>
                        <a:pt x="126" y="118"/>
                      </a:cubicBezTo>
                      <a:cubicBezTo>
                        <a:pt x="126" y="126"/>
                        <a:pt x="133" y="133"/>
                        <a:pt x="142" y="133"/>
                      </a:cubicBezTo>
                      <a:close/>
                      <a:moveTo>
                        <a:pt x="403" y="90"/>
                      </a:moveTo>
                      <a:cubicBezTo>
                        <a:pt x="399" y="90"/>
                        <a:pt x="395" y="94"/>
                        <a:pt x="395" y="98"/>
                      </a:cubicBezTo>
                      <a:cubicBezTo>
                        <a:pt x="395" y="368"/>
                        <a:pt x="395" y="368"/>
                        <a:pt x="395" y="368"/>
                      </a:cubicBezTo>
                      <a:cubicBezTo>
                        <a:pt x="395" y="383"/>
                        <a:pt x="383" y="395"/>
                        <a:pt x="368" y="395"/>
                      </a:cubicBezTo>
                      <a:cubicBezTo>
                        <a:pt x="43" y="395"/>
                        <a:pt x="43" y="395"/>
                        <a:pt x="43" y="395"/>
                      </a:cubicBezTo>
                      <a:cubicBezTo>
                        <a:pt x="28" y="395"/>
                        <a:pt x="16" y="383"/>
                        <a:pt x="16" y="368"/>
                      </a:cubicBezTo>
                      <a:cubicBezTo>
                        <a:pt x="16" y="43"/>
                        <a:pt x="16" y="43"/>
                        <a:pt x="16" y="43"/>
                      </a:cubicBezTo>
                      <a:cubicBezTo>
                        <a:pt x="16" y="28"/>
                        <a:pt x="28" y="16"/>
                        <a:pt x="43" y="16"/>
                      </a:cubicBezTo>
                      <a:cubicBezTo>
                        <a:pt x="75" y="16"/>
                        <a:pt x="75" y="16"/>
                        <a:pt x="75" y="16"/>
                      </a:cubicBezTo>
                      <a:cubicBezTo>
                        <a:pt x="75" y="139"/>
                        <a:pt x="75" y="139"/>
                        <a:pt x="75" y="139"/>
                      </a:cubicBezTo>
                      <a:cubicBezTo>
                        <a:pt x="75" y="161"/>
                        <a:pt x="94" y="180"/>
                        <a:pt x="116" y="180"/>
                      </a:cubicBezTo>
                      <a:cubicBezTo>
                        <a:pt x="295" y="180"/>
                        <a:pt x="295" y="180"/>
                        <a:pt x="295" y="180"/>
                      </a:cubicBezTo>
                      <a:cubicBezTo>
                        <a:pt x="317" y="180"/>
                        <a:pt x="336" y="161"/>
                        <a:pt x="336" y="139"/>
                      </a:cubicBezTo>
                      <a:cubicBezTo>
                        <a:pt x="336" y="16"/>
                        <a:pt x="336" y="16"/>
                        <a:pt x="336" y="16"/>
                      </a:cubicBezTo>
                      <a:cubicBezTo>
                        <a:pt x="368" y="16"/>
                        <a:pt x="368" y="16"/>
                        <a:pt x="368" y="16"/>
                      </a:cubicBezTo>
                      <a:cubicBezTo>
                        <a:pt x="383" y="16"/>
                        <a:pt x="395" y="28"/>
                        <a:pt x="395" y="43"/>
                      </a:cubicBezTo>
                      <a:cubicBezTo>
                        <a:pt x="395" y="63"/>
                        <a:pt x="395" y="63"/>
                        <a:pt x="395" y="63"/>
                      </a:cubicBezTo>
                      <a:cubicBezTo>
                        <a:pt x="395" y="67"/>
                        <a:pt x="399" y="71"/>
                        <a:pt x="403" y="71"/>
                      </a:cubicBezTo>
                      <a:cubicBezTo>
                        <a:pt x="408" y="71"/>
                        <a:pt x="411" y="67"/>
                        <a:pt x="411" y="63"/>
                      </a:cubicBezTo>
                      <a:cubicBezTo>
                        <a:pt x="411" y="43"/>
                        <a:pt x="411" y="43"/>
                        <a:pt x="411" y="43"/>
                      </a:cubicBezTo>
                      <a:cubicBezTo>
                        <a:pt x="411" y="19"/>
                        <a:pt x="392" y="0"/>
                        <a:pt x="368" y="0"/>
                      </a:cubicBezTo>
                      <a:cubicBezTo>
                        <a:pt x="43" y="0"/>
                        <a:pt x="43" y="0"/>
                        <a:pt x="43" y="0"/>
                      </a:cubicBezTo>
                      <a:cubicBezTo>
                        <a:pt x="19" y="0"/>
                        <a:pt x="0" y="19"/>
                        <a:pt x="0" y="43"/>
                      </a:cubicBezTo>
                      <a:cubicBezTo>
                        <a:pt x="0" y="368"/>
                        <a:pt x="0" y="368"/>
                        <a:pt x="0" y="368"/>
                      </a:cubicBezTo>
                      <a:cubicBezTo>
                        <a:pt x="0" y="392"/>
                        <a:pt x="19" y="411"/>
                        <a:pt x="43" y="411"/>
                      </a:cubicBezTo>
                      <a:cubicBezTo>
                        <a:pt x="368" y="411"/>
                        <a:pt x="368" y="411"/>
                        <a:pt x="368" y="411"/>
                      </a:cubicBezTo>
                      <a:cubicBezTo>
                        <a:pt x="392" y="411"/>
                        <a:pt x="411" y="392"/>
                        <a:pt x="411" y="368"/>
                      </a:cubicBezTo>
                      <a:cubicBezTo>
                        <a:pt x="411" y="98"/>
                        <a:pt x="411" y="98"/>
                        <a:pt x="411" y="98"/>
                      </a:cubicBezTo>
                      <a:cubicBezTo>
                        <a:pt x="411" y="94"/>
                        <a:pt x="408" y="90"/>
                        <a:pt x="403" y="90"/>
                      </a:cubicBezTo>
                      <a:close/>
                      <a:moveTo>
                        <a:pt x="320" y="16"/>
                      </a:moveTo>
                      <a:cubicBezTo>
                        <a:pt x="320" y="139"/>
                        <a:pt x="320" y="139"/>
                        <a:pt x="320" y="139"/>
                      </a:cubicBezTo>
                      <a:cubicBezTo>
                        <a:pt x="320" y="153"/>
                        <a:pt x="308" y="164"/>
                        <a:pt x="295" y="164"/>
                      </a:cubicBezTo>
                      <a:cubicBezTo>
                        <a:pt x="116" y="164"/>
                        <a:pt x="116" y="164"/>
                        <a:pt x="116" y="164"/>
                      </a:cubicBezTo>
                      <a:cubicBezTo>
                        <a:pt x="103" y="164"/>
                        <a:pt x="91" y="153"/>
                        <a:pt x="91" y="139"/>
                      </a:cubicBezTo>
                      <a:cubicBezTo>
                        <a:pt x="91" y="16"/>
                        <a:pt x="91" y="16"/>
                        <a:pt x="91" y="16"/>
                      </a:cubicBezTo>
                      <a:lnTo>
                        <a:pt x="320" y="16"/>
                      </a:lnTo>
                      <a:close/>
                    </a:path>
                  </a:pathLst>
                </a:custGeom>
                <a:solidFill>
                  <a:srgbClr val="7B06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667">
                    <a:latin typeface="Arial" charset="0"/>
                    <a:ea typeface="ＭＳ Ｐゴシック" pitchFamily="34" charset="-128"/>
                    <a:cs typeface="+mn-cs"/>
                  </a:endParaRPr>
                </a:p>
              </p:txBody>
            </p:sp>
            <p:sp>
              <p:nvSpPr>
                <p:cNvPr id="27670" name="AutoShape 156"/>
                <p:cNvSpPr>
                  <a:spLocks noChangeArrowheads="1"/>
                </p:cNvSpPr>
                <p:nvPr/>
              </p:nvSpPr>
              <p:spPr bwMode="auto">
                <a:xfrm>
                  <a:off x="1795683" y="1793665"/>
                  <a:ext cx="195582" cy="205590"/>
                </a:xfrm>
                <a:prstGeom prst="roundRect">
                  <a:avLst>
                    <a:gd name="adj" fmla="val 16667"/>
                  </a:avLst>
                </a:prstGeom>
                <a:solidFill>
                  <a:srgbClr val="FFFFFF"/>
                </a:solidFill>
                <a:ln w="28575" algn="ctr">
                  <a:solidFill>
                    <a:srgbClr val="7B0663"/>
                  </a:solidFill>
                  <a:round/>
                  <a:headEnd/>
                  <a:tailEnd/>
                </a:ln>
              </p:spPr>
              <p:txBody>
                <a:bodyPr wrap="none" anchor="ctr"/>
                <a:lstStyle/>
                <a:p>
                  <a:pPr algn="ctr" eaLnBrk="0" hangingPunct="0"/>
                  <a:endParaRPr lang="en-US" altLang="en-US"/>
                </a:p>
              </p:txBody>
            </p:sp>
            <p:grpSp>
              <p:nvGrpSpPr>
                <p:cNvPr id="27671" name="Group 157"/>
                <p:cNvGrpSpPr>
                  <a:grpSpLocks/>
                </p:cNvGrpSpPr>
                <p:nvPr/>
              </p:nvGrpSpPr>
              <p:grpSpPr bwMode="auto">
                <a:xfrm>
                  <a:off x="1828759" y="1827678"/>
                  <a:ext cx="130867" cy="136808"/>
                  <a:chOff x="1209" y="2614"/>
                  <a:chExt cx="182" cy="181"/>
                </a:xfrm>
              </p:grpSpPr>
              <p:sp>
                <p:nvSpPr>
                  <p:cNvPr id="16410" name="Line 158"/>
                  <p:cNvSpPr>
                    <a:spLocks noChangeShapeType="1"/>
                  </p:cNvSpPr>
                  <p:nvPr/>
                </p:nvSpPr>
                <p:spPr bwMode="auto">
                  <a:xfrm>
                    <a:off x="1209" y="2614"/>
                    <a:ext cx="182" cy="183"/>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11" name="Line 159"/>
                  <p:cNvSpPr>
                    <a:spLocks noChangeShapeType="1"/>
                  </p:cNvSpPr>
                  <p:nvPr/>
                </p:nvSpPr>
                <p:spPr bwMode="auto">
                  <a:xfrm>
                    <a:off x="1209" y="2614"/>
                    <a:ext cx="46" cy="0"/>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12" name="Line 160"/>
                  <p:cNvSpPr>
                    <a:spLocks noChangeShapeType="1"/>
                  </p:cNvSpPr>
                  <p:nvPr/>
                </p:nvSpPr>
                <p:spPr bwMode="auto">
                  <a:xfrm>
                    <a:off x="1209" y="2614"/>
                    <a:ext cx="0" cy="45"/>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13" name="Line 161"/>
                  <p:cNvSpPr>
                    <a:spLocks noChangeShapeType="1"/>
                  </p:cNvSpPr>
                  <p:nvPr/>
                </p:nvSpPr>
                <p:spPr bwMode="auto">
                  <a:xfrm>
                    <a:off x="1343" y="2797"/>
                    <a:ext cx="46" cy="0"/>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14" name="Line 162"/>
                  <p:cNvSpPr>
                    <a:spLocks noChangeShapeType="1"/>
                  </p:cNvSpPr>
                  <p:nvPr/>
                </p:nvSpPr>
                <p:spPr bwMode="auto">
                  <a:xfrm>
                    <a:off x="1387" y="2750"/>
                    <a:ext cx="0" cy="45"/>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grpSp>
            <p:grpSp>
              <p:nvGrpSpPr>
                <p:cNvPr id="27672" name="Group 163"/>
                <p:cNvGrpSpPr>
                  <a:grpSpLocks/>
                </p:cNvGrpSpPr>
                <p:nvPr/>
              </p:nvGrpSpPr>
              <p:grpSpPr bwMode="auto">
                <a:xfrm rot="-5400000">
                  <a:off x="1825411" y="1831008"/>
                  <a:ext cx="137564" cy="130148"/>
                  <a:chOff x="1209" y="2614"/>
                  <a:chExt cx="182" cy="181"/>
                </a:xfrm>
              </p:grpSpPr>
              <p:sp>
                <p:nvSpPr>
                  <p:cNvPr id="16405" name="Line 164"/>
                  <p:cNvSpPr>
                    <a:spLocks noChangeShapeType="1"/>
                  </p:cNvSpPr>
                  <p:nvPr/>
                </p:nvSpPr>
                <p:spPr bwMode="auto">
                  <a:xfrm>
                    <a:off x="1209" y="2610"/>
                    <a:ext cx="182" cy="183"/>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06" name="Line 165"/>
                  <p:cNvSpPr>
                    <a:spLocks noChangeShapeType="1"/>
                  </p:cNvSpPr>
                  <p:nvPr/>
                </p:nvSpPr>
                <p:spPr bwMode="auto">
                  <a:xfrm>
                    <a:off x="1210" y="2610"/>
                    <a:ext cx="44" cy="0"/>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07" name="Line 166"/>
                  <p:cNvSpPr>
                    <a:spLocks noChangeShapeType="1"/>
                  </p:cNvSpPr>
                  <p:nvPr/>
                </p:nvSpPr>
                <p:spPr bwMode="auto">
                  <a:xfrm>
                    <a:off x="1209" y="2610"/>
                    <a:ext cx="0" cy="49"/>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08" name="Line 167"/>
                  <p:cNvSpPr>
                    <a:spLocks noChangeShapeType="1"/>
                  </p:cNvSpPr>
                  <p:nvPr/>
                </p:nvSpPr>
                <p:spPr bwMode="auto">
                  <a:xfrm>
                    <a:off x="1348" y="2795"/>
                    <a:ext cx="44" cy="0"/>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sp>
                <p:nvSpPr>
                  <p:cNvPr id="16409" name="Line 168"/>
                  <p:cNvSpPr>
                    <a:spLocks noChangeShapeType="1"/>
                  </p:cNvSpPr>
                  <p:nvPr/>
                </p:nvSpPr>
                <p:spPr bwMode="auto">
                  <a:xfrm>
                    <a:off x="1391" y="2749"/>
                    <a:ext cx="0" cy="46"/>
                  </a:xfrm>
                  <a:prstGeom prst="line">
                    <a:avLst/>
                  </a:prstGeom>
                  <a:noFill/>
                  <a:ln w="28575" algn="ctr">
                    <a:solidFill>
                      <a:srgbClr val="7B0663"/>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sz="2667">
                      <a:latin typeface="Arial" charset="0"/>
                      <a:ea typeface="ＭＳ Ｐゴシック" pitchFamily="34" charset="-128"/>
                      <a:cs typeface="+mn-cs"/>
                    </a:endParaRPr>
                  </a:p>
                </p:txBody>
              </p:sp>
            </p:grpSp>
          </p:grpSp>
          <p:grpSp>
            <p:nvGrpSpPr>
              <p:cNvPr id="27665" name="Group 650"/>
              <p:cNvGrpSpPr>
                <a:grpSpLocks/>
              </p:cNvGrpSpPr>
              <p:nvPr/>
            </p:nvGrpSpPr>
            <p:grpSpPr bwMode="auto">
              <a:xfrm>
                <a:off x="8505473" y="2759499"/>
                <a:ext cx="352211" cy="294521"/>
                <a:chOff x="2932238" y="3302733"/>
                <a:chExt cx="352210" cy="294521"/>
              </a:xfrm>
            </p:grpSpPr>
            <p:sp>
              <p:nvSpPr>
                <p:cNvPr id="16398" name="Rectangle 651"/>
                <p:cNvSpPr>
                  <a:spLocks noChangeArrowheads="1"/>
                </p:cNvSpPr>
                <p:nvPr/>
              </p:nvSpPr>
              <p:spPr bwMode="auto">
                <a:xfrm>
                  <a:off x="2917266" y="3303213"/>
                  <a:ext cx="361604" cy="294209"/>
                </a:xfrm>
                <a:prstGeom prst="rect">
                  <a:avLst/>
                </a:prstGeom>
                <a:solidFill>
                  <a:srgbClr val="FFFFFF"/>
                </a:solidFill>
                <a:ln>
                  <a:noFill/>
                </a:ln>
                <a:extLst>
                  <a:ext uri="{91240B29-F687-4F45-9708-019B960494DF}">
                    <a14:hiddenLine xmlns:a14="http://schemas.microsoft.com/office/drawing/2010/main" w="12700" algn="ctr">
                      <a:solidFill>
                        <a:schemeClr val="tx1"/>
                      </a:solidFill>
                      <a:round/>
                      <a:headEnd/>
                      <a:tailEnd/>
                    </a14:hiddenLine>
                  </a:ext>
                </a:extLst>
              </p:spPr>
              <p:txBody>
                <a:bodyPr wrap="none" lIns="96000" rIns="96000"/>
                <a:lstStyle>
                  <a:lvl1pPr eaLnBrk="0" hangingPunct="0">
                    <a:defRPr sz="1500">
                      <a:solidFill>
                        <a:schemeClr val="tx1"/>
                      </a:solidFill>
                      <a:latin typeface="Arial" panose="020B0604020202020204" pitchFamily="34" charset="0"/>
                      <a:ea typeface="MS PGothic" panose="020B0600070205080204" pitchFamily="34" charset="-128"/>
                    </a:defRPr>
                  </a:lvl1pPr>
                  <a:lvl2pPr marL="742950" indent="-285750" eaLnBrk="0" hangingPunct="0">
                    <a:defRPr sz="1500">
                      <a:solidFill>
                        <a:schemeClr val="tx1"/>
                      </a:solidFill>
                      <a:latin typeface="Arial" panose="020B0604020202020204" pitchFamily="34" charset="0"/>
                      <a:ea typeface="MS PGothic" panose="020B0600070205080204" pitchFamily="34" charset="-128"/>
                    </a:defRPr>
                  </a:lvl2pPr>
                  <a:lvl3pPr marL="1143000" indent="-228600" eaLnBrk="0" hangingPunct="0">
                    <a:defRPr sz="1500">
                      <a:solidFill>
                        <a:schemeClr val="tx1"/>
                      </a:solidFill>
                      <a:latin typeface="Arial" panose="020B0604020202020204" pitchFamily="34" charset="0"/>
                      <a:ea typeface="MS PGothic" panose="020B0600070205080204" pitchFamily="34" charset="-128"/>
                    </a:defRPr>
                  </a:lvl3pPr>
                  <a:lvl4pPr marL="1600200" indent="-228600" eaLnBrk="0" hangingPunct="0">
                    <a:defRPr sz="1500">
                      <a:solidFill>
                        <a:schemeClr val="tx1"/>
                      </a:solidFill>
                      <a:latin typeface="Arial" panose="020B0604020202020204" pitchFamily="34" charset="0"/>
                      <a:ea typeface="MS PGothic" panose="020B0600070205080204" pitchFamily="34" charset="-128"/>
                    </a:defRPr>
                  </a:lvl4pPr>
                  <a:lvl5pPr marL="2057400" indent="-228600" eaLnBrk="0" hangingPunct="0">
                    <a:defRPr sz="1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sz="2667">
                    <a:cs typeface="+mn-cs"/>
                  </a:endParaRPr>
                </a:p>
              </p:txBody>
            </p:sp>
            <p:sp>
              <p:nvSpPr>
                <p:cNvPr id="653" name="Freeform 47"/>
                <p:cNvSpPr>
                  <a:spLocks noChangeAspect="1" noEditPoints="1"/>
                </p:cNvSpPr>
                <p:nvPr/>
              </p:nvSpPr>
              <p:spPr bwMode="auto">
                <a:xfrm>
                  <a:off x="2923501" y="3303213"/>
                  <a:ext cx="361604" cy="227541"/>
                </a:xfrm>
                <a:custGeom>
                  <a:avLst/>
                  <a:gdLst>
                    <a:gd name="T0" fmla="*/ 2147483647 w 464"/>
                    <a:gd name="T1" fmla="*/ 2147483647 h 361"/>
                    <a:gd name="T2" fmla="*/ 2147483647 w 464"/>
                    <a:gd name="T3" fmla="*/ 2147483647 h 361"/>
                    <a:gd name="T4" fmla="*/ 2147483647 w 464"/>
                    <a:gd name="T5" fmla="*/ 2147483647 h 361"/>
                    <a:gd name="T6" fmla="*/ 2147483647 w 464"/>
                    <a:gd name="T7" fmla="*/ 2147483647 h 361"/>
                    <a:gd name="T8" fmla="*/ 2147483647 w 464"/>
                    <a:gd name="T9" fmla="*/ 2147483647 h 361"/>
                    <a:gd name="T10" fmla="*/ 2147483647 w 464"/>
                    <a:gd name="T11" fmla="*/ 2147483647 h 361"/>
                    <a:gd name="T12" fmla="*/ 2147483647 w 464"/>
                    <a:gd name="T13" fmla="*/ 2147483647 h 361"/>
                    <a:gd name="T14" fmla="*/ 2147483647 w 464"/>
                    <a:gd name="T15" fmla="*/ 2147483647 h 361"/>
                    <a:gd name="T16" fmla="*/ 2147483647 w 464"/>
                    <a:gd name="T17" fmla="*/ 2147483647 h 361"/>
                    <a:gd name="T18" fmla="*/ 2147483647 w 464"/>
                    <a:gd name="T19" fmla="*/ 2147483647 h 361"/>
                    <a:gd name="T20" fmla="*/ 2147483647 w 464"/>
                    <a:gd name="T21" fmla="*/ 2147483647 h 361"/>
                    <a:gd name="T22" fmla="*/ 2147483647 w 464"/>
                    <a:gd name="T23" fmla="*/ 2147483647 h 361"/>
                    <a:gd name="T24" fmla="*/ 2147483647 w 464"/>
                    <a:gd name="T25" fmla="*/ 2147483647 h 361"/>
                    <a:gd name="T26" fmla="*/ 2147483647 w 464"/>
                    <a:gd name="T27" fmla="*/ 2147483647 h 361"/>
                    <a:gd name="T28" fmla="*/ 2147483647 w 464"/>
                    <a:gd name="T29" fmla="*/ 2147483647 h 361"/>
                    <a:gd name="T30" fmla="*/ 2147483647 w 464"/>
                    <a:gd name="T31" fmla="*/ 2147483647 h 361"/>
                    <a:gd name="T32" fmla="*/ 2147483647 w 464"/>
                    <a:gd name="T33" fmla="*/ 2147483647 h 361"/>
                    <a:gd name="T34" fmla="*/ 2147483647 w 464"/>
                    <a:gd name="T35" fmla="*/ 2147483647 h 361"/>
                    <a:gd name="T36" fmla="*/ 2147483647 w 464"/>
                    <a:gd name="T37" fmla="*/ 2147483647 h 361"/>
                    <a:gd name="T38" fmla="*/ 2147483647 w 464"/>
                    <a:gd name="T39" fmla="*/ 2147483647 h 361"/>
                    <a:gd name="T40" fmla="*/ 2147483647 w 464"/>
                    <a:gd name="T41" fmla="*/ 2147483647 h 361"/>
                    <a:gd name="T42" fmla="*/ 2147483647 w 464"/>
                    <a:gd name="T43" fmla="*/ 2147483647 h 361"/>
                    <a:gd name="T44" fmla="*/ 2147483647 w 464"/>
                    <a:gd name="T45" fmla="*/ 2147483647 h 361"/>
                    <a:gd name="T46" fmla="*/ 2147483647 w 464"/>
                    <a:gd name="T47" fmla="*/ 2147483647 h 361"/>
                    <a:gd name="T48" fmla="*/ 2147483647 w 464"/>
                    <a:gd name="T49" fmla="*/ 2147483647 h 361"/>
                    <a:gd name="T50" fmla="*/ 2147483647 w 464"/>
                    <a:gd name="T51" fmla="*/ 2147483647 h 361"/>
                    <a:gd name="T52" fmla="*/ 2147483647 w 464"/>
                    <a:gd name="T53" fmla="*/ 2147483647 h 361"/>
                    <a:gd name="T54" fmla="*/ 2147483647 w 464"/>
                    <a:gd name="T55" fmla="*/ 2147483647 h 361"/>
                    <a:gd name="T56" fmla="*/ 2147483647 w 464"/>
                    <a:gd name="T57" fmla="*/ 2147483647 h 361"/>
                    <a:gd name="T58" fmla="*/ 2147483647 w 464"/>
                    <a:gd name="T59" fmla="*/ 2147483647 h 361"/>
                    <a:gd name="T60" fmla="*/ 2147483647 w 464"/>
                    <a:gd name="T61" fmla="*/ 2147483647 h 361"/>
                    <a:gd name="T62" fmla="*/ 2147483647 w 464"/>
                    <a:gd name="T63" fmla="*/ 2147483647 h 361"/>
                    <a:gd name="T64" fmla="*/ 2147483647 w 464"/>
                    <a:gd name="T65" fmla="*/ 2147483647 h 361"/>
                    <a:gd name="T66" fmla="*/ 2147483647 w 464"/>
                    <a:gd name="T67" fmla="*/ 2147483647 h 361"/>
                    <a:gd name="T68" fmla="*/ 2147483647 w 464"/>
                    <a:gd name="T69" fmla="*/ 2147483647 h 361"/>
                    <a:gd name="T70" fmla="*/ 2147483647 w 464"/>
                    <a:gd name="T71" fmla="*/ 2147483647 h 361"/>
                    <a:gd name="T72" fmla="*/ 2147483647 w 464"/>
                    <a:gd name="T73" fmla="*/ 2147483647 h 361"/>
                    <a:gd name="T74" fmla="*/ 2147483647 w 464"/>
                    <a:gd name="T75" fmla="*/ 2147483647 h 361"/>
                    <a:gd name="T76" fmla="*/ 2147483647 w 464"/>
                    <a:gd name="T77" fmla="*/ 2147483647 h 361"/>
                    <a:gd name="T78" fmla="*/ 2147483647 w 464"/>
                    <a:gd name="T79" fmla="*/ 2147483647 h 361"/>
                    <a:gd name="T80" fmla="*/ 2147483647 w 464"/>
                    <a:gd name="T81" fmla="*/ 2147483647 h 361"/>
                    <a:gd name="T82" fmla="*/ 2147483647 w 464"/>
                    <a:gd name="T83" fmla="*/ 2147483647 h 361"/>
                    <a:gd name="T84" fmla="*/ 2147483647 w 464"/>
                    <a:gd name="T85" fmla="*/ 2147483647 h 361"/>
                    <a:gd name="T86" fmla="*/ 2147483647 w 464"/>
                    <a:gd name="T87" fmla="*/ 2147483647 h 361"/>
                    <a:gd name="T88" fmla="*/ 2147483647 w 464"/>
                    <a:gd name="T89" fmla="*/ 2147483647 h 361"/>
                    <a:gd name="T90" fmla="*/ 2147483647 w 464"/>
                    <a:gd name="T91" fmla="*/ 2147483647 h 3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4"/>
                    <a:gd name="T139" fmla="*/ 0 h 361"/>
                    <a:gd name="T140" fmla="*/ 464 w 464"/>
                    <a:gd name="T141" fmla="*/ 361 h 3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4" h="361">
                      <a:moveTo>
                        <a:pt x="400" y="192"/>
                      </a:moveTo>
                      <a:cubicBezTo>
                        <a:pt x="405" y="192"/>
                        <a:pt x="408" y="188"/>
                        <a:pt x="408" y="184"/>
                      </a:cubicBezTo>
                      <a:cubicBezTo>
                        <a:pt x="408" y="184"/>
                        <a:pt x="408" y="184"/>
                        <a:pt x="408" y="184"/>
                      </a:cubicBezTo>
                      <a:cubicBezTo>
                        <a:pt x="408" y="140"/>
                        <a:pt x="408" y="140"/>
                        <a:pt x="408" y="140"/>
                      </a:cubicBezTo>
                      <a:cubicBezTo>
                        <a:pt x="408" y="129"/>
                        <a:pt x="400" y="122"/>
                        <a:pt x="392" y="118"/>
                      </a:cubicBezTo>
                      <a:cubicBezTo>
                        <a:pt x="385" y="115"/>
                        <a:pt x="251" y="45"/>
                        <a:pt x="243" y="41"/>
                      </a:cubicBezTo>
                      <a:cubicBezTo>
                        <a:pt x="239" y="39"/>
                        <a:pt x="235" y="39"/>
                        <a:pt x="232" y="39"/>
                      </a:cubicBezTo>
                      <a:cubicBezTo>
                        <a:pt x="225" y="39"/>
                        <a:pt x="221" y="41"/>
                        <a:pt x="220" y="41"/>
                      </a:cubicBezTo>
                      <a:cubicBezTo>
                        <a:pt x="71" y="118"/>
                        <a:pt x="71" y="118"/>
                        <a:pt x="71" y="118"/>
                      </a:cubicBezTo>
                      <a:cubicBezTo>
                        <a:pt x="63" y="122"/>
                        <a:pt x="55" y="129"/>
                        <a:pt x="55" y="140"/>
                      </a:cubicBezTo>
                      <a:cubicBezTo>
                        <a:pt x="55" y="341"/>
                        <a:pt x="55" y="341"/>
                        <a:pt x="55" y="341"/>
                      </a:cubicBezTo>
                      <a:cubicBezTo>
                        <a:pt x="55" y="352"/>
                        <a:pt x="64" y="361"/>
                        <a:pt x="75" y="361"/>
                      </a:cubicBezTo>
                      <a:cubicBezTo>
                        <a:pt x="75" y="361"/>
                        <a:pt x="93" y="361"/>
                        <a:pt x="113" y="361"/>
                      </a:cubicBezTo>
                      <a:cubicBezTo>
                        <a:pt x="132" y="361"/>
                        <a:pt x="154" y="361"/>
                        <a:pt x="159" y="361"/>
                      </a:cubicBezTo>
                      <a:cubicBezTo>
                        <a:pt x="167" y="361"/>
                        <a:pt x="173" y="357"/>
                        <a:pt x="176" y="352"/>
                      </a:cubicBezTo>
                      <a:cubicBezTo>
                        <a:pt x="178" y="347"/>
                        <a:pt x="179" y="343"/>
                        <a:pt x="179" y="342"/>
                      </a:cubicBezTo>
                      <a:cubicBezTo>
                        <a:pt x="179" y="341"/>
                        <a:pt x="179" y="341"/>
                        <a:pt x="179" y="341"/>
                      </a:cubicBezTo>
                      <a:cubicBezTo>
                        <a:pt x="179" y="225"/>
                        <a:pt x="179" y="225"/>
                        <a:pt x="179" y="225"/>
                      </a:cubicBezTo>
                      <a:cubicBezTo>
                        <a:pt x="179" y="223"/>
                        <a:pt x="180" y="221"/>
                        <a:pt x="182" y="221"/>
                      </a:cubicBezTo>
                      <a:cubicBezTo>
                        <a:pt x="289" y="221"/>
                        <a:pt x="289" y="221"/>
                        <a:pt x="289" y="221"/>
                      </a:cubicBezTo>
                      <a:cubicBezTo>
                        <a:pt x="291" y="221"/>
                        <a:pt x="292" y="223"/>
                        <a:pt x="292" y="225"/>
                      </a:cubicBezTo>
                      <a:cubicBezTo>
                        <a:pt x="292" y="341"/>
                        <a:pt x="292" y="341"/>
                        <a:pt x="292" y="341"/>
                      </a:cubicBezTo>
                      <a:cubicBezTo>
                        <a:pt x="292" y="341"/>
                        <a:pt x="292" y="341"/>
                        <a:pt x="292" y="341"/>
                      </a:cubicBezTo>
                      <a:cubicBezTo>
                        <a:pt x="292" y="343"/>
                        <a:pt x="292" y="347"/>
                        <a:pt x="295" y="351"/>
                      </a:cubicBezTo>
                      <a:cubicBezTo>
                        <a:pt x="297" y="356"/>
                        <a:pt x="303" y="361"/>
                        <a:pt x="311" y="361"/>
                      </a:cubicBezTo>
                      <a:cubicBezTo>
                        <a:pt x="311" y="361"/>
                        <a:pt x="312" y="361"/>
                        <a:pt x="312" y="361"/>
                      </a:cubicBezTo>
                      <a:cubicBezTo>
                        <a:pt x="324" y="361"/>
                        <a:pt x="389" y="361"/>
                        <a:pt x="389" y="361"/>
                      </a:cubicBezTo>
                      <a:cubicBezTo>
                        <a:pt x="399" y="361"/>
                        <a:pt x="408" y="352"/>
                        <a:pt x="408" y="341"/>
                      </a:cubicBezTo>
                      <a:cubicBezTo>
                        <a:pt x="408" y="213"/>
                        <a:pt x="408" y="213"/>
                        <a:pt x="408" y="213"/>
                      </a:cubicBezTo>
                      <a:cubicBezTo>
                        <a:pt x="408" y="209"/>
                        <a:pt x="405" y="205"/>
                        <a:pt x="400" y="205"/>
                      </a:cubicBezTo>
                      <a:cubicBezTo>
                        <a:pt x="396" y="205"/>
                        <a:pt x="392" y="209"/>
                        <a:pt x="392" y="213"/>
                      </a:cubicBezTo>
                      <a:cubicBezTo>
                        <a:pt x="392" y="341"/>
                        <a:pt x="392" y="341"/>
                        <a:pt x="392" y="341"/>
                      </a:cubicBezTo>
                      <a:cubicBezTo>
                        <a:pt x="392" y="343"/>
                        <a:pt x="391" y="345"/>
                        <a:pt x="389" y="345"/>
                      </a:cubicBezTo>
                      <a:cubicBezTo>
                        <a:pt x="389" y="345"/>
                        <a:pt x="324" y="345"/>
                        <a:pt x="312" y="345"/>
                      </a:cubicBezTo>
                      <a:cubicBezTo>
                        <a:pt x="309" y="344"/>
                        <a:pt x="310" y="344"/>
                        <a:pt x="309" y="344"/>
                      </a:cubicBezTo>
                      <a:cubicBezTo>
                        <a:pt x="308" y="343"/>
                        <a:pt x="308" y="341"/>
                        <a:pt x="308" y="341"/>
                      </a:cubicBezTo>
                      <a:cubicBezTo>
                        <a:pt x="308" y="341"/>
                        <a:pt x="308" y="341"/>
                        <a:pt x="308" y="341"/>
                      </a:cubicBezTo>
                      <a:cubicBezTo>
                        <a:pt x="308" y="341"/>
                        <a:pt x="308" y="341"/>
                        <a:pt x="308" y="341"/>
                      </a:cubicBezTo>
                      <a:cubicBezTo>
                        <a:pt x="308" y="225"/>
                        <a:pt x="308" y="225"/>
                        <a:pt x="308" y="225"/>
                      </a:cubicBezTo>
                      <a:cubicBezTo>
                        <a:pt x="308" y="214"/>
                        <a:pt x="300" y="205"/>
                        <a:pt x="289" y="205"/>
                      </a:cubicBezTo>
                      <a:cubicBezTo>
                        <a:pt x="182" y="205"/>
                        <a:pt x="182" y="205"/>
                        <a:pt x="182" y="205"/>
                      </a:cubicBezTo>
                      <a:cubicBezTo>
                        <a:pt x="171" y="205"/>
                        <a:pt x="163" y="214"/>
                        <a:pt x="163" y="225"/>
                      </a:cubicBezTo>
                      <a:cubicBezTo>
                        <a:pt x="163" y="341"/>
                        <a:pt x="163" y="341"/>
                        <a:pt x="163" y="341"/>
                      </a:cubicBezTo>
                      <a:cubicBezTo>
                        <a:pt x="163" y="342"/>
                        <a:pt x="163" y="342"/>
                        <a:pt x="163" y="342"/>
                      </a:cubicBezTo>
                      <a:cubicBezTo>
                        <a:pt x="163" y="342"/>
                        <a:pt x="163" y="342"/>
                        <a:pt x="163" y="342"/>
                      </a:cubicBezTo>
                      <a:cubicBezTo>
                        <a:pt x="163" y="342"/>
                        <a:pt x="162" y="343"/>
                        <a:pt x="162" y="344"/>
                      </a:cubicBezTo>
                      <a:cubicBezTo>
                        <a:pt x="162" y="344"/>
                        <a:pt x="162" y="344"/>
                        <a:pt x="159" y="345"/>
                      </a:cubicBezTo>
                      <a:cubicBezTo>
                        <a:pt x="148" y="345"/>
                        <a:pt x="75" y="345"/>
                        <a:pt x="75" y="345"/>
                      </a:cubicBezTo>
                      <a:cubicBezTo>
                        <a:pt x="73" y="345"/>
                        <a:pt x="71" y="343"/>
                        <a:pt x="71" y="341"/>
                      </a:cubicBezTo>
                      <a:cubicBezTo>
                        <a:pt x="71" y="140"/>
                        <a:pt x="71" y="140"/>
                        <a:pt x="71" y="140"/>
                      </a:cubicBezTo>
                      <a:cubicBezTo>
                        <a:pt x="71" y="138"/>
                        <a:pt x="73" y="135"/>
                        <a:pt x="78" y="133"/>
                      </a:cubicBezTo>
                      <a:cubicBezTo>
                        <a:pt x="78" y="133"/>
                        <a:pt x="78" y="133"/>
                        <a:pt x="78" y="133"/>
                      </a:cubicBezTo>
                      <a:cubicBezTo>
                        <a:pt x="227" y="56"/>
                        <a:pt x="227" y="56"/>
                        <a:pt x="227" y="56"/>
                      </a:cubicBezTo>
                      <a:cubicBezTo>
                        <a:pt x="228" y="56"/>
                        <a:pt x="230" y="55"/>
                        <a:pt x="232" y="55"/>
                      </a:cubicBezTo>
                      <a:cubicBezTo>
                        <a:pt x="233" y="55"/>
                        <a:pt x="235" y="55"/>
                        <a:pt x="236" y="56"/>
                      </a:cubicBezTo>
                      <a:cubicBezTo>
                        <a:pt x="240" y="58"/>
                        <a:pt x="277" y="77"/>
                        <a:pt x="314" y="96"/>
                      </a:cubicBezTo>
                      <a:cubicBezTo>
                        <a:pt x="350" y="114"/>
                        <a:pt x="385" y="132"/>
                        <a:pt x="385" y="133"/>
                      </a:cubicBezTo>
                      <a:cubicBezTo>
                        <a:pt x="386" y="133"/>
                        <a:pt x="386" y="133"/>
                        <a:pt x="386" y="133"/>
                      </a:cubicBezTo>
                      <a:cubicBezTo>
                        <a:pt x="390" y="135"/>
                        <a:pt x="392" y="138"/>
                        <a:pt x="392" y="140"/>
                      </a:cubicBezTo>
                      <a:cubicBezTo>
                        <a:pt x="392" y="184"/>
                        <a:pt x="392" y="184"/>
                        <a:pt x="392" y="184"/>
                      </a:cubicBezTo>
                      <a:cubicBezTo>
                        <a:pt x="392" y="188"/>
                        <a:pt x="396" y="192"/>
                        <a:pt x="400" y="192"/>
                      </a:cubicBezTo>
                      <a:close/>
                      <a:moveTo>
                        <a:pt x="458" y="114"/>
                      </a:moveTo>
                      <a:cubicBezTo>
                        <a:pt x="458" y="114"/>
                        <a:pt x="437" y="103"/>
                        <a:pt x="408" y="88"/>
                      </a:cubicBezTo>
                      <a:cubicBezTo>
                        <a:pt x="408" y="79"/>
                        <a:pt x="408" y="52"/>
                        <a:pt x="408" y="52"/>
                      </a:cubicBezTo>
                      <a:cubicBezTo>
                        <a:pt x="408" y="41"/>
                        <a:pt x="399" y="32"/>
                        <a:pt x="389" y="32"/>
                      </a:cubicBezTo>
                      <a:cubicBezTo>
                        <a:pt x="357" y="32"/>
                        <a:pt x="357" y="32"/>
                        <a:pt x="357" y="32"/>
                      </a:cubicBezTo>
                      <a:cubicBezTo>
                        <a:pt x="347" y="32"/>
                        <a:pt x="338" y="41"/>
                        <a:pt x="338" y="51"/>
                      </a:cubicBezTo>
                      <a:cubicBezTo>
                        <a:pt x="292" y="27"/>
                        <a:pt x="249" y="5"/>
                        <a:pt x="245" y="3"/>
                      </a:cubicBezTo>
                      <a:cubicBezTo>
                        <a:pt x="240" y="1"/>
                        <a:pt x="236" y="0"/>
                        <a:pt x="232" y="0"/>
                      </a:cubicBezTo>
                      <a:cubicBezTo>
                        <a:pt x="224" y="0"/>
                        <a:pt x="219" y="3"/>
                        <a:pt x="218" y="3"/>
                      </a:cubicBezTo>
                      <a:cubicBezTo>
                        <a:pt x="6" y="114"/>
                        <a:pt x="6" y="114"/>
                        <a:pt x="6" y="114"/>
                      </a:cubicBezTo>
                      <a:cubicBezTo>
                        <a:pt x="2" y="116"/>
                        <a:pt x="0" y="120"/>
                        <a:pt x="2" y="124"/>
                      </a:cubicBezTo>
                      <a:cubicBezTo>
                        <a:pt x="4" y="128"/>
                        <a:pt x="9" y="130"/>
                        <a:pt x="13" y="128"/>
                      </a:cubicBezTo>
                      <a:cubicBezTo>
                        <a:pt x="226" y="17"/>
                        <a:pt x="226" y="17"/>
                        <a:pt x="226" y="17"/>
                      </a:cubicBezTo>
                      <a:cubicBezTo>
                        <a:pt x="226" y="17"/>
                        <a:pt x="229" y="16"/>
                        <a:pt x="232" y="16"/>
                      </a:cubicBezTo>
                      <a:cubicBezTo>
                        <a:pt x="234" y="16"/>
                        <a:pt x="236" y="16"/>
                        <a:pt x="238" y="17"/>
                      </a:cubicBezTo>
                      <a:cubicBezTo>
                        <a:pt x="242" y="20"/>
                        <a:pt x="290" y="45"/>
                        <a:pt x="340" y="70"/>
                      </a:cubicBezTo>
                      <a:cubicBezTo>
                        <a:pt x="341" y="71"/>
                        <a:pt x="343" y="71"/>
                        <a:pt x="345" y="71"/>
                      </a:cubicBezTo>
                      <a:cubicBezTo>
                        <a:pt x="346" y="71"/>
                        <a:pt x="349" y="71"/>
                        <a:pt x="351" y="68"/>
                      </a:cubicBezTo>
                      <a:cubicBezTo>
                        <a:pt x="353" y="66"/>
                        <a:pt x="354" y="64"/>
                        <a:pt x="354" y="62"/>
                      </a:cubicBezTo>
                      <a:cubicBezTo>
                        <a:pt x="354" y="60"/>
                        <a:pt x="354" y="52"/>
                        <a:pt x="354" y="52"/>
                      </a:cubicBezTo>
                      <a:cubicBezTo>
                        <a:pt x="354" y="50"/>
                        <a:pt x="355" y="48"/>
                        <a:pt x="357" y="48"/>
                      </a:cubicBezTo>
                      <a:cubicBezTo>
                        <a:pt x="389" y="48"/>
                        <a:pt x="389" y="48"/>
                        <a:pt x="389" y="48"/>
                      </a:cubicBezTo>
                      <a:cubicBezTo>
                        <a:pt x="391" y="48"/>
                        <a:pt x="392" y="50"/>
                        <a:pt x="392" y="52"/>
                      </a:cubicBezTo>
                      <a:cubicBezTo>
                        <a:pt x="392" y="52"/>
                        <a:pt x="392" y="61"/>
                        <a:pt x="392" y="70"/>
                      </a:cubicBezTo>
                      <a:cubicBezTo>
                        <a:pt x="392" y="79"/>
                        <a:pt x="392" y="89"/>
                        <a:pt x="392" y="90"/>
                      </a:cubicBezTo>
                      <a:cubicBezTo>
                        <a:pt x="392" y="93"/>
                        <a:pt x="393" y="95"/>
                        <a:pt x="395" y="97"/>
                      </a:cubicBezTo>
                      <a:cubicBezTo>
                        <a:pt x="396" y="99"/>
                        <a:pt x="398" y="100"/>
                        <a:pt x="399" y="101"/>
                      </a:cubicBezTo>
                      <a:cubicBezTo>
                        <a:pt x="429" y="116"/>
                        <a:pt x="451" y="128"/>
                        <a:pt x="451" y="128"/>
                      </a:cubicBezTo>
                      <a:cubicBezTo>
                        <a:pt x="452" y="128"/>
                        <a:pt x="453" y="129"/>
                        <a:pt x="455" y="129"/>
                      </a:cubicBezTo>
                      <a:cubicBezTo>
                        <a:pt x="457" y="129"/>
                        <a:pt x="460" y="127"/>
                        <a:pt x="462" y="124"/>
                      </a:cubicBezTo>
                      <a:cubicBezTo>
                        <a:pt x="464" y="120"/>
                        <a:pt x="462" y="116"/>
                        <a:pt x="458" y="114"/>
                      </a:cubicBezTo>
                      <a:close/>
                    </a:path>
                  </a:pathLst>
                </a:custGeom>
                <a:solidFill>
                  <a:srgbClr val="7B0663"/>
                </a:solidFill>
                <a:ln w="9525" cap="flat" cmpd="sng" algn="ctr">
                  <a:solidFill>
                    <a:srgbClr val="7B0663"/>
                  </a:solidFill>
                  <a:prstDash val="solid"/>
                  <a:round/>
                  <a:headEnd type="none" w="med" len="med"/>
                  <a:tailEnd type="none" w="med" len="med"/>
                </a:ln>
              </p:spPr>
              <p:txBody>
                <a:bodyPr/>
                <a:lstStyle/>
                <a:p>
                  <a:pPr algn="ctr" eaLnBrk="0" hangingPunct="0">
                    <a:defRPr/>
                  </a:pPr>
                  <a:endParaRPr lang="en-US" sz="2221" dirty="0">
                    <a:latin typeface="Arial" charset="0"/>
                    <a:ea typeface="ＭＳ Ｐゴシック" pitchFamily="34" charset="-128"/>
                    <a:cs typeface="+mn-cs"/>
                  </a:endParaRPr>
                </a:p>
              </p:txBody>
            </p:sp>
          </p:grpSp>
        </p:grpSp>
      </p:grpSp>
      <p:grpSp>
        <p:nvGrpSpPr>
          <p:cNvPr id="27656" name="Group 179"/>
          <p:cNvGrpSpPr>
            <a:grpSpLocks/>
          </p:cNvGrpSpPr>
          <p:nvPr/>
        </p:nvGrpSpPr>
        <p:grpSpPr bwMode="auto">
          <a:xfrm>
            <a:off x="6450806" y="1639889"/>
            <a:ext cx="491729" cy="808037"/>
            <a:chOff x="12223355" y="1704176"/>
            <a:chExt cx="655636" cy="808037"/>
          </a:xfrm>
        </p:grpSpPr>
        <p:sp>
          <p:nvSpPr>
            <p:cNvPr id="181" name="Freeform 7"/>
            <p:cNvSpPr>
              <a:spLocks noChangeAspect="1" noEditPoints="1"/>
            </p:cNvSpPr>
            <p:nvPr/>
          </p:nvSpPr>
          <p:spPr bwMode="auto">
            <a:xfrm>
              <a:off x="12223355" y="1704176"/>
              <a:ext cx="655636" cy="808037"/>
            </a:xfrm>
            <a:custGeom>
              <a:avLst/>
              <a:gdLst>
                <a:gd name="T0" fmla="*/ 2147483647 w 411"/>
                <a:gd name="T1" fmla="*/ 2147483647 h 411"/>
                <a:gd name="T2" fmla="*/ 2147483647 w 411"/>
                <a:gd name="T3" fmla="*/ 2147483647 h 411"/>
                <a:gd name="T4" fmla="*/ 2147483647 w 411"/>
                <a:gd name="T5" fmla="*/ 2147483647 h 411"/>
                <a:gd name="T6" fmla="*/ 2147483647 w 411"/>
                <a:gd name="T7" fmla="*/ 2147483647 h 411"/>
                <a:gd name="T8" fmla="*/ 2147483647 w 411"/>
                <a:gd name="T9" fmla="*/ 2147483647 h 411"/>
                <a:gd name="T10" fmla="*/ 2147483647 w 411"/>
                <a:gd name="T11" fmla="*/ 2147483647 h 411"/>
                <a:gd name="T12" fmla="*/ 2147483647 w 411"/>
                <a:gd name="T13" fmla="*/ 2147483647 h 411"/>
                <a:gd name="T14" fmla="*/ 2147483647 w 411"/>
                <a:gd name="T15" fmla="*/ 2147483647 h 411"/>
                <a:gd name="T16" fmla="*/ 2147483647 w 411"/>
                <a:gd name="T17" fmla="*/ 2147483647 h 411"/>
                <a:gd name="T18" fmla="*/ 2147483647 w 411"/>
                <a:gd name="T19" fmla="*/ 2147483647 h 411"/>
                <a:gd name="T20" fmla="*/ 2147483647 w 411"/>
                <a:gd name="T21" fmla="*/ 2147483647 h 411"/>
                <a:gd name="T22" fmla="*/ 2147483647 w 411"/>
                <a:gd name="T23" fmla="*/ 2147483647 h 411"/>
                <a:gd name="T24" fmla="*/ 2147483647 w 411"/>
                <a:gd name="T25" fmla="*/ 2147483647 h 411"/>
                <a:gd name="T26" fmla="*/ 2147483647 w 411"/>
                <a:gd name="T27" fmla="*/ 2147483647 h 411"/>
                <a:gd name="T28" fmla="*/ 2147483647 w 411"/>
                <a:gd name="T29" fmla="*/ 2147483647 h 411"/>
                <a:gd name="T30" fmla="*/ 2147483647 w 411"/>
                <a:gd name="T31" fmla="*/ 2147483647 h 411"/>
                <a:gd name="T32" fmla="*/ 2147483647 w 411"/>
                <a:gd name="T33" fmla="*/ 2147483647 h 411"/>
                <a:gd name="T34" fmla="*/ 2147483647 w 411"/>
                <a:gd name="T35" fmla="*/ 2147483647 h 411"/>
                <a:gd name="T36" fmla="*/ 2147483647 w 411"/>
                <a:gd name="T37" fmla="*/ 2147483647 h 411"/>
                <a:gd name="T38" fmla="*/ 2147483647 w 411"/>
                <a:gd name="T39" fmla="*/ 2147483647 h 411"/>
                <a:gd name="T40" fmla="*/ 2147483647 w 411"/>
                <a:gd name="T41" fmla="*/ 2147483647 h 411"/>
                <a:gd name="T42" fmla="*/ 2147483647 w 411"/>
                <a:gd name="T43" fmla="*/ 2147483647 h 411"/>
                <a:gd name="T44" fmla="*/ 2147483647 w 411"/>
                <a:gd name="T45" fmla="*/ 2147483647 h 411"/>
                <a:gd name="T46" fmla="*/ 2147483647 w 411"/>
                <a:gd name="T47" fmla="*/ 2147483647 h 411"/>
                <a:gd name="T48" fmla="*/ 2147483647 w 411"/>
                <a:gd name="T49" fmla="*/ 2147483647 h 411"/>
                <a:gd name="T50" fmla="*/ 2147483647 w 411"/>
                <a:gd name="T51" fmla="*/ 2147483647 h 411"/>
                <a:gd name="T52" fmla="*/ 2147483647 w 411"/>
                <a:gd name="T53" fmla="*/ 2147483647 h 411"/>
                <a:gd name="T54" fmla="*/ 2147483647 w 411"/>
                <a:gd name="T55" fmla="*/ 0 h 411"/>
                <a:gd name="T56" fmla="*/ 0 w 411"/>
                <a:gd name="T57" fmla="*/ 2147483647 h 411"/>
                <a:gd name="T58" fmla="*/ 2147483647 w 411"/>
                <a:gd name="T59" fmla="*/ 2147483647 h 411"/>
                <a:gd name="T60" fmla="*/ 2147483647 w 411"/>
                <a:gd name="T61" fmla="*/ 2147483647 h 411"/>
                <a:gd name="T62" fmla="*/ 2147483647 w 411"/>
                <a:gd name="T63" fmla="*/ 2147483647 h 411"/>
                <a:gd name="T64" fmla="*/ 2147483647 w 411"/>
                <a:gd name="T65" fmla="*/ 2147483647 h 411"/>
                <a:gd name="T66" fmla="*/ 2147483647 w 411"/>
                <a:gd name="T67" fmla="*/ 2147483647 h 411"/>
                <a:gd name="T68" fmla="*/ 2147483647 w 411"/>
                <a:gd name="T69" fmla="*/ 2147483647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1"/>
                <a:gd name="T106" fmla="*/ 0 h 411"/>
                <a:gd name="T107" fmla="*/ 411 w 411"/>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1" h="411">
                  <a:moveTo>
                    <a:pt x="287" y="290"/>
                  </a:moveTo>
                  <a:cubicBezTo>
                    <a:pt x="287" y="286"/>
                    <a:pt x="285" y="281"/>
                    <a:pt x="281" y="279"/>
                  </a:cubicBezTo>
                  <a:cubicBezTo>
                    <a:pt x="278" y="276"/>
                    <a:pt x="273" y="275"/>
                    <a:pt x="268" y="275"/>
                  </a:cubicBezTo>
                  <a:cubicBezTo>
                    <a:pt x="265" y="275"/>
                    <a:pt x="262" y="275"/>
                    <a:pt x="260" y="275"/>
                  </a:cubicBezTo>
                  <a:cubicBezTo>
                    <a:pt x="260" y="270"/>
                    <a:pt x="260" y="262"/>
                    <a:pt x="260" y="255"/>
                  </a:cubicBezTo>
                  <a:cubicBezTo>
                    <a:pt x="260" y="240"/>
                    <a:pt x="260" y="225"/>
                    <a:pt x="260" y="222"/>
                  </a:cubicBezTo>
                  <a:cubicBezTo>
                    <a:pt x="260" y="215"/>
                    <a:pt x="256" y="210"/>
                    <a:pt x="252" y="209"/>
                  </a:cubicBezTo>
                  <a:cubicBezTo>
                    <a:pt x="248" y="207"/>
                    <a:pt x="246" y="207"/>
                    <a:pt x="245" y="207"/>
                  </a:cubicBezTo>
                  <a:cubicBezTo>
                    <a:pt x="245" y="207"/>
                    <a:pt x="245" y="207"/>
                    <a:pt x="245" y="207"/>
                  </a:cubicBezTo>
                  <a:cubicBezTo>
                    <a:pt x="245" y="207"/>
                    <a:pt x="173" y="207"/>
                    <a:pt x="165" y="207"/>
                  </a:cubicBezTo>
                  <a:cubicBezTo>
                    <a:pt x="160" y="207"/>
                    <a:pt x="154" y="211"/>
                    <a:pt x="153" y="215"/>
                  </a:cubicBezTo>
                  <a:cubicBezTo>
                    <a:pt x="151" y="218"/>
                    <a:pt x="151" y="221"/>
                    <a:pt x="151" y="223"/>
                  </a:cubicBezTo>
                  <a:cubicBezTo>
                    <a:pt x="151" y="223"/>
                    <a:pt x="151" y="223"/>
                    <a:pt x="151" y="223"/>
                  </a:cubicBezTo>
                  <a:cubicBezTo>
                    <a:pt x="151" y="275"/>
                    <a:pt x="151" y="275"/>
                    <a:pt x="151" y="275"/>
                  </a:cubicBezTo>
                  <a:cubicBezTo>
                    <a:pt x="149" y="275"/>
                    <a:pt x="146" y="275"/>
                    <a:pt x="143" y="275"/>
                  </a:cubicBezTo>
                  <a:cubicBezTo>
                    <a:pt x="138" y="275"/>
                    <a:pt x="133" y="276"/>
                    <a:pt x="130" y="279"/>
                  </a:cubicBezTo>
                  <a:cubicBezTo>
                    <a:pt x="126" y="282"/>
                    <a:pt x="124" y="286"/>
                    <a:pt x="124" y="290"/>
                  </a:cubicBezTo>
                  <a:cubicBezTo>
                    <a:pt x="124" y="295"/>
                    <a:pt x="126" y="299"/>
                    <a:pt x="129" y="302"/>
                  </a:cubicBezTo>
                  <a:cubicBezTo>
                    <a:pt x="133" y="306"/>
                    <a:pt x="183" y="355"/>
                    <a:pt x="187" y="360"/>
                  </a:cubicBezTo>
                  <a:cubicBezTo>
                    <a:pt x="191" y="364"/>
                    <a:pt x="197" y="368"/>
                    <a:pt x="205" y="368"/>
                  </a:cubicBezTo>
                  <a:cubicBezTo>
                    <a:pt x="205" y="368"/>
                    <a:pt x="205" y="368"/>
                    <a:pt x="205" y="368"/>
                  </a:cubicBezTo>
                  <a:cubicBezTo>
                    <a:pt x="214" y="368"/>
                    <a:pt x="220" y="364"/>
                    <a:pt x="224" y="360"/>
                  </a:cubicBezTo>
                  <a:cubicBezTo>
                    <a:pt x="225" y="358"/>
                    <a:pt x="279" y="305"/>
                    <a:pt x="282" y="302"/>
                  </a:cubicBezTo>
                  <a:cubicBezTo>
                    <a:pt x="282" y="302"/>
                    <a:pt x="282" y="302"/>
                    <a:pt x="282" y="302"/>
                  </a:cubicBezTo>
                  <a:cubicBezTo>
                    <a:pt x="285" y="299"/>
                    <a:pt x="287" y="295"/>
                    <a:pt x="287" y="290"/>
                  </a:cubicBezTo>
                  <a:close/>
                  <a:moveTo>
                    <a:pt x="142" y="133"/>
                  </a:moveTo>
                  <a:cubicBezTo>
                    <a:pt x="199" y="133"/>
                    <a:pt x="199" y="133"/>
                    <a:pt x="199" y="133"/>
                  </a:cubicBezTo>
                  <a:cubicBezTo>
                    <a:pt x="208" y="133"/>
                    <a:pt x="214" y="126"/>
                    <a:pt x="214" y="118"/>
                  </a:cubicBezTo>
                  <a:cubicBezTo>
                    <a:pt x="214" y="60"/>
                    <a:pt x="214" y="60"/>
                    <a:pt x="214" y="60"/>
                  </a:cubicBezTo>
                  <a:cubicBezTo>
                    <a:pt x="214" y="52"/>
                    <a:pt x="208" y="45"/>
                    <a:pt x="199" y="45"/>
                  </a:cubicBezTo>
                  <a:cubicBezTo>
                    <a:pt x="142" y="45"/>
                    <a:pt x="142" y="45"/>
                    <a:pt x="142" y="45"/>
                  </a:cubicBezTo>
                  <a:cubicBezTo>
                    <a:pt x="133" y="45"/>
                    <a:pt x="126" y="52"/>
                    <a:pt x="126" y="60"/>
                  </a:cubicBezTo>
                  <a:cubicBezTo>
                    <a:pt x="126" y="118"/>
                    <a:pt x="126" y="118"/>
                    <a:pt x="126" y="118"/>
                  </a:cubicBezTo>
                  <a:cubicBezTo>
                    <a:pt x="126" y="126"/>
                    <a:pt x="133" y="133"/>
                    <a:pt x="142" y="133"/>
                  </a:cubicBezTo>
                  <a:close/>
                  <a:moveTo>
                    <a:pt x="403" y="90"/>
                  </a:moveTo>
                  <a:cubicBezTo>
                    <a:pt x="399" y="90"/>
                    <a:pt x="395" y="94"/>
                    <a:pt x="395" y="98"/>
                  </a:cubicBezTo>
                  <a:cubicBezTo>
                    <a:pt x="395" y="368"/>
                    <a:pt x="395" y="368"/>
                    <a:pt x="395" y="368"/>
                  </a:cubicBezTo>
                  <a:cubicBezTo>
                    <a:pt x="395" y="383"/>
                    <a:pt x="383" y="395"/>
                    <a:pt x="368" y="395"/>
                  </a:cubicBezTo>
                  <a:cubicBezTo>
                    <a:pt x="43" y="395"/>
                    <a:pt x="43" y="395"/>
                    <a:pt x="43" y="395"/>
                  </a:cubicBezTo>
                  <a:cubicBezTo>
                    <a:pt x="28" y="395"/>
                    <a:pt x="16" y="383"/>
                    <a:pt x="16" y="368"/>
                  </a:cubicBezTo>
                  <a:cubicBezTo>
                    <a:pt x="16" y="43"/>
                    <a:pt x="16" y="43"/>
                    <a:pt x="16" y="43"/>
                  </a:cubicBezTo>
                  <a:cubicBezTo>
                    <a:pt x="16" y="28"/>
                    <a:pt x="28" y="16"/>
                    <a:pt x="43" y="16"/>
                  </a:cubicBezTo>
                  <a:cubicBezTo>
                    <a:pt x="75" y="16"/>
                    <a:pt x="75" y="16"/>
                    <a:pt x="75" y="16"/>
                  </a:cubicBezTo>
                  <a:cubicBezTo>
                    <a:pt x="75" y="139"/>
                    <a:pt x="75" y="139"/>
                    <a:pt x="75" y="139"/>
                  </a:cubicBezTo>
                  <a:cubicBezTo>
                    <a:pt x="75" y="161"/>
                    <a:pt x="94" y="180"/>
                    <a:pt x="116" y="180"/>
                  </a:cubicBezTo>
                  <a:cubicBezTo>
                    <a:pt x="295" y="180"/>
                    <a:pt x="295" y="180"/>
                    <a:pt x="295" y="180"/>
                  </a:cubicBezTo>
                  <a:cubicBezTo>
                    <a:pt x="317" y="180"/>
                    <a:pt x="336" y="161"/>
                    <a:pt x="336" y="139"/>
                  </a:cubicBezTo>
                  <a:cubicBezTo>
                    <a:pt x="336" y="16"/>
                    <a:pt x="336" y="16"/>
                    <a:pt x="336" y="16"/>
                  </a:cubicBezTo>
                  <a:cubicBezTo>
                    <a:pt x="368" y="16"/>
                    <a:pt x="368" y="16"/>
                    <a:pt x="368" y="16"/>
                  </a:cubicBezTo>
                  <a:cubicBezTo>
                    <a:pt x="383" y="16"/>
                    <a:pt x="395" y="28"/>
                    <a:pt x="395" y="43"/>
                  </a:cubicBezTo>
                  <a:cubicBezTo>
                    <a:pt x="395" y="63"/>
                    <a:pt x="395" y="63"/>
                    <a:pt x="395" y="63"/>
                  </a:cubicBezTo>
                  <a:cubicBezTo>
                    <a:pt x="395" y="67"/>
                    <a:pt x="399" y="71"/>
                    <a:pt x="403" y="71"/>
                  </a:cubicBezTo>
                  <a:cubicBezTo>
                    <a:pt x="408" y="71"/>
                    <a:pt x="411" y="67"/>
                    <a:pt x="411" y="63"/>
                  </a:cubicBezTo>
                  <a:cubicBezTo>
                    <a:pt x="411" y="43"/>
                    <a:pt x="411" y="43"/>
                    <a:pt x="411" y="43"/>
                  </a:cubicBezTo>
                  <a:cubicBezTo>
                    <a:pt x="411" y="19"/>
                    <a:pt x="392" y="0"/>
                    <a:pt x="368" y="0"/>
                  </a:cubicBezTo>
                  <a:cubicBezTo>
                    <a:pt x="43" y="0"/>
                    <a:pt x="43" y="0"/>
                    <a:pt x="43" y="0"/>
                  </a:cubicBezTo>
                  <a:cubicBezTo>
                    <a:pt x="19" y="0"/>
                    <a:pt x="0" y="19"/>
                    <a:pt x="0" y="43"/>
                  </a:cubicBezTo>
                  <a:cubicBezTo>
                    <a:pt x="0" y="368"/>
                    <a:pt x="0" y="368"/>
                    <a:pt x="0" y="368"/>
                  </a:cubicBezTo>
                  <a:cubicBezTo>
                    <a:pt x="0" y="392"/>
                    <a:pt x="19" y="411"/>
                    <a:pt x="43" y="411"/>
                  </a:cubicBezTo>
                  <a:cubicBezTo>
                    <a:pt x="368" y="411"/>
                    <a:pt x="368" y="411"/>
                    <a:pt x="368" y="411"/>
                  </a:cubicBezTo>
                  <a:cubicBezTo>
                    <a:pt x="392" y="411"/>
                    <a:pt x="411" y="392"/>
                    <a:pt x="411" y="368"/>
                  </a:cubicBezTo>
                  <a:cubicBezTo>
                    <a:pt x="411" y="98"/>
                    <a:pt x="411" y="98"/>
                    <a:pt x="411" y="98"/>
                  </a:cubicBezTo>
                  <a:cubicBezTo>
                    <a:pt x="411" y="94"/>
                    <a:pt x="408" y="90"/>
                    <a:pt x="403" y="90"/>
                  </a:cubicBezTo>
                  <a:close/>
                  <a:moveTo>
                    <a:pt x="320" y="16"/>
                  </a:moveTo>
                  <a:cubicBezTo>
                    <a:pt x="320" y="139"/>
                    <a:pt x="320" y="139"/>
                    <a:pt x="320" y="139"/>
                  </a:cubicBezTo>
                  <a:cubicBezTo>
                    <a:pt x="320" y="153"/>
                    <a:pt x="308" y="164"/>
                    <a:pt x="295" y="164"/>
                  </a:cubicBezTo>
                  <a:cubicBezTo>
                    <a:pt x="116" y="164"/>
                    <a:pt x="116" y="164"/>
                    <a:pt x="116" y="164"/>
                  </a:cubicBezTo>
                  <a:cubicBezTo>
                    <a:pt x="103" y="164"/>
                    <a:pt x="91" y="153"/>
                    <a:pt x="91" y="139"/>
                  </a:cubicBezTo>
                  <a:cubicBezTo>
                    <a:pt x="91" y="16"/>
                    <a:pt x="91" y="16"/>
                    <a:pt x="91" y="16"/>
                  </a:cubicBezTo>
                  <a:lnTo>
                    <a:pt x="320" y="16"/>
                  </a:lnTo>
                  <a:close/>
                </a:path>
              </a:pathLst>
            </a:custGeom>
            <a:solidFill>
              <a:srgbClr val="7B06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2667">
                <a:latin typeface="Arial" charset="0"/>
                <a:ea typeface="ＭＳ Ｐゴシック" pitchFamily="34" charset="-128"/>
                <a:cs typeface="+mn-cs"/>
              </a:endParaRPr>
            </a:p>
          </p:txBody>
        </p:sp>
        <p:sp>
          <p:nvSpPr>
            <p:cNvPr id="27658" name="Rectangle 181"/>
            <p:cNvSpPr>
              <a:spLocks noChangeArrowheads="1"/>
            </p:cNvSpPr>
            <p:nvPr/>
          </p:nvSpPr>
          <p:spPr bwMode="auto">
            <a:xfrm>
              <a:off x="12330411" y="2108194"/>
              <a:ext cx="432106" cy="35243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2000" rIns="72000"/>
            <a:lstStyle/>
            <a:p>
              <a:pPr>
                <a:spcBef>
                  <a:spcPct val="50000"/>
                </a:spcBef>
              </a:pPr>
              <a:endParaRPr lang="en-US" altLang="fr-FR"/>
            </a:p>
          </p:txBody>
        </p:sp>
        <p:sp>
          <p:nvSpPr>
            <p:cNvPr id="27659" name="Freeform 3"/>
            <p:cNvSpPr>
              <a:spLocks noChangeAspect="1" noEditPoints="1"/>
            </p:cNvSpPr>
            <p:nvPr/>
          </p:nvSpPr>
          <p:spPr bwMode="auto">
            <a:xfrm>
              <a:off x="12407239" y="2162994"/>
              <a:ext cx="287867" cy="222250"/>
            </a:xfrm>
            <a:custGeom>
              <a:avLst/>
              <a:gdLst>
                <a:gd name="T0" fmla="*/ 2147483647 w 418"/>
                <a:gd name="T1" fmla="*/ 2147483647 h 333"/>
                <a:gd name="T2" fmla="*/ 2147483647 w 418"/>
                <a:gd name="T3" fmla="*/ 2147483647 h 333"/>
                <a:gd name="T4" fmla="*/ 2147483647 w 418"/>
                <a:gd name="T5" fmla="*/ 2147483647 h 333"/>
                <a:gd name="T6" fmla="*/ 2147483647 w 418"/>
                <a:gd name="T7" fmla="*/ 2147483647 h 333"/>
                <a:gd name="T8" fmla="*/ 2147483647 w 418"/>
                <a:gd name="T9" fmla="*/ 0 h 333"/>
                <a:gd name="T10" fmla="*/ 0 w 418"/>
                <a:gd name="T11" fmla="*/ 2147483647 h 333"/>
                <a:gd name="T12" fmla="*/ 2147483647 w 418"/>
                <a:gd name="T13" fmla="*/ 2147483647 h 333"/>
                <a:gd name="T14" fmla="*/ 2147483647 w 418"/>
                <a:gd name="T15" fmla="*/ 2147483647 h 333"/>
                <a:gd name="T16" fmla="*/ 2147483647 w 418"/>
                <a:gd name="T17" fmla="*/ 2147483647 h 333"/>
                <a:gd name="T18" fmla="*/ 2147483647 w 418"/>
                <a:gd name="T19" fmla="*/ 2147483647 h 333"/>
                <a:gd name="T20" fmla="*/ 2147483647 w 418"/>
                <a:gd name="T21" fmla="*/ 2147483647 h 333"/>
                <a:gd name="T22" fmla="*/ 2147483647 w 418"/>
                <a:gd name="T23" fmla="*/ 2147483647 h 333"/>
                <a:gd name="T24" fmla="*/ 2147483647 w 418"/>
                <a:gd name="T25" fmla="*/ 2147483647 h 333"/>
                <a:gd name="T26" fmla="*/ 2147483647 w 418"/>
                <a:gd name="T27" fmla="*/ 2147483647 h 333"/>
                <a:gd name="T28" fmla="*/ 2147483647 w 418"/>
                <a:gd name="T29" fmla="*/ 2147483647 h 333"/>
                <a:gd name="T30" fmla="*/ 2147483647 w 418"/>
                <a:gd name="T31" fmla="*/ 2147483647 h 333"/>
                <a:gd name="T32" fmla="*/ 2147483647 w 418"/>
                <a:gd name="T33" fmla="*/ 2147483647 h 333"/>
                <a:gd name="T34" fmla="*/ 2147483647 w 418"/>
                <a:gd name="T35" fmla="*/ 2147483647 h 333"/>
                <a:gd name="T36" fmla="*/ 2147483647 w 418"/>
                <a:gd name="T37" fmla="*/ 2147483647 h 333"/>
                <a:gd name="T38" fmla="*/ 2147483647 w 418"/>
                <a:gd name="T39" fmla="*/ 2147483647 h 333"/>
                <a:gd name="T40" fmla="*/ 2147483647 w 418"/>
                <a:gd name="T41" fmla="*/ 2147483647 h 333"/>
                <a:gd name="T42" fmla="*/ 2147483647 w 418"/>
                <a:gd name="T43" fmla="*/ 2147483647 h 333"/>
                <a:gd name="T44" fmla="*/ 2147483647 w 418"/>
                <a:gd name="T45" fmla="*/ 2147483647 h 333"/>
                <a:gd name="T46" fmla="*/ 2147483647 w 418"/>
                <a:gd name="T47" fmla="*/ 2147483647 h 333"/>
                <a:gd name="T48" fmla="*/ 2147483647 w 418"/>
                <a:gd name="T49" fmla="*/ 2147483647 h 333"/>
                <a:gd name="T50" fmla="*/ 2147483647 w 418"/>
                <a:gd name="T51" fmla="*/ 2147483647 h 333"/>
                <a:gd name="T52" fmla="*/ 2147483647 w 418"/>
                <a:gd name="T53" fmla="*/ 2147483647 h 333"/>
                <a:gd name="T54" fmla="*/ 2147483647 w 418"/>
                <a:gd name="T55" fmla="*/ 2147483647 h 333"/>
                <a:gd name="T56" fmla="*/ 2147483647 w 418"/>
                <a:gd name="T57" fmla="*/ 2147483647 h 333"/>
                <a:gd name="T58" fmla="*/ 2147483647 w 418"/>
                <a:gd name="T59" fmla="*/ 2147483647 h 333"/>
                <a:gd name="T60" fmla="*/ 2147483647 w 418"/>
                <a:gd name="T61" fmla="*/ 2147483647 h 333"/>
                <a:gd name="T62" fmla="*/ 2147483647 w 418"/>
                <a:gd name="T63" fmla="*/ 2147483647 h 333"/>
                <a:gd name="T64" fmla="*/ 2147483647 w 418"/>
                <a:gd name="T65" fmla="*/ 2147483647 h 333"/>
                <a:gd name="T66" fmla="*/ 2147483647 w 418"/>
                <a:gd name="T67" fmla="*/ 2147483647 h 333"/>
                <a:gd name="T68" fmla="*/ 2147483647 w 418"/>
                <a:gd name="T69" fmla="*/ 2147483647 h 333"/>
                <a:gd name="T70" fmla="*/ 2147483647 w 418"/>
                <a:gd name="T71" fmla="*/ 2147483647 h 333"/>
                <a:gd name="T72" fmla="*/ 2147483647 w 418"/>
                <a:gd name="T73" fmla="*/ 2147483647 h 333"/>
                <a:gd name="T74" fmla="*/ 2147483647 w 418"/>
                <a:gd name="T75" fmla="*/ 2147483647 h 333"/>
                <a:gd name="T76" fmla="*/ 2147483647 w 418"/>
                <a:gd name="T77" fmla="*/ 2147483647 h 333"/>
                <a:gd name="T78" fmla="*/ 2147483647 w 418"/>
                <a:gd name="T79" fmla="*/ 2147483647 h 333"/>
                <a:gd name="T80" fmla="*/ 2147483647 w 418"/>
                <a:gd name="T81" fmla="*/ 2147483647 h 333"/>
                <a:gd name="T82" fmla="*/ 2147483647 w 418"/>
                <a:gd name="T83" fmla="*/ 2147483647 h 333"/>
                <a:gd name="T84" fmla="*/ 2147483647 w 418"/>
                <a:gd name="T85" fmla="*/ 2147483647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8"/>
                <a:gd name="T130" fmla="*/ 0 h 333"/>
                <a:gd name="T131" fmla="*/ 418 w 418"/>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8" h="333">
                  <a:moveTo>
                    <a:pt x="410" y="124"/>
                  </a:moveTo>
                  <a:cubicBezTo>
                    <a:pt x="406" y="124"/>
                    <a:pt x="402" y="128"/>
                    <a:pt x="402" y="132"/>
                  </a:cubicBezTo>
                  <a:cubicBezTo>
                    <a:pt x="402" y="138"/>
                    <a:pt x="402" y="145"/>
                    <a:pt x="402" y="152"/>
                  </a:cubicBezTo>
                  <a:cubicBezTo>
                    <a:pt x="402" y="152"/>
                    <a:pt x="402" y="152"/>
                    <a:pt x="402" y="152"/>
                  </a:cubicBezTo>
                  <a:cubicBezTo>
                    <a:pt x="402" y="264"/>
                    <a:pt x="402" y="264"/>
                    <a:pt x="402" y="264"/>
                  </a:cubicBezTo>
                  <a:cubicBezTo>
                    <a:pt x="16" y="264"/>
                    <a:pt x="16" y="264"/>
                    <a:pt x="16" y="264"/>
                  </a:cubicBezTo>
                  <a:cubicBezTo>
                    <a:pt x="16" y="69"/>
                    <a:pt x="16" y="69"/>
                    <a:pt x="16" y="69"/>
                  </a:cubicBezTo>
                  <a:cubicBezTo>
                    <a:pt x="402" y="69"/>
                    <a:pt x="402" y="69"/>
                    <a:pt x="402" y="69"/>
                  </a:cubicBezTo>
                  <a:cubicBezTo>
                    <a:pt x="402" y="90"/>
                    <a:pt x="402" y="90"/>
                    <a:pt x="402" y="90"/>
                  </a:cubicBezTo>
                  <a:cubicBezTo>
                    <a:pt x="402" y="90"/>
                    <a:pt x="402" y="90"/>
                    <a:pt x="402" y="90"/>
                  </a:cubicBezTo>
                  <a:cubicBezTo>
                    <a:pt x="402" y="93"/>
                    <a:pt x="402" y="93"/>
                    <a:pt x="402" y="93"/>
                  </a:cubicBezTo>
                  <a:cubicBezTo>
                    <a:pt x="402" y="98"/>
                    <a:pt x="406" y="101"/>
                    <a:pt x="410" y="101"/>
                  </a:cubicBezTo>
                  <a:cubicBezTo>
                    <a:pt x="415" y="101"/>
                    <a:pt x="418" y="98"/>
                    <a:pt x="418" y="93"/>
                  </a:cubicBezTo>
                  <a:cubicBezTo>
                    <a:pt x="418" y="31"/>
                    <a:pt x="418" y="31"/>
                    <a:pt x="418" y="31"/>
                  </a:cubicBezTo>
                  <a:cubicBezTo>
                    <a:pt x="418" y="14"/>
                    <a:pt x="405" y="0"/>
                    <a:pt x="388" y="0"/>
                  </a:cubicBezTo>
                  <a:cubicBezTo>
                    <a:pt x="31" y="0"/>
                    <a:pt x="31" y="0"/>
                    <a:pt x="31" y="0"/>
                  </a:cubicBezTo>
                  <a:cubicBezTo>
                    <a:pt x="14" y="0"/>
                    <a:pt x="0" y="14"/>
                    <a:pt x="0" y="31"/>
                  </a:cubicBezTo>
                  <a:cubicBezTo>
                    <a:pt x="0" y="302"/>
                    <a:pt x="0" y="302"/>
                    <a:pt x="0" y="302"/>
                  </a:cubicBezTo>
                  <a:cubicBezTo>
                    <a:pt x="0" y="319"/>
                    <a:pt x="14" y="333"/>
                    <a:pt x="31" y="333"/>
                  </a:cubicBezTo>
                  <a:cubicBezTo>
                    <a:pt x="388" y="333"/>
                    <a:pt x="388" y="333"/>
                    <a:pt x="388" y="333"/>
                  </a:cubicBezTo>
                  <a:cubicBezTo>
                    <a:pt x="405" y="333"/>
                    <a:pt x="418" y="319"/>
                    <a:pt x="418" y="302"/>
                  </a:cubicBezTo>
                  <a:cubicBezTo>
                    <a:pt x="418" y="302"/>
                    <a:pt x="418" y="190"/>
                    <a:pt x="418" y="132"/>
                  </a:cubicBezTo>
                  <a:cubicBezTo>
                    <a:pt x="418" y="128"/>
                    <a:pt x="415" y="124"/>
                    <a:pt x="410" y="124"/>
                  </a:cubicBezTo>
                  <a:close/>
                  <a:moveTo>
                    <a:pt x="65" y="41"/>
                  </a:moveTo>
                  <a:cubicBezTo>
                    <a:pt x="65" y="47"/>
                    <a:pt x="60" y="53"/>
                    <a:pt x="54" y="53"/>
                  </a:cubicBezTo>
                  <a:cubicBezTo>
                    <a:pt x="28" y="53"/>
                    <a:pt x="28" y="53"/>
                    <a:pt x="28" y="53"/>
                  </a:cubicBezTo>
                  <a:cubicBezTo>
                    <a:pt x="22" y="53"/>
                    <a:pt x="16" y="47"/>
                    <a:pt x="16" y="41"/>
                  </a:cubicBezTo>
                  <a:cubicBezTo>
                    <a:pt x="16" y="28"/>
                    <a:pt x="16" y="28"/>
                    <a:pt x="16" y="28"/>
                  </a:cubicBezTo>
                  <a:cubicBezTo>
                    <a:pt x="16" y="21"/>
                    <a:pt x="22" y="16"/>
                    <a:pt x="28" y="16"/>
                  </a:cubicBezTo>
                  <a:cubicBezTo>
                    <a:pt x="54" y="16"/>
                    <a:pt x="54" y="16"/>
                    <a:pt x="54" y="16"/>
                  </a:cubicBezTo>
                  <a:cubicBezTo>
                    <a:pt x="60" y="16"/>
                    <a:pt x="65" y="21"/>
                    <a:pt x="65" y="28"/>
                  </a:cubicBezTo>
                  <a:lnTo>
                    <a:pt x="65" y="41"/>
                  </a:lnTo>
                  <a:close/>
                  <a:moveTo>
                    <a:pt x="133" y="41"/>
                  </a:moveTo>
                  <a:cubicBezTo>
                    <a:pt x="133" y="47"/>
                    <a:pt x="128" y="53"/>
                    <a:pt x="121" y="53"/>
                  </a:cubicBezTo>
                  <a:cubicBezTo>
                    <a:pt x="95" y="53"/>
                    <a:pt x="95" y="53"/>
                    <a:pt x="95" y="53"/>
                  </a:cubicBezTo>
                  <a:cubicBezTo>
                    <a:pt x="89" y="53"/>
                    <a:pt x="84" y="47"/>
                    <a:pt x="84" y="41"/>
                  </a:cubicBezTo>
                  <a:cubicBezTo>
                    <a:pt x="84" y="28"/>
                    <a:pt x="84" y="28"/>
                    <a:pt x="84" y="28"/>
                  </a:cubicBezTo>
                  <a:cubicBezTo>
                    <a:pt x="84" y="21"/>
                    <a:pt x="89" y="16"/>
                    <a:pt x="95" y="16"/>
                  </a:cubicBezTo>
                  <a:cubicBezTo>
                    <a:pt x="121" y="16"/>
                    <a:pt x="121" y="16"/>
                    <a:pt x="121" y="16"/>
                  </a:cubicBezTo>
                  <a:cubicBezTo>
                    <a:pt x="128" y="16"/>
                    <a:pt x="133" y="21"/>
                    <a:pt x="133" y="28"/>
                  </a:cubicBezTo>
                  <a:lnTo>
                    <a:pt x="133" y="41"/>
                  </a:lnTo>
                  <a:close/>
                  <a:moveTo>
                    <a:pt x="200" y="41"/>
                  </a:moveTo>
                  <a:cubicBezTo>
                    <a:pt x="200" y="47"/>
                    <a:pt x="195" y="53"/>
                    <a:pt x="188" y="53"/>
                  </a:cubicBezTo>
                  <a:cubicBezTo>
                    <a:pt x="162" y="53"/>
                    <a:pt x="162" y="53"/>
                    <a:pt x="162" y="53"/>
                  </a:cubicBezTo>
                  <a:cubicBezTo>
                    <a:pt x="156" y="53"/>
                    <a:pt x="151" y="47"/>
                    <a:pt x="151" y="41"/>
                  </a:cubicBezTo>
                  <a:cubicBezTo>
                    <a:pt x="151" y="28"/>
                    <a:pt x="151" y="28"/>
                    <a:pt x="151" y="28"/>
                  </a:cubicBezTo>
                  <a:cubicBezTo>
                    <a:pt x="151" y="21"/>
                    <a:pt x="156" y="16"/>
                    <a:pt x="162" y="16"/>
                  </a:cubicBezTo>
                  <a:cubicBezTo>
                    <a:pt x="188" y="16"/>
                    <a:pt x="188" y="16"/>
                    <a:pt x="188" y="16"/>
                  </a:cubicBezTo>
                  <a:cubicBezTo>
                    <a:pt x="195" y="16"/>
                    <a:pt x="200" y="21"/>
                    <a:pt x="200" y="28"/>
                  </a:cubicBezTo>
                  <a:lnTo>
                    <a:pt x="200" y="41"/>
                  </a:lnTo>
                  <a:close/>
                  <a:moveTo>
                    <a:pt x="267" y="41"/>
                  </a:moveTo>
                  <a:cubicBezTo>
                    <a:pt x="267" y="47"/>
                    <a:pt x="262" y="53"/>
                    <a:pt x="256" y="53"/>
                  </a:cubicBezTo>
                  <a:cubicBezTo>
                    <a:pt x="230" y="53"/>
                    <a:pt x="230" y="53"/>
                    <a:pt x="230" y="53"/>
                  </a:cubicBezTo>
                  <a:cubicBezTo>
                    <a:pt x="223" y="53"/>
                    <a:pt x="218" y="47"/>
                    <a:pt x="218" y="41"/>
                  </a:cubicBezTo>
                  <a:cubicBezTo>
                    <a:pt x="218" y="28"/>
                    <a:pt x="218" y="28"/>
                    <a:pt x="218" y="28"/>
                  </a:cubicBezTo>
                  <a:cubicBezTo>
                    <a:pt x="218" y="21"/>
                    <a:pt x="223" y="16"/>
                    <a:pt x="230" y="16"/>
                  </a:cubicBezTo>
                  <a:cubicBezTo>
                    <a:pt x="256" y="16"/>
                    <a:pt x="256" y="16"/>
                    <a:pt x="256" y="16"/>
                  </a:cubicBezTo>
                  <a:cubicBezTo>
                    <a:pt x="262" y="16"/>
                    <a:pt x="267" y="21"/>
                    <a:pt x="267" y="28"/>
                  </a:cubicBezTo>
                  <a:lnTo>
                    <a:pt x="267" y="41"/>
                  </a:lnTo>
                  <a:close/>
                  <a:moveTo>
                    <a:pt x="334" y="41"/>
                  </a:moveTo>
                  <a:cubicBezTo>
                    <a:pt x="334" y="47"/>
                    <a:pt x="329" y="53"/>
                    <a:pt x="323" y="53"/>
                  </a:cubicBezTo>
                  <a:cubicBezTo>
                    <a:pt x="297" y="53"/>
                    <a:pt x="297" y="53"/>
                    <a:pt x="297" y="53"/>
                  </a:cubicBezTo>
                  <a:cubicBezTo>
                    <a:pt x="291" y="53"/>
                    <a:pt x="285" y="47"/>
                    <a:pt x="285" y="41"/>
                  </a:cubicBezTo>
                  <a:cubicBezTo>
                    <a:pt x="285" y="28"/>
                    <a:pt x="285" y="28"/>
                    <a:pt x="285" y="28"/>
                  </a:cubicBezTo>
                  <a:cubicBezTo>
                    <a:pt x="285" y="21"/>
                    <a:pt x="291" y="16"/>
                    <a:pt x="297" y="16"/>
                  </a:cubicBezTo>
                  <a:cubicBezTo>
                    <a:pt x="323" y="16"/>
                    <a:pt x="323" y="16"/>
                    <a:pt x="323" y="16"/>
                  </a:cubicBezTo>
                  <a:cubicBezTo>
                    <a:pt x="329" y="16"/>
                    <a:pt x="334" y="21"/>
                    <a:pt x="334" y="28"/>
                  </a:cubicBezTo>
                  <a:lnTo>
                    <a:pt x="334" y="41"/>
                  </a:lnTo>
                  <a:close/>
                  <a:moveTo>
                    <a:pt x="402" y="41"/>
                  </a:moveTo>
                  <a:cubicBezTo>
                    <a:pt x="402" y="47"/>
                    <a:pt x="397" y="53"/>
                    <a:pt x="390" y="53"/>
                  </a:cubicBezTo>
                  <a:cubicBezTo>
                    <a:pt x="364" y="53"/>
                    <a:pt x="364" y="53"/>
                    <a:pt x="364" y="53"/>
                  </a:cubicBezTo>
                  <a:cubicBezTo>
                    <a:pt x="358" y="53"/>
                    <a:pt x="353" y="47"/>
                    <a:pt x="353" y="41"/>
                  </a:cubicBezTo>
                  <a:cubicBezTo>
                    <a:pt x="353" y="28"/>
                    <a:pt x="353" y="28"/>
                    <a:pt x="353" y="28"/>
                  </a:cubicBezTo>
                  <a:cubicBezTo>
                    <a:pt x="353" y="21"/>
                    <a:pt x="358" y="16"/>
                    <a:pt x="364" y="16"/>
                  </a:cubicBezTo>
                  <a:cubicBezTo>
                    <a:pt x="390" y="16"/>
                    <a:pt x="390" y="16"/>
                    <a:pt x="390" y="16"/>
                  </a:cubicBezTo>
                  <a:cubicBezTo>
                    <a:pt x="397" y="16"/>
                    <a:pt x="402" y="21"/>
                    <a:pt x="402" y="28"/>
                  </a:cubicBezTo>
                  <a:lnTo>
                    <a:pt x="402" y="41"/>
                  </a:lnTo>
                  <a:close/>
                  <a:moveTo>
                    <a:pt x="353" y="292"/>
                  </a:moveTo>
                  <a:cubicBezTo>
                    <a:pt x="353" y="285"/>
                    <a:pt x="358" y="280"/>
                    <a:pt x="365" y="280"/>
                  </a:cubicBezTo>
                  <a:cubicBezTo>
                    <a:pt x="390" y="280"/>
                    <a:pt x="390" y="280"/>
                    <a:pt x="390" y="280"/>
                  </a:cubicBezTo>
                  <a:cubicBezTo>
                    <a:pt x="397" y="280"/>
                    <a:pt x="402" y="285"/>
                    <a:pt x="402" y="292"/>
                  </a:cubicBezTo>
                  <a:cubicBezTo>
                    <a:pt x="402" y="305"/>
                    <a:pt x="402" y="305"/>
                    <a:pt x="402" y="305"/>
                  </a:cubicBezTo>
                  <a:cubicBezTo>
                    <a:pt x="402" y="311"/>
                    <a:pt x="397" y="316"/>
                    <a:pt x="390" y="316"/>
                  </a:cubicBezTo>
                  <a:cubicBezTo>
                    <a:pt x="365" y="316"/>
                    <a:pt x="365" y="316"/>
                    <a:pt x="365" y="316"/>
                  </a:cubicBezTo>
                  <a:cubicBezTo>
                    <a:pt x="358" y="316"/>
                    <a:pt x="353" y="311"/>
                    <a:pt x="353" y="305"/>
                  </a:cubicBezTo>
                  <a:lnTo>
                    <a:pt x="353" y="292"/>
                  </a:lnTo>
                  <a:close/>
                  <a:moveTo>
                    <a:pt x="286" y="292"/>
                  </a:moveTo>
                  <a:cubicBezTo>
                    <a:pt x="286" y="285"/>
                    <a:pt x="291" y="280"/>
                    <a:pt x="297" y="280"/>
                  </a:cubicBezTo>
                  <a:cubicBezTo>
                    <a:pt x="323" y="280"/>
                    <a:pt x="323" y="280"/>
                    <a:pt x="323" y="280"/>
                  </a:cubicBezTo>
                  <a:cubicBezTo>
                    <a:pt x="330" y="280"/>
                    <a:pt x="335" y="285"/>
                    <a:pt x="335" y="292"/>
                  </a:cubicBezTo>
                  <a:cubicBezTo>
                    <a:pt x="335" y="305"/>
                    <a:pt x="335" y="305"/>
                    <a:pt x="335" y="305"/>
                  </a:cubicBezTo>
                  <a:cubicBezTo>
                    <a:pt x="335" y="311"/>
                    <a:pt x="330" y="316"/>
                    <a:pt x="323" y="316"/>
                  </a:cubicBezTo>
                  <a:cubicBezTo>
                    <a:pt x="297" y="316"/>
                    <a:pt x="297" y="316"/>
                    <a:pt x="297" y="316"/>
                  </a:cubicBezTo>
                  <a:cubicBezTo>
                    <a:pt x="291" y="316"/>
                    <a:pt x="286" y="311"/>
                    <a:pt x="286" y="305"/>
                  </a:cubicBezTo>
                  <a:lnTo>
                    <a:pt x="286" y="292"/>
                  </a:lnTo>
                  <a:close/>
                  <a:moveTo>
                    <a:pt x="218" y="292"/>
                  </a:moveTo>
                  <a:cubicBezTo>
                    <a:pt x="218" y="285"/>
                    <a:pt x="224" y="280"/>
                    <a:pt x="230" y="280"/>
                  </a:cubicBezTo>
                  <a:cubicBezTo>
                    <a:pt x="256" y="280"/>
                    <a:pt x="256" y="280"/>
                    <a:pt x="256" y="280"/>
                  </a:cubicBezTo>
                  <a:cubicBezTo>
                    <a:pt x="262" y="280"/>
                    <a:pt x="268" y="285"/>
                    <a:pt x="268" y="292"/>
                  </a:cubicBezTo>
                  <a:cubicBezTo>
                    <a:pt x="268" y="305"/>
                    <a:pt x="268" y="305"/>
                    <a:pt x="268" y="305"/>
                  </a:cubicBezTo>
                  <a:cubicBezTo>
                    <a:pt x="268" y="311"/>
                    <a:pt x="262" y="316"/>
                    <a:pt x="256" y="316"/>
                  </a:cubicBezTo>
                  <a:cubicBezTo>
                    <a:pt x="230" y="316"/>
                    <a:pt x="230" y="316"/>
                    <a:pt x="230" y="316"/>
                  </a:cubicBezTo>
                  <a:cubicBezTo>
                    <a:pt x="224" y="316"/>
                    <a:pt x="218" y="311"/>
                    <a:pt x="218" y="305"/>
                  </a:cubicBezTo>
                  <a:lnTo>
                    <a:pt x="218" y="292"/>
                  </a:lnTo>
                  <a:close/>
                  <a:moveTo>
                    <a:pt x="151" y="292"/>
                  </a:moveTo>
                  <a:cubicBezTo>
                    <a:pt x="151" y="285"/>
                    <a:pt x="156" y="280"/>
                    <a:pt x="163" y="280"/>
                  </a:cubicBezTo>
                  <a:cubicBezTo>
                    <a:pt x="189" y="280"/>
                    <a:pt x="189" y="280"/>
                    <a:pt x="189" y="280"/>
                  </a:cubicBezTo>
                  <a:cubicBezTo>
                    <a:pt x="195" y="280"/>
                    <a:pt x="200" y="285"/>
                    <a:pt x="200" y="292"/>
                  </a:cubicBezTo>
                  <a:cubicBezTo>
                    <a:pt x="200" y="305"/>
                    <a:pt x="200" y="305"/>
                    <a:pt x="200" y="305"/>
                  </a:cubicBezTo>
                  <a:cubicBezTo>
                    <a:pt x="200" y="311"/>
                    <a:pt x="195" y="316"/>
                    <a:pt x="189" y="316"/>
                  </a:cubicBezTo>
                  <a:cubicBezTo>
                    <a:pt x="163" y="316"/>
                    <a:pt x="163" y="316"/>
                    <a:pt x="163" y="316"/>
                  </a:cubicBezTo>
                  <a:cubicBezTo>
                    <a:pt x="156" y="316"/>
                    <a:pt x="151" y="311"/>
                    <a:pt x="151" y="305"/>
                  </a:cubicBezTo>
                  <a:lnTo>
                    <a:pt x="151" y="292"/>
                  </a:lnTo>
                  <a:close/>
                  <a:moveTo>
                    <a:pt x="84" y="292"/>
                  </a:moveTo>
                  <a:cubicBezTo>
                    <a:pt x="84" y="285"/>
                    <a:pt x="89" y="280"/>
                    <a:pt x="95" y="280"/>
                  </a:cubicBezTo>
                  <a:cubicBezTo>
                    <a:pt x="121" y="280"/>
                    <a:pt x="121" y="280"/>
                    <a:pt x="121" y="280"/>
                  </a:cubicBezTo>
                  <a:cubicBezTo>
                    <a:pt x="128" y="280"/>
                    <a:pt x="133" y="285"/>
                    <a:pt x="133" y="292"/>
                  </a:cubicBezTo>
                  <a:cubicBezTo>
                    <a:pt x="133" y="305"/>
                    <a:pt x="133" y="305"/>
                    <a:pt x="133" y="305"/>
                  </a:cubicBezTo>
                  <a:cubicBezTo>
                    <a:pt x="133" y="311"/>
                    <a:pt x="128" y="316"/>
                    <a:pt x="121" y="316"/>
                  </a:cubicBezTo>
                  <a:cubicBezTo>
                    <a:pt x="95" y="316"/>
                    <a:pt x="95" y="316"/>
                    <a:pt x="95" y="316"/>
                  </a:cubicBezTo>
                  <a:cubicBezTo>
                    <a:pt x="89" y="316"/>
                    <a:pt x="84" y="311"/>
                    <a:pt x="84" y="305"/>
                  </a:cubicBezTo>
                  <a:lnTo>
                    <a:pt x="84" y="292"/>
                  </a:lnTo>
                  <a:close/>
                  <a:moveTo>
                    <a:pt x="17" y="292"/>
                  </a:moveTo>
                  <a:cubicBezTo>
                    <a:pt x="17" y="285"/>
                    <a:pt x="22" y="280"/>
                    <a:pt x="28" y="280"/>
                  </a:cubicBezTo>
                  <a:cubicBezTo>
                    <a:pt x="54" y="280"/>
                    <a:pt x="54" y="280"/>
                    <a:pt x="54" y="280"/>
                  </a:cubicBezTo>
                  <a:cubicBezTo>
                    <a:pt x="61" y="280"/>
                    <a:pt x="66" y="285"/>
                    <a:pt x="66" y="292"/>
                  </a:cubicBezTo>
                  <a:cubicBezTo>
                    <a:pt x="66" y="305"/>
                    <a:pt x="66" y="305"/>
                    <a:pt x="66" y="305"/>
                  </a:cubicBezTo>
                  <a:cubicBezTo>
                    <a:pt x="66" y="311"/>
                    <a:pt x="61" y="316"/>
                    <a:pt x="54" y="316"/>
                  </a:cubicBezTo>
                  <a:cubicBezTo>
                    <a:pt x="28" y="316"/>
                    <a:pt x="28" y="316"/>
                    <a:pt x="28" y="316"/>
                  </a:cubicBezTo>
                  <a:cubicBezTo>
                    <a:pt x="22" y="316"/>
                    <a:pt x="17" y="311"/>
                    <a:pt x="17" y="305"/>
                  </a:cubicBezTo>
                  <a:lnTo>
                    <a:pt x="17" y="292"/>
                  </a:lnTo>
                  <a:close/>
                </a:path>
              </a:pathLst>
            </a:custGeom>
            <a:solidFill>
              <a:srgbClr val="8F3F7B"/>
            </a:solidFill>
            <a:ln>
              <a:noFill/>
            </a:ln>
            <a:extLst>
              <a:ext uri="{91240B29-F687-4F45-9708-019B960494DF}">
                <a14:hiddenLine xmlns:a14="http://schemas.microsoft.com/office/drawing/2010/main" w="9525" cap="flat" cmpd="sng" algn="ctr">
                  <a:solidFill>
                    <a:srgbClr val="8F3F7B"/>
                  </a:solidFill>
                  <a:prstDash val="solid"/>
                  <a:round/>
                  <a:headEnd type="none" w="med" len="med"/>
                  <a:tailEnd type="none" w="med" len="med"/>
                </a14:hiddenLine>
              </a:ext>
            </a:extLst>
          </p:spPr>
          <p:txBody>
            <a:bodyPr/>
            <a:lstStyle/>
            <a:p>
              <a:endParaRPr lang="en-US"/>
            </a:p>
          </p:txBody>
        </p:sp>
      </p:grpSp>
    </p:spTree>
    <p:extLst>
      <p:ext uri="{BB962C8B-B14F-4D97-AF65-F5344CB8AC3E}">
        <p14:creationId xmlns:p14="http://schemas.microsoft.com/office/powerpoint/2010/main" val="1607600008"/>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2097198" y="4061177"/>
            <a:ext cx="726040" cy="450015"/>
          </a:xfrm>
          <a:prstGeom prst="roundRect">
            <a:avLst/>
          </a:prstGeom>
          <a:solidFill>
            <a:srgbClr val="92D050"/>
          </a:solidFill>
          <a:ln w="12700">
            <a:solidFill>
              <a:schemeClr val="tx1">
                <a:lumMod val="65000"/>
                <a:lumOff val="35000"/>
              </a:schemeClr>
            </a:solidFill>
          </a:ln>
        </p:spPr>
        <p:txBody>
          <a:bodyPr wrap="square" lIns="35975" tIns="35975" rIns="35975" bIns="35975" rtlCol="0" anchor="ctr">
            <a:noAutofit/>
          </a:bodyPr>
          <a:lstStyle/>
          <a:p>
            <a:pPr algn="ctr"/>
            <a:endParaRPr lang="zh-CN" altLang="en-US" sz="1000" dirty="0">
              <a:solidFill>
                <a:prstClr val="black"/>
              </a:solidFill>
              <a:latin typeface="微软雅黑" pitchFamily="34" charset="-122"/>
              <a:ea typeface="微软雅黑" pitchFamily="34" charset="-122"/>
            </a:endParaRPr>
          </a:p>
        </p:txBody>
      </p:sp>
      <p:sp>
        <p:nvSpPr>
          <p:cNvPr id="43" name="圆角矩形 42"/>
          <p:cNvSpPr/>
          <p:nvPr/>
        </p:nvSpPr>
        <p:spPr>
          <a:xfrm>
            <a:off x="2160953" y="4142899"/>
            <a:ext cx="726040" cy="450015"/>
          </a:xfrm>
          <a:prstGeom prst="roundRect">
            <a:avLst/>
          </a:prstGeom>
          <a:solidFill>
            <a:srgbClr val="92D050"/>
          </a:solidFill>
          <a:ln w="12700">
            <a:solidFill>
              <a:schemeClr val="tx1">
                <a:lumMod val="65000"/>
                <a:lumOff val="35000"/>
              </a:schemeClr>
            </a:solidFill>
          </a:ln>
        </p:spPr>
        <p:txBody>
          <a:bodyPr wrap="square" lIns="35975" tIns="35975" rIns="35975" bIns="35975" rtlCol="0" anchor="ctr">
            <a:noAutofit/>
          </a:bodyPr>
          <a:lstStyle/>
          <a:p>
            <a:pPr algn="ctr"/>
            <a:endParaRPr lang="zh-CN" altLang="en-US" sz="1000" dirty="0">
              <a:solidFill>
                <a:prstClr val="black"/>
              </a:solidFill>
              <a:latin typeface="微软雅黑" pitchFamily="34" charset="-122"/>
              <a:ea typeface="微软雅黑" pitchFamily="34" charset="-122"/>
            </a:endParaRPr>
          </a:p>
        </p:txBody>
      </p:sp>
      <p:sp>
        <p:nvSpPr>
          <p:cNvPr id="41" name="圆角矩形 40"/>
          <p:cNvSpPr/>
          <p:nvPr/>
        </p:nvSpPr>
        <p:spPr>
          <a:xfrm>
            <a:off x="873392" y="4081783"/>
            <a:ext cx="786698" cy="306729"/>
          </a:xfrm>
          <a:prstGeom prst="roundRect">
            <a:avLst>
              <a:gd name="adj" fmla="val 0"/>
            </a:avLst>
          </a:prstGeom>
          <a:solidFill>
            <a:schemeClr val="bg1">
              <a:lumMod val="85000"/>
            </a:schemeClr>
          </a:solidFill>
          <a:ln w="12700">
            <a:solidFill>
              <a:schemeClr val="tx1">
                <a:lumMod val="65000"/>
                <a:lumOff val="35000"/>
              </a:schemeClr>
            </a:solidFill>
          </a:ln>
        </p:spPr>
        <p:txBody>
          <a:bodyPr wrap="square" lIns="0" tIns="0" rIns="0" bIns="0" rtlCol="0" anchor="ctr">
            <a:noAutofit/>
          </a:bodyPr>
          <a:lstStyle/>
          <a:p>
            <a:pPr algn="ctr"/>
            <a:endParaRPr lang="en-US" altLang="zh-CN" sz="1000" dirty="0">
              <a:solidFill>
                <a:prstClr val="black"/>
              </a:solidFill>
              <a:latin typeface="微软雅黑" pitchFamily="34" charset="-122"/>
              <a:ea typeface="微软雅黑" pitchFamily="34" charset="-122"/>
            </a:endParaRPr>
          </a:p>
        </p:txBody>
      </p:sp>
      <p:sp>
        <p:nvSpPr>
          <p:cNvPr id="40" name="圆角矩形 39"/>
          <p:cNvSpPr/>
          <p:nvPr/>
        </p:nvSpPr>
        <p:spPr>
          <a:xfrm>
            <a:off x="959780" y="4221637"/>
            <a:ext cx="786698" cy="306729"/>
          </a:xfrm>
          <a:prstGeom prst="roundRect">
            <a:avLst>
              <a:gd name="adj" fmla="val 0"/>
            </a:avLst>
          </a:prstGeom>
          <a:solidFill>
            <a:schemeClr val="bg1">
              <a:lumMod val="85000"/>
            </a:schemeClr>
          </a:solidFill>
          <a:ln w="12700">
            <a:solidFill>
              <a:schemeClr val="tx1">
                <a:lumMod val="65000"/>
                <a:lumOff val="35000"/>
              </a:schemeClr>
            </a:solidFill>
          </a:ln>
        </p:spPr>
        <p:txBody>
          <a:bodyPr wrap="square" lIns="0" tIns="0" rIns="0" bIns="0" rtlCol="0" anchor="ctr">
            <a:noAutofit/>
          </a:bodyPr>
          <a:lstStyle/>
          <a:p>
            <a:pPr algn="ctr"/>
            <a:endParaRPr lang="en-US" altLang="zh-CN" sz="1000" dirty="0">
              <a:solidFill>
                <a:prstClr val="black"/>
              </a:solidFill>
              <a:latin typeface="微软雅黑" pitchFamily="34" charset="-122"/>
              <a:ea typeface="微软雅黑" pitchFamily="34" charset="-122"/>
            </a:endParaRPr>
          </a:p>
        </p:txBody>
      </p:sp>
      <p:sp>
        <p:nvSpPr>
          <p:cNvPr id="4" name="Title 5"/>
          <p:cNvSpPr txBox="1">
            <a:spLocks/>
          </p:cNvSpPr>
          <p:nvPr/>
        </p:nvSpPr>
        <p:spPr>
          <a:xfrm>
            <a:off x="3457575" y="1047673"/>
            <a:ext cx="5532038" cy="1009733"/>
          </a:xfrm>
          <a:prstGeom prst="rect">
            <a:avLst/>
          </a:prstGeom>
        </p:spPr>
        <p:txBody>
          <a:bodyPr vert="horz" lIns="91232" tIns="45624" rIns="91232" bIns="45624" rtlCol="0" anchor="t" anchorCtr="0">
            <a:normAutofit/>
          </a:bodyPr>
          <a:lstStyle/>
          <a:p>
            <a:pPr defTabSz="684248">
              <a:lnSpc>
                <a:spcPct val="90000"/>
              </a:lnSpc>
              <a:defRPr/>
            </a:pPr>
            <a:endParaRPr lang="en-US" sz="2800" b="1" dirty="0">
              <a:solidFill>
                <a:srgbClr val="E8723D"/>
              </a:solidFill>
              <a:latin typeface="Raleway" charset="0"/>
              <a:ea typeface="Raleway" charset="0"/>
              <a:cs typeface="Raleway" charset="0"/>
            </a:endParaRPr>
          </a:p>
        </p:txBody>
      </p:sp>
      <p:sp>
        <p:nvSpPr>
          <p:cNvPr id="34" name="矩形 33"/>
          <p:cNvSpPr/>
          <p:nvPr/>
        </p:nvSpPr>
        <p:spPr>
          <a:xfrm>
            <a:off x="5004420" y="1358800"/>
            <a:ext cx="3984129" cy="4761811"/>
          </a:xfrm>
          <a:prstGeom prst="rect">
            <a:avLst/>
          </a:prstGeom>
        </p:spPr>
        <p:txBody>
          <a:bodyPr vert="horz" lIns="91232" tIns="45624" rIns="91232" bIns="45624" rtlCol="0">
            <a:noAutofit/>
          </a:bodyPr>
          <a:lstStyle/>
          <a:p>
            <a:pPr marL="342900" indent="-342900" defTabSz="684248">
              <a:lnSpc>
                <a:spcPct val="90000"/>
              </a:lnSpc>
              <a:spcBef>
                <a:spcPts val="750"/>
              </a:spcBef>
              <a:buClr>
                <a:schemeClr val="accent1">
                  <a:lumMod val="75000"/>
                </a:schemeClr>
              </a:buClr>
              <a:buSzPct val="75000"/>
              <a:buFont typeface="Wingdings" panose="05000000000000000000" pitchFamily="2" charset="2"/>
              <a:buChar char="§"/>
            </a:pPr>
            <a:r>
              <a:rPr lang="en-US" altLang="zh-CN" sz="2000" dirty="0">
                <a:latin typeface="+mn-lt"/>
                <a:cs typeface="+mn-cs"/>
              </a:rPr>
              <a:t>Most carriers’ network is hybrid network which includes legacy and SDN, and virtual network.</a:t>
            </a:r>
            <a:endParaRPr lang="mk-MK" altLang="zh-CN" sz="2000" dirty="0">
              <a:latin typeface="+mn-lt"/>
              <a:cs typeface="+mn-cs"/>
            </a:endParaRPr>
          </a:p>
          <a:p>
            <a:pPr marL="342900" indent="-342900" defTabSz="684248">
              <a:lnSpc>
                <a:spcPct val="90000"/>
              </a:lnSpc>
              <a:spcBef>
                <a:spcPts val="750"/>
              </a:spcBef>
              <a:buClr>
                <a:schemeClr val="accent1">
                  <a:lumMod val="75000"/>
                </a:schemeClr>
              </a:buClr>
              <a:buSzPct val="75000"/>
              <a:buFont typeface="Wingdings" panose="05000000000000000000" pitchFamily="2" charset="2"/>
              <a:buChar char="§"/>
            </a:pPr>
            <a:r>
              <a:rPr lang="mk-MK" altLang="zh-CN" sz="2000" dirty="0">
                <a:latin typeface="+mn-lt"/>
                <a:cs typeface="+mn-cs"/>
              </a:rPr>
              <a:t>SDN c</a:t>
            </a:r>
            <a:r>
              <a:rPr lang="en-US" altLang="zh-CN" sz="2000" dirty="0" err="1">
                <a:latin typeface="+mn-lt"/>
                <a:cs typeface="+mn-cs"/>
              </a:rPr>
              <a:t>ontroller</a:t>
            </a:r>
            <a:r>
              <a:rPr lang="en-US" altLang="zh-CN" sz="2000" dirty="0">
                <a:latin typeface="+mn-lt"/>
                <a:cs typeface="+mn-cs"/>
              </a:rPr>
              <a:t> focus on network resource abstraction and path calculation</a:t>
            </a:r>
            <a:endParaRPr lang="mk-MK" altLang="zh-CN" sz="2000" dirty="0">
              <a:latin typeface="+mn-lt"/>
              <a:cs typeface="+mn-cs"/>
            </a:endParaRPr>
          </a:p>
          <a:p>
            <a:pPr marL="342900" indent="-342900" defTabSz="684248">
              <a:lnSpc>
                <a:spcPct val="90000"/>
              </a:lnSpc>
              <a:spcBef>
                <a:spcPts val="750"/>
              </a:spcBef>
              <a:buClr>
                <a:schemeClr val="accent1">
                  <a:lumMod val="75000"/>
                </a:schemeClr>
              </a:buClr>
              <a:buSzPct val="75000"/>
              <a:buFont typeface="Wingdings" panose="05000000000000000000" pitchFamily="2" charset="2"/>
              <a:buChar char="§"/>
            </a:pPr>
            <a:r>
              <a:rPr lang="en-US" sz="2000" dirty="0">
                <a:latin typeface="+mn-lt"/>
                <a:cs typeface="+mn-cs"/>
              </a:rPr>
              <a:t>SDN controllers serve as a type of operating system for network. </a:t>
            </a:r>
            <a:endParaRPr lang="mk-MK" sz="2000" dirty="0">
              <a:latin typeface="+mn-lt"/>
              <a:cs typeface="+mn-cs"/>
            </a:endParaRPr>
          </a:p>
          <a:p>
            <a:pPr marL="342900" indent="-342900" defTabSz="684248">
              <a:lnSpc>
                <a:spcPct val="90000"/>
              </a:lnSpc>
              <a:spcBef>
                <a:spcPts val="750"/>
              </a:spcBef>
              <a:buClr>
                <a:schemeClr val="accent1">
                  <a:lumMod val="75000"/>
                </a:schemeClr>
              </a:buClr>
              <a:buSzPct val="75000"/>
              <a:buFont typeface="Wingdings" panose="05000000000000000000" pitchFamily="2" charset="2"/>
              <a:buChar char="§"/>
            </a:pPr>
            <a:r>
              <a:rPr lang="en-US" altLang="zh-CN" sz="2000" dirty="0">
                <a:latin typeface="+mn-lt"/>
                <a:cs typeface="+mn-cs"/>
              </a:rPr>
              <a:t>SDN orchestration focus on end to end service and resource orchestration and it is key to enable agile service across multi-domain</a:t>
            </a:r>
            <a:r>
              <a:rPr lang="zh-CN" altLang="en-US" sz="2000" dirty="0">
                <a:latin typeface="+mn-lt"/>
                <a:cs typeface="+mn-cs"/>
              </a:rPr>
              <a:t>，</a:t>
            </a:r>
            <a:r>
              <a:rPr lang="en-US" altLang="zh-CN" sz="2000" dirty="0">
                <a:latin typeface="+mn-lt"/>
                <a:cs typeface="+mn-cs"/>
              </a:rPr>
              <a:t>multi-layer and multi-vendor.</a:t>
            </a:r>
          </a:p>
        </p:txBody>
      </p:sp>
      <p:sp>
        <p:nvSpPr>
          <p:cNvPr id="106" name="椭圆 105"/>
          <p:cNvSpPr/>
          <p:nvPr/>
        </p:nvSpPr>
        <p:spPr>
          <a:xfrm>
            <a:off x="828037" y="4867498"/>
            <a:ext cx="1183524" cy="455311"/>
          </a:xfrm>
          <a:prstGeom prst="ellipse">
            <a:avLst/>
          </a:prstGeom>
          <a:solidFill>
            <a:schemeClr val="bg1">
              <a:lumMod val="85000"/>
            </a:schemeClr>
          </a:solidFill>
          <a:ln w="3175">
            <a:solidFill>
              <a:schemeClr val="tx1">
                <a:lumMod val="50000"/>
                <a:lumOff val="50000"/>
              </a:schemeClr>
            </a:solidFill>
          </a:ln>
        </p:spPr>
        <p:txBody>
          <a:bodyPr wrap="square" lIns="35975" tIns="35975" rIns="35975" bIns="35975" rtlCol="0" anchor="ctr">
            <a:noAutofit/>
          </a:bodyPr>
          <a:lstStyle/>
          <a:p>
            <a:pPr algn="ctr"/>
            <a:r>
              <a:rPr lang="en-US" altLang="zh-CN" sz="1200" dirty="0">
                <a:solidFill>
                  <a:prstClr val="black"/>
                </a:solidFill>
                <a:latin typeface="微软雅黑" pitchFamily="34" charset="-122"/>
                <a:ea typeface="微软雅黑" pitchFamily="34" charset="-122"/>
              </a:rPr>
              <a:t>Legacy</a:t>
            </a:r>
          </a:p>
          <a:p>
            <a:pPr algn="ctr"/>
            <a:r>
              <a:rPr lang="en-US" altLang="zh-CN" sz="1200" dirty="0">
                <a:solidFill>
                  <a:prstClr val="black"/>
                </a:solidFill>
                <a:latin typeface="微软雅黑" pitchFamily="34" charset="-122"/>
                <a:ea typeface="微软雅黑" pitchFamily="34" charset="-122"/>
              </a:rPr>
              <a:t>Domain</a:t>
            </a:r>
            <a:endParaRPr lang="zh-CN" altLang="en-US" sz="1200" dirty="0">
              <a:solidFill>
                <a:prstClr val="black"/>
              </a:solidFill>
              <a:latin typeface="微软雅黑" pitchFamily="34" charset="-122"/>
              <a:ea typeface="微软雅黑" pitchFamily="34" charset="-122"/>
            </a:endParaRPr>
          </a:p>
        </p:txBody>
      </p:sp>
      <p:sp>
        <p:nvSpPr>
          <p:cNvPr id="107" name="椭圆 106"/>
          <p:cNvSpPr/>
          <p:nvPr/>
        </p:nvSpPr>
        <p:spPr>
          <a:xfrm>
            <a:off x="2075682" y="4904544"/>
            <a:ext cx="1183524" cy="455311"/>
          </a:xfrm>
          <a:prstGeom prst="ellipse">
            <a:avLst/>
          </a:prstGeom>
          <a:solidFill>
            <a:srgbClr val="92D050"/>
          </a:solidFill>
          <a:ln w="3175">
            <a:solidFill>
              <a:schemeClr val="tx1">
                <a:lumMod val="50000"/>
                <a:lumOff val="50000"/>
              </a:schemeClr>
            </a:solidFill>
          </a:ln>
        </p:spPr>
        <p:txBody>
          <a:bodyPr wrap="square" lIns="35975" tIns="35975" rIns="35975" bIns="35975" rtlCol="0" anchor="ctr">
            <a:noAutofit/>
          </a:bodyPr>
          <a:lstStyle/>
          <a:p>
            <a:pPr algn="ctr"/>
            <a:r>
              <a:rPr lang="en-US" altLang="zh-CN" sz="1200" dirty="0">
                <a:solidFill>
                  <a:prstClr val="black"/>
                </a:solidFill>
                <a:latin typeface="微软雅黑" pitchFamily="34" charset="-122"/>
                <a:ea typeface="微软雅黑" pitchFamily="34" charset="-122"/>
              </a:rPr>
              <a:t>SDN Domain A</a:t>
            </a:r>
            <a:endParaRPr lang="zh-CN" altLang="en-US" sz="1200" dirty="0">
              <a:solidFill>
                <a:prstClr val="black"/>
              </a:solidFill>
              <a:latin typeface="微软雅黑" pitchFamily="34" charset="-122"/>
              <a:ea typeface="微软雅黑" pitchFamily="34" charset="-122"/>
            </a:endParaRPr>
          </a:p>
        </p:txBody>
      </p:sp>
      <p:sp>
        <p:nvSpPr>
          <p:cNvPr id="108" name="椭圆 107"/>
          <p:cNvSpPr/>
          <p:nvPr/>
        </p:nvSpPr>
        <p:spPr>
          <a:xfrm>
            <a:off x="3286774" y="4892669"/>
            <a:ext cx="1183524" cy="455311"/>
          </a:xfrm>
          <a:prstGeom prst="ellipse">
            <a:avLst/>
          </a:prstGeom>
          <a:solidFill>
            <a:schemeClr val="accent2"/>
          </a:solidFill>
          <a:ln w="3175">
            <a:solidFill>
              <a:schemeClr val="tx1">
                <a:lumMod val="50000"/>
                <a:lumOff val="50000"/>
              </a:schemeClr>
            </a:solidFill>
          </a:ln>
        </p:spPr>
        <p:txBody>
          <a:bodyPr wrap="square" lIns="35975" tIns="35975" rIns="35975" bIns="35975" rtlCol="0" anchor="ctr">
            <a:noAutofit/>
          </a:bodyPr>
          <a:lstStyle/>
          <a:p>
            <a:pPr algn="ctr"/>
            <a:r>
              <a:rPr lang="en-US" altLang="zh-CN" sz="1200" dirty="0">
                <a:solidFill>
                  <a:prstClr val="black"/>
                </a:solidFill>
                <a:latin typeface="微软雅黑" pitchFamily="34" charset="-122"/>
                <a:ea typeface="微软雅黑" pitchFamily="34" charset="-122"/>
              </a:rPr>
              <a:t>SDN Domain B</a:t>
            </a:r>
            <a:endParaRPr lang="zh-CN" altLang="en-US" sz="1200" dirty="0">
              <a:solidFill>
                <a:prstClr val="black"/>
              </a:solidFill>
              <a:latin typeface="微软雅黑" pitchFamily="34" charset="-122"/>
              <a:ea typeface="微软雅黑" pitchFamily="34" charset="-122"/>
            </a:endParaRPr>
          </a:p>
        </p:txBody>
      </p:sp>
      <p:sp>
        <p:nvSpPr>
          <p:cNvPr id="109" name="圆角矩形 108"/>
          <p:cNvSpPr/>
          <p:nvPr/>
        </p:nvSpPr>
        <p:spPr>
          <a:xfrm>
            <a:off x="3323293" y="4061177"/>
            <a:ext cx="755419" cy="450015"/>
          </a:xfrm>
          <a:prstGeom prst="roundRect">
            <a:avLst/>
          </a:prstGeom>
          <a:solidFill>
            <a:schemeClr val="accent2"/>
          </a:solidFill>
          <a:ln w="3175">
            <a:solidFill>
              <a:schemeClr val="tx1">
                <a:lumMod val="50000"/>
                <a:lumOff val="50000"/>
              </a:schemeClr>
            </a:solidFill>
          </a:ln>
        </p:spPr>
        <p:txBody>
          <a:bodyPr wrap="square" lIns="35975" tIns="35975" rIns="35975" bIns="35975" rtlCol="0" anchor="ctr">
            <a:noAutofit/>
          </a:bodyPr>
          <a:lstStyle/>
          <a:p>
            <a:pPr algn="ctr"/>
            <a:endParaRPr lang="zh-CN" altLang="en-US" sz="1000" dirty="0">
              <a:solidFill>
                <a:prstClr val="black"/>
              </a:solidFill>
              <a:latin typeface="微软雅黑" pitchFamily="34" charset="-122"/>
              <a:ea typeface="微软雅黑" pitchFamily="34" charset="-122"/>
            </a:endParaRPr>
          </a:p>
        </p:txBody>
      </p:sp>
      <p:sp>
        <p:nvSpPr>
          <p:cNvPr id="110" name="圆柱形 109"/>
          <p:cNvSpPr/>
          <p:nvPr/>
        </p:nvSpPr>
        <p:spPr>
          <a:xfrm>
            <a:off x="4256548" y="4964194"/>
            <a:ext cx="194292" cy="201120"/>
          </a:xfrm>
          <a:prstGeom prst="can">
            <a:avLst/>
          </a:prstGeom>
          <a:solidFill>
            <a:schemeClr val="bg2">
              <a:lumMod val="40000"/>
              <a:lumOff val="60000"/>
            </a:schemeClr>
          </a:solidFill>
          <a:ln w="9525">
            <a:solidFill>
              <a:schemeClr val="tx1">
                <a:lumMod val="50000"/>
                <a:lumOff val="50000"/>
              </a:schemeClr>
            </a:solidFill>
          </a:ln>
        </p:spPr>
        <p:txBody>
          <a:bodyPr wrap="square" lIns="35975" tIns="35975" rIns="35975" bIns="35975" rtlCol="0" anchor="ctr">
            <a:noAutofit/>
          </a:bodyPr>
          <a:lstStyle/>
          <a:p>
            <a:pPr algn="ctr"/>
            <a:endParaRPr lang="zh-CN" altLang="en-US" dirty="0">
              <a:solidFill>
                <a:prstClr val="black"/>
              </a:solidFill>
              <a:latin typeface="微软雅黑" pitchFamily="34" charset="-122"/>
              <a:ea typeface="微软雅黑" pitchFamily="34" charset="-122"/>
            </a:endParaRPr>
          </a:p>
        </p:txBody>
      </p:sp>
      <p:sp>
        <p:nvSpPr>
          <p:cNvPr id="111" name="圆柱形 110"/>
          <p:cNvSpPr/>
          <p:nvPr/>
        </p:nvSpPr>
        <p:spPr>
          <a:xfrm>
            <a:off x="776246" y="4976069"/>
            <a:ext cx="194292" cy="201120"/>
          </a:xfrm>
          <a:prstGeom prst="can">
            <a:avLst/>
          </a:prstGeom>
          <a:solidFill>
            <a:schemeClr val="bg2">
              <a:lumMod val="40000"/>
              <a:lumOff val="60000"/>
            </a:schemeClr>
          </a:solidFill>
          <a:ln w="9525">
            <a:solidFill>
              <a:schemeClr val="tx1">
                <a:lumMod val="50000"/>
                <a:lumOff val="50000"/>
              </a:schemeClr>
            </a:solidFill>
          </a:ln>
        </p:spPr>
        <p:txBody>
          <a:bodyPr wrap="square" lIns="35975" tIns="35975" rIns="35975" bIns="35975" rtlCol="0" anchor="ctr">
            <a:noAutofit/>
          </a:bodyPr>
          <a:lstStyle/>
          <a:p>
            <a:pPr algn="ctr"/>
            <a:endParaRPr lang="zh-CN" altLang="en-US" dirty="0">
              <a:solidFill>
                <a:prstClr val="black"/>
              </a:solidFill>
              <a:latin typeface="微软雅黑" pitchFamily="34" charset="-122"/>
              <a:ea typeface="微软雅黑" pitchFamily="34" charset="-122"/>
            </a:endParaRPr>
          </a:p>
        </p:txBody>
      </p:sp>
      <p:cxnSp>
        <p:nvCxnSpPr>
          <p:cNvPr id="112" name="直接连接符 111"/>
          <p:cNvCxnSpPr>
            <a:stCxn id="122" idx="2"/>
            <a:endCxn id="121" idx="1"/>
          </p:cNvCxnSpPr>
          <p:nvPr/>
        </p:nvCxnSpPr>
        <p:spPr bwMode="auto">
          <a:xfrm flipH="1">
            <a:off x="2160954" y="4660308"/>
            <a:ext cx="424541" cy="357870"/>
          </a:xfrm>
          <a:prstGeom prst="line">
            <a:avLst/>
          </a:prstGeom>
          <a:noFill/>
          <a:ln w="9525" cap="flat" cmpd="sng" algn="ctr">
            <a:solidFill>
              <a:schemeClr val="tx1"/>
            </a:solidFill>
            <a:prstDash val="dash"/>
            <a:round/>
            <a:headEnd type="none" w="med" len="med"/>
            <a:tailEnd type="none"/>
          </a:ln>
          <a:effectLst/>
        </p:spPr>
      </p:cxnSp>
      <p:cxnSp>
        <p:nvCxnSpPr>
          <p:cNvPr id="113" name="直接连接符 112"/>
          <p:cNvCxnSpPr>
            <a:stCxn id="46" idx="2"/>
            <a:endCxn id="110" idx="1"/>
          </p:cNvCxnSpPr>
          <p:nvPr/>
        </p:nvCxnSpPr>
        <p:spPr bwMode="auto">
          <a:xfrm>
            <a:off x="3840240" y="4660308"/>
            <a:ext cx="513455" cy="303886"/>
          </a:xfrm>
          <a:prstGeom prst="line">
            <a:avLst/>
          </a:prstGeom>
          <a:noFill/>
          <a:ln w="9525" cap="flat" cmpd="sng" algn="ctr">
            <a:solidFill>
              <a:schemeClr val="tx1"/>
            </a:solidFill>
            <a:prstDash val="dash"/>
            <a:round/>
            <a:headEnd type="none" w="med" len="med"/>
            <a:tailEnd type="none"/>
          </a:ln>
          <a:effectLst/>
        </p:spPr>
      </p:cxnSp>
      <p:cxnSp>
        <p:nvCxnSpPr>
          <p:cNvPr id="117" name="直接连接符 116"/>
          <p:cNvCxnSpPr>
            <a:stCxn id="46" idx="2"/>
            <a:endCxn id="130" idx="0"/>
          </p:cNvCxnSpPr>
          <p:nvPr/>
        </p:nvCxnSpPr>
        <p:spPr bwMode="auto">
          <a:xfrm flipH="1">
            <a:off x="3340711" y="4660308"/>
            <a:ext cx="499528" cy="401032"/>
          </a:xfrm>
          <a:prstGeom prst="line">
            <a:avLst/>
          </a:prstGeom>
          <a:noFill/>
          <a:ln w="9525" cap="flat" cmpd="sng" algn="ctr">
            <a:solidFill>
              <a:schemeClr val="tx1"/>
            </a:solidFill>
            <a:prstDash val="dash"/>
            <a:round/>
            <a:headEnd type="none" w="med" len="med"/>
            <a:tailEnd type="none"/>
          </a:ln>
          <a:effectLst/>
        </p:spPr>
      </p:cxnSp>
      <p:sp>
        <p:nvSpPr>
          <p:cNvPr id="120" name="圆柱形 119"/>
          <p:cNvSpPr/>
          <p:nvPr/>
        </p:nvSpPr>
        <p:spPr>
          <a:xfrm>
            <a:off x="3025523" y="5021708"/>
            <a:ext cx="194292" cy="201120"/>
          </a:xfrm>
          <a:prstGeom prst="can">
            <a:avLst/>
          </a:prstGeom>
          <a:solidFill>
            <a:schemeClr val="bg2">
              <a:lumMod val="40000"/>
              <a:lumOff val="60000"/>
            </a:schemeClr>
          </a:solidFill>
          <a:ln w="9525">
            <a:solidFill>
              <a:schemeClr val="tx1">
                <a:lumMod val="50000"/>
                <a:lumOff val="50000"/>
              </a:schemeClr>
            </a:solidFill>
          </a:ln>
        </p:spPr>
        <p:txBody>
          <a:bodyPr wrap="square" lIns="35975" tIns="35975" rIns="35975" bIns="35975" rtlCol="0" anchor="ctr">
            <a:noAutofit/>
          </a:bodyPr>
          <a:lstStyle/>
          <a:p>
            <a:pPr algn="ctr"/>
            <a:endParaRPr lang="zh-CN" altLang="en-US" dirty="0">
              <a:solidFill>
                <a:prstClr val="black"/>
              </a:solidFill>
              <a:latin typeface="微软雅黑" pitchFamily="34" charset="-122"/>
              <a:ea typeface="微软雅黑" pitchFamily="34" charset="-122"/>
            </a:endParaRPr>
          </a:p>
        </p:txBody>
      </p:sp>
      <p:sp>
        <p:nvSpPr>
          <p:cNvPr id="121" name="圆柱形 120"/>
          <p:cNvSpPr/>
          <p:nvPr/>
        </p:nvSpPr>
        <p:spPr>
          <a:xfrm>
            <a:off x="2063807" y="5018178"/>
            <a:ext cx="194292" cy="201120"/>
          </a:xfrm>
          <a:prstGeom prst="can">
            <a:avLst/>
          </a:prstGeom>
          <a:solidFill>
            <a:schemeClr val="bg2">
              <a:lumMod val="40000"/>
              <a:lumOff val="60000"/>
            </a:schemeClr>
          </a:solidFill>
          <a:ln w="9525">
            <a:solidFill>
              <a:schemeClr val="tx1">
                <a:lumMod val="50000"/>
                <a:lumOff val="50000"/>
              </a:schemeClr>
            </a:solidFill>
          </a:ln>
        </p:spPr>
        <p:txBody>
          <a:bodyPr wrap="square" lIns="35975" tIns="35975" rIns="35975" bIns="35975" rtlCol="0" anchor="ctr">
            <a:noAutofit/>
          </a:bodyPr>
          <a:lstStyle/>
          <a:p>
            <a:pPr algn="ctr"/>
            <a:endParaRPr lang="zh-CN" altLang="en-US" dirty="0">
              <a:solidFill>
                <a:prstClr val="black"/>
              </a:solidFill>
              <a:latin typeface="微软雅黑" pitchFamily="34" charset="-122"/>
              <a:ea typeface="微软雅黑" pitchFamily="34" charset="-122"/>
            </a:endParaRPr>
          </a:p>
        </p:txBody>
      </p:sp>
      <p:sp>
        <p:nvSpPr>
          <p:cNvPr id="122" name="圆角矩形 121"/>
          <p:cNvSpPr/>
          <p:nvPr/>
        </p:nvSpPr>
        <p:spPr>
          <a:xfrm>
            <a:off x="2222474" y="4210294"/>
            <a:ext cx="726040" cy="450015"/>
          </a:xfrm>
          <a:prstGeom prst="roundRect">
            <a:avLst/>
          </a:prstGeom>
          <a:solidFill>
            <a:srgbClr val="92D050"/>
          </a:solidFill>
          <a:ln w="12700">
            <a:solidFill>
              <a:schemeClr val="tx1">
                <a:lumMod val="65000"/>
                <a:lumOff val="35000"/>
              </a:schemeClr>
            </a:solidFill>
          </a:ln>
        </p:spPr>
        <p:txBody>
          <a:bodyPr wrap="square" lIns="35975" tIns="35975" rIns="35975" bIns="35975" rtlCol="0" anchor="ctr">
            <a:noAutofit/>
          </a:bodyPr>
          <a:lstStyle/>
          <a:p>
            <a:pPr algn="ctr"/>
            <a:r>
              <a:rPr lang="en-US" altLang="zh-CN" sz="1000" dirty="0">
                <a:solidFill>
                  <a:prstClr val="black"/>
                </a:solidFill>
                <a:latin typeface="微软雅黑" pitchFamily="34" charset="-122"/>
                <a:ea typeface="微软雅黑" pitchFamily="34" charset="-122"/>
              </a:rPr>
              <a:t>Controller</a:t>
            </a:r>
          </a:p>
          <a:p>
            <a:pPr algn="ctr"/>
            <a:r>
              <a:rPr lang="en-US" altLang="zh-CN" sz="1000" dirty="0">
                <a:solidFill>
                  <a:prstClr val="black"/>
                </a:solidFill>
                <a:latin typeface="微软雅黑" pitchFamily="34" charset="-122"/>
                <a:ea typeface="微软雅黑" pitchFamily="34" charset="-122"/>
              </a:rPr>
              <a:t>(ONOS)</a:t>
            </a:r>
            <a:endParaRPr lang="zh-CN" altLang="en-US" sz="1000" dirty="0">
              <a:solidFill>
                <a:prstClr val="black"/>
              </a:solidFill>
              <a:latin typeface="微软雅黑" pitchFamily="34" charset="-122"/>
              <a:ea typeface="微软雅黑" pitchFamily="34" charset="-122"/>
            </a:endParaRPr>
          </a:p>
        </p:txBody>
      </p:sp>
      <p:cxnSp>
        <p:nvCxnSpPr>
          <p:cNvPr id="123" name="直接连接符 122"/>
          <p:cNvCxnSpPr>
            <a:stCxn id="122" idx="2"/>
            <a:endCxn id="120" idx="0"/>
          </p:cNvCxnSpPr>
          <p:nvPr/>
        </p:nvCxnSpPr>
        <p:spPr bwMode="auto">
          <a:xfrm>
            <a:off x="2585495" y="4660309"/>
            <a:ext cx="537175" cy="409973"/>
          </a:xfrm>
          <a:prstGeom prst="line">
            <a:avLst/>
          </a:prstGeom>
          <a:noFill/>
          <a:ln w="9525" cap="flat" cmpd="sng" algn="ctr">
            <a:solidFill>
              <a:schemeClr val="tx1"/>
            </a:solidFill>
            <a:prstDash val="dash"/>
            <a:round/>
            <a:headEnd type="none" w="med" len="med"/>
            <a:tailEnd type="none"/>
          </a:ln>
          <a:effectLst/>
        </p:spPr>
      </p:cxnSp>
      <p:sp>
        <p:nvSpPr>
          <p:cNvPr id="124" name="圆角矩形 123"/>
          <p:cNvSpPr/>
          <p:nvPr/>
        </p:nvSpPr>
        <p:spPr>
          <a:xfrm>
            <a:off x="1035316" y="4353486"/>
            <a:ext cx="786698" cy="306729"/>
          </a:xfrm>
          <a:prstGeom prst="roundRect">
            <a:avLst>
              <a:gd name="adj" fmla="val 6145"/>
            </a:avLst>
          </a:prstGeom>
          <a:solidFill>
            <a:schemeClr val="bg1">
              <a:lumMod val="85000"/>
            </a:schemeClr>
          </a:solidFill>
          <a:ln w="12700">
            <a:solidFill>
              <a:schemeClr val="tx1">
                <a:lumMod val="65000"/>
                <a:lumOff val="35000"/>
              </a:schemeClr>
            </a:solidFill>
          </a:ln>
        </p:spPr>
        <p:txBody>
          <a:bodyPr wrap="square" lIns="0" tIns="0" rIns="0" bIns="0" rtlCol="0" anchor="ctr">
            <a:noAutofit/>
          </a:bodyPr>
          <a:lstStyle/>
          <a:p>
            <a:pPr algn="ctr"/>
            <a:r>
              <a:rPr lang="en-US" altLang="zh-CN" sz="1000" dirty="0">
                <a:solidFill>
                  <a:prstClr val="black"/>
                </a:solidFill>
                <a:latin typeface="微软雅黑" pitchFamily="34" charset="-122"/>
                <a:ea typeface="微软雅黑" pitchFamily="34" charset="-122"/>
              </a:rPr>
              <a:t>EMS</a:t>
            </a:r>
          </a:p>
        </p:txBody>
      </p:sp>
      <p:cxnSp>
        <p:nvCxnSpPr>
          <p:cNvPr id="125" name="直接连接符 124"/>
          <p:cNvCxnSpPr>
            <a:stCxn id="124" idx="2"/>
            <a:endCxn id="111" idx="1"/>
          </p:cNvCxnSpPr>
          <p:nvPr/>
        </p:nvCxnSpPr>
        <p:spPr bwMode="auto">
          <a:xfrm flipH="1">
            <a:off x="873393" y="4660215"/>
            <a:ext cx="555273" cy="315855"/>
          </a:xfrm>
          <a:prstGeom prst="line">
            <a:avLst/>
          </a:prstGeom>
          <a:noFill/>
          <a:ln w="9525" cap="flat" cmpd="sng" algn="ctr">
            <a:solidFill>
              <a:schemeClr val="tx1"/>
            </a:solidFill>
            <a:prstDash val="dash"/>
            <a:round/>
            <a:headEnd type="none" w="med" len="med"/>
            <a:tailEnd type="none"/>
          </a:ln>
          <a:effectLst/>
        </p:spPr>
      </p:cxnSp>
      <p:cxnSp>
        <p:nvCxnSpPr>
          <p:cNvPr id="126" name="直接连接符 125"/>
          <p:cNvCxnSpPr>
            <a:stCxn id="124" idx="2"/>
            <a:endCxn id="129" idx="1"/>
          </p:cNvCxnSpPr>
          <p:nvPr/>
        </p:nvCxnSpPr>
        <p:spPr bwMode="auto">
          <a:xfrm>
            <a:off x="1428666" y="4660215"/>
            <a:ext cx="490495" cy="352553"/>
          </a:xfrm>
          <a:prstGeom prst="line">
            <a:avLst/>
          </a:prstGeom>
          <a:noFill/>
          <a:ln w="9525" cap="flat" cmpd="sng" algn="ctr">
            <a:solidFill>
              <a:schemeClr val="tx1"/>
            </a:solidFill>
            <a:prstDash val="dash"/>
            <a:round/>
            <a:headEnd type="none" w="med" len="med"/>
            <a:tailEnd type="none"/>
          </a:ln>
          <a:effectLst/>
        </p:spPr>
      </p:cxnSp>
      <p:sp>
        <p:nvSpPr>
          <p:cNvPr id="42" name="圆角矩形 41"/>
          <p:cNvSpPr/>
          <p:nvPr/>
        </p:nvSpPr>
        <p:spPr bwMode="auto">
          <a:xfrm>
            <a:off x="1571478" y="2100437"/>
            <a:ext cx="1785876" cy="445550"/>
          </a:xfrm>
          <a:prstGeom prst="roundRect">
            <a:avLst/>
          </a:prstGeom>
          <a:solidFill>
            <a:schemeClr val="accent2"/>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algn="ctr" defTabSz="685132">
              <a:buClr>
                <a:srgbClr val="CC9900"/>
              </a:buClr>
            </a:pPr>
            <a:r>
              <a:rPr lang="en-US" altLang="zh-CN" b="1" dirty="0">
                <a:solidFill>
                  <a:schemeClr val="accent1">
                    <a:lumMod val="50000"/>
                  </a:schemeClr>
                </a:solidFill>
                <a:latin typeface="Arial Unicode MS" pitchFamily="34" charset="-122"/>
                <a:ea typeface="Arial Unicode MS" pitchFamily="34" charset="-122"/>
                <a:cs typeface="Arial Unicode MS" pitchFamily="34" charset="-122"/>
              </a:rPr>
              <a:t>APP/OSS/BSS</a:t>
            </a:r>
            <a:endParaRPr lang="zh-CN" altLang="en-US" b="1" dirty="0">
              <a:solidFill>
                <a:schemeClr val="accent1">
                  <a:lumMod val="50000"/>
                </a:schemeClr>
              </a:solidFill>
              <a:latin typeface="Arial Unicode MS" pitchFamily="34" charset="-122"/>
              <a:ea typeface="Arial Unicode MS" pitchFamily="34" charset="-122"/>
              <a:cs typeface="Arial Unicode MS" pitchFamily="34" charset="-122"/>
            </a:endParaRPr>
          </a:p>
        </p:txBody>
      </p:sp>
      <p:cxnSp>
        <p:nvCxnSpPr>
          <p:cNvPr id="47" name="直接箭头连接符 46"/>
          <p:cNvCxnSpPr>
            <a:stCxn id="42" idx="2"/>
            <a:endCxn id="118" idx="0"/>
          </p:cNvCxnSpPr>
          <p:nvPr/>
        </p:nvCxnSpPr>
        <p:spPr bwMode="auto">
          <a:xfrm flipH="1">
            <a:off x="2461614" y="2545987"/>
            <a:ext cx="2802" cy="312996"/>
          </a:xfrm>
          <a:prstGeom prst="straightConnector1">
            <a:avLst/>
          </a:prstGeom>
          <a:noFill/>
          <a:ln w="47625" cap="flat" cmpd="sng" algn="ctr">
            <a:solidFill>
              <a:srgbClr val="00B0F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圆角矩形 117"/>
          <p:cNvSpPr/>
          <p:nvPr/>
        </p:nvSpPr>
        <p:spPr>
          <a:xfrm>
            <a:off x="840794" y="2858983"/>
            <a:ext cx="3241640" cy="689550"/>
          </a:xfrm>
          <a:prstGeom prst="roundRect">
            <a:avLst/>
          </a:prstGeom>
          <a:solidFill>
            <a:srgbClr val="FFC000"/>
          </a:solidFill>
          <a:ln>
            <a:noFill/>
          </a:ln>
        </p:spPr>
        <p:txBody>
          <a:bodyPr wrap="square" lIns="0" tIns="0" rIns="0" bIns="0">
            <a:spAutoFit/>
          </a:bodyPr>
          <a:lstStyle/>
          <a:p>
            <a:pPr algn="ctr"/>
            <a:endParaRPr lang="en-US" altLang="zh-CN" sz="1050" b="1" dirty="0">
              <a:solidFill>
                <a:prstClr val="black"/>
              </a:solidFill>
            </a:endParaRPr>
          </a:p>
          <a:p>
            <a:pPr algn="ctr"/>
            <a:r>
              <a:rPr lang="en-US" altLang="zh-CN" sz="2000" b="1" dirty="0">
                <a:solidFill>
                  <a:srgbClr val="FF0000"/>
                </a:solidFill>
              </a:rPr>
              <a:t>SDN Orchestrator</a:t>
            </a:r>
          </a:p>
          <a:p>
            <a:pPr algn="ctr"/>
            <a:endParaRPr lang="en-US" altLang="zh-CN" sz="1000" b="1" dirty="0">
              <a:solidFill>
                <a:srgbClr val="FF0000"/>
              </a:solidFill>
            </a:endParaRPr>
          </a:p>
        </p:txBody>
      </p:sp>
      <p:sp>
        <p:nvSpPr>
          <p:cNvPr id="129" name="圆柱形 128"/>
          <p:cNvSpPr/>
          <p:nvPr/>
        </p:nvSpPr>
        <p:spPr>
          <a:xfrm>
            <a:off x="1822014" y="5012767"/>
            <a:ext cx="194292" cy="201120"/>
          </a:xfrm>
          <a:prstGeom prst="can">
            <a:avLst/>
          </a:prstGeom>
          <a:solidFill>
            <a:schemeClr val="bg2">
              <a:lumMod val="40000"/>
              <a:lumOff val="60000"/>
            </a:schemeClr>
          </a:solidFill>
          <a:ln w="9525">
            <a:solidFill>
              <a:schemeClr val="tx1">
                <a:lumMod val="50000"/>
                <a:lumOff val="50000"/>
              </a:schemeClr>
            </a:solidFill>
          </a:ln>
        </p:spPr>
        <p:txBody>
          <a:bodyPr wrap="square" lIns="35975" tIns="35975" rIns="35975" bIns="35975" rtlCol="0" anchor="ctr">
            <a:noAutofit/>
          </a:bodyPr>
          <a:lstStyle/>
          <a:p>
            <a:pPr algn="ctr"/>
            <a:endParaRPr lang="zh-CN" altLang="en-US" dirty="0">
              <a:solidFill>
                <a:prstClr val="black"/>
              </a:solidFill>
              <a:latin typeface="微软雅黑" pitchFamily="34" charset="-122"/>
              <a:ea typeface="微软雅黑" pitchFamily="34" charset="-122"/>
            </a:endParaRPr>
          </a:p>
        </p:txBody>
      </p:sp>
      <p:sp>
        <p:nvSpPr>
          <p:cNvPr id="130" name="圆柱形 129"/>
          <p:cNvSpPr/>
          <p:nvPr/>
        </p:nvSpPr>
        <p:spPr>
          <a:xfrm>
            <a:off x="3243565" y="5012767"/>
            <a:ext cx="194292" cy="201120"/>
          </a:xfrm>
          <a:prstGeom prst="can">
            <a:avLst/>
          </a:prstGeom>
          <a:solidFill>
            <a:schemeClr val="bg2">
              <a:lumMod val="40000"/>
              <a:lumOff val="60000"/>
            </a:schemeClr>
          </a:solidFill>
          <a:ln w="9525">
            <a:solidFill>
              <a:schemeClr val="tx1">
                <a:lumMod val="50000"/>
                <a:lumOff val="50000"/>
              </a:schemeClr>
            </a:solidFill>
          </a:ln>
        </p:spPr>
        <p:txBody>
          <a:bodyPr wrap="square" lIns="35975" tIns="35975" rIns="35975" bIns="35975" rtlCol="0" anchor="ctr">
            <a:noAutofit/>
          </a:bodyPr>
          <a:lstStyle/>
          <a:p>
            <a:pPr algn="ctr"/>
            <a:endParaRPr lang="zh-CN" altLang="en-US" dirty="0">
              <a:solidFill>
                <a:prstClr val="black"/>
              </a:solidFill>
              <a:latin typeface="微软雅黑" pitchFamily="34" charset="-122"/>
              <a:ea typeface="微软雅黑" pitchFamily="34" charset="-122"/>
            </a:endParaRPr>
          </a:p>
        </p:txBody>
      </p:sp>
      <p:cxnSp>
        <p:nvCxnSpPr>
          <p:cNvPr id="131" name="直接连接符 130"/>
          <p:cNvCxnSpPr/>
          <p:nvPr/>
        </p:nvCxnSpPr>
        <p:spPr>
          <a:xfrm>
            <a:off x="776245" y="5537126"/>
            <a:ext cx="1235316" cy="0"/>
          </a:xfrm>
          <a:prstGeom prst="line">
            <a:avLst/>
          </a:prstGeom>
          <a:ln w="857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3219817" y="5537126"/>
            <a:ext cx="1312271" cy="0"/>
          </a:xfrm>
          <a:prstGeom prst="line">
            <a:avLst/>
          </a:prstGeom>
          <a:ln w="857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1984499" y="5537126"/>
            <a:ext cx="1235316" cy="0"/>
          </a:xfrm>
          <a:prstGeom prst="line">
            <a:avLst/>
          </a:prstGeom>
          <a:ln w="85725">
            <a:solidFill>
              <a:srgbClr val="92D050"/>
            </a:solidFill>
          </a:ln>
        </p:spPr>
        <p:style>
          <a:lnRef idx="1">
            <a:schemeClr val="accent1"/>
          </a:lnRef>
          <a:fillRef idx="0">
            <a:schemeClr val="accent1"/>
          </a:fillRef>
          <a:effectRef idx="0">
            <a:schemeClr val="accent1"/>
          </a:effectRef>
          <a:fontRef idx="minor">
            <a:schemeClr val="tx1"/>
          </a:fontRef>
        </p:style>
      </p:cxnSp>
      <p:sp>
        <p:nvSpPr>
          <p:cNvPr id="45" name="圆角矩形 44"/>
          <p:cNvSpPr/>
          <p:nvPr/>
        </p:nvSpPr>
        <p:spPr>
          <a:xfrm>
            <a:off x="3389629" y="4127513"/>
            <a:ext cx="755419" cy="450015"/>
          </a:xfrm>
          <a:prstGeom prst="roundRect">
            <a:avLst/>
          </a:prstGeom>
          <a:solidFill>
            <a:schemeClr val="accent2"/>
          </a:solidFill>
          <a:ln w="3175">
            <a:solidFill>
              <a:schemeClr val="tx1">
                <a:lumMod val="50000"/>
                <a:lumOff val="50000"/>
              </a:schemeClr>
            </a:solidFill>
          </a:ln>
        </p:spPr>
        <p:txBody>
          <a:bodyPr wrap="square" lIns="35975" tIns="35975" rIns="35975" bIns="35975" rtlCol="0" anchor="ctr">
            <a:noAutofit/>
          </a:bodyPr>
          <a:lstStyle/>
          <a:p>
            <a:pPr algn="ctr"/>
            <a:endParaRPr lang="zh-CN" altLang="en-US" sz="1000" dirty="0">
              <a:solidFill>
                <a:prstClr val="black"/>
              </a:solidFill>
              <a:latin typeface="微软雅黑" pitchFamily="34" charset="-122"/>
              <a:ea typeface="微软雅黑" pitchFamily="34" charset="-122"/>
            </a:endParaRPr>
          </a:p>
        </p:txBody>
      </p:sp>
      <p:sp>
        <p:nvSpPr>
          <p:cNvPr id="46" name="圆角矩形 45"/>
          <p:cNvSpPr/>
          <p:nvPr/>
        </p:nvSpPr>
        <p:spPr>
          <a:xfrm>
            <a:off x="3462530" y="4210294"/>
            <a:ext cx="755419" cy="450015"/>
          </a:xfrm>
          <a:prstGeom prst="roundRect">
            <a:avLst/>
          </a:prstGeom>
          <a:solidFill>
            <a:schemeClr val="accent2"/>
          </a:solidFill>
          <a:ln w="3175">
            <a:solidFill>
              <a:schemeClr val="tx1">
                <a:lumMod val="50000"/>
                <a:lumOff val="50000"/>
              </a:schemeClr>
            </a:solidFill>
          </a:ln>
        </p:spPr>
        <p:txBody>
          <a:bodyPr wrap="square" lIns="35975" tIns="35975" rIns="35975" bIns="35975" rtlCol="0" anchor="ctr">
            <a:noAutofit/>
          </a:bodyPr>
          <a:lstStyle/>
          <a:p>
            <a:pPr algn="ctr"/>
            <a:r>
              <a:rPr lang="en-US" altLang="zh-CN" sz="1000" dirty="0">
                <a:solidFill>
                  <a:prstClr val="black"/>
                </a:solidFill>
                <a:latin typeface="微软雅黑" pitchFamily="34" charset="-122"/>
                <a:ea typeface="微软雅黑" pitchFamily="34" charset="-122"/>
              </a:rPr>
              <a:t>Controller (ODL)</a:t>
            </a:r>
            <a:endParaRPr lang="zh-CN" altLang="en-US" sz="1000" dirty="0">
              <a:solidFill>
                <a:prstClr val="black"/>
              </a:solidFill>
              <a:latin typeface="微软雅黑" pitchFamily="34" charset="-122"/>
              <a:ea typeface="微软雅黑" pitchFamily="34" charset="-122"/>
            </a:endParaRPr>
          </a:p>
        </p:txBody>
      </p:sp>
      <p:cxnSp>
        <p:nvCxnSpPr>
          <p:cNvPr id="57" name="直接连接符 56"/>
          <p:cNvCxnSpPr>
            <a:stCxn id="118" idx="2"/>
            <a:endCxn id="109" idx="0"/>
          </p:cNvCxnSpPr>
          <p:nvPr/>
        </p:nvCxnSpPr>
        <p:spPr>
          <a:xfrm>
            <a:off x="2461614" y="3548534"/>
            <a:ext cx="1239388" cy="512643"/>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118" idx="2"/>
            <a:endCxn id="44" idx="0"/>
          </p:cNvCxnSpPr>
          <p:nvPr/>
        </p:nvCxnSpPr>
        <p:spPr>
          <a:xfrm flipH="1">
            <a:off x="2460218" y="3548534"/>
            <a:ext cx="1396" cy="512643"/>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41" idx="0"/>
            <a:endCxn id="118" idx="2"/>
          </p:cNvCxnSpPr>
          <p:nvPr/>
        </p:nvCxnSpPr>
        <p:spPr>
          <a:xfrm flipV="1">
            <a:off x="1266742" y="3548534"/>
            <a:ext cx="1194873" cy="533249"/>
          </a:xfrm>
          <a:prstGeom prst="line">
            <a:avLst/>
          </a:prstGeom>
        </p:spPr>
        <p:style>
          <a:lnRef idx="1">
            <a:schemeClr val="accent1"/>
          </a:lnRef>
          <a:fillRef idx="0">
            <a:schemeClr val="accent1"/>
          </a:fillRef>
          <a:effectRef idx="0">
            <a:schemeClr val="accent1"/>
          </a:effectRef>
          <a:fontRef idx="minor">
            <a:schemeClr val="tx1"/>
          </a:fontRef>
        </p:style>
      </p:cxnSp>
      <p:sp>
        <p:nvSpPr>
          <p:cNvPr id="38" name="Title 1"/>
          <p:cNvSpPr>
            <a:spLocks noGrp="1"/>
          </p:cNvSpPr>
          <p:nvPr>
            <p:ph type="title"/>
          </p:nvPr>
        </p:nvSpPr>
        <p:spPr>
          <a:xfrm>
            <a:off x="518864" y="603272"/>
            <a:ext cx="8229600" cy="737496"/>
          </a:xfrm>
        </p:spPr>
        <p:txBody>
          <a:bodyPr/>
          <a:lstStyle/>
          <a:p>
            <a:r>
              <a:rPr lang="en-US" dirty="0"/>
              <a:t>SDN Controller overview</a:t>
            </a:r>
            <a:endParaRPr lang="mk-MK" dirty="0"/>
          </a:p>
        </p:txBody>
      </p:sp>
    </p:spTree>
    <p:extLst>
      <p:ext uri="{BB962C8B-B14F-4D97-AF65-F5344CB8AC3E}">
        <p14:creationId xmlns:p14="http://schemas.microsoft.com/office/powerpoint/2010/main" val="3232418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412357"/>
            <a:ext cx="4464495" cy="3528811"/>
          </a:xfrm>
        </p:spPr>
        <p:txBody>
          <a:bodyPr/>
          <a:lstStyle/>
          <a:p>
            <a:r>
              <a:rPr lang="en-US" sz="2300" dirty="0"/>
              <a:t>Currently </a:t>
            </a:r>
            <a:r>
              <a:rPr lang="en-US" sz="2300" dirty="0" err="1"/>
              <a:t>OpenFlow</a:t>
            </a:r>
            <a:r>
              <a:rPr lang="mk-MK" sz="2300" dirty="0"/>
              <a:t> </a:t>
            </a:r>
            <a:r>
              <a:rPr lang="en-US" sz="2300" dirty="0"/>
              <a:t>is the most popular SDN protocol/standard and has a set of</a:t>
            </a:r>
            <a:r>
              <a:rPr lang="mk-MK" sz="2300" dirty="0"/>
              <a:t> </a:t>
            </a:r>
            <a:r>
              <a:rPr lang="en-US" sz="2300" dirty="0"/>
              <a:t>design specifications. </a:t>
            </a:r>
            <a:endParaRPr lang="mk-MK" sz="2300" dirty="0"/>
          </a:p>
          <a:p>
            <a:r>
              <a:rPr lang="mk-MK" sz="2300" dirty="0"/>
              <a:t> </a:t>
            </a:r>
            <a:r>
              <a:rPr lang="en-US" sz="2300" dirty="0"/>
              <a:t>As a standard SDN protocol, </a:t>
            </a:r>
            <a:r>
              <a:rPr lang="en-US" sz="2300" dirty="0" err="1"/>
              <a:t>OpenFlow</a:t>
            </a:r>
            <a:r>
              <a:rPr lang="en-US" sz="2300" dirty="0"/>
              <a:t> was proposed by Stanford. </a:t>
            </a:r>
          </a:p>
          <a:p>
            <a:r>
              <a:rPr lang="en-US" sz="2300" dirty="0"/>
              <a:t>Regarding testbeds of </a:t>
            </a:r>
            <a:r>
              <a:rPr lang="en-US" sz="2300" dirty="0" err="1"/>
              <a:t>OpenFlow</a:t>
            </a:r>
            <a:r>
              <a:rPr lang="en-US" sz="2300" dirty="0"/>
              <a:t>, many designs have been proposed.</a:t>
            </a:r>
          </a:p>
          <a:p>
            <a:r>
              <a:rPr lang="en-US" sz="2300" dirty="0"/>
              <a:t>They use open source codes to control universal SDN controllers and switches.</a:t>
            </a:r>
            <a:endParaRPr lang="mk-MK" sz="2300" dirty="0"/>
          </a:p>
        </p:txBody>
      </p:sp>
      <p:sp>
        <p:nvSpPr>
          <p:cNvPr id="3" name="Title 2"/>
          <p:cNvSpPr>
            <a:spLocks noGrp="1"/>
          </p:cNvSpPr>
          <p:nvPr>
            <p:ph type="title"/>
          </p:nvPr>
        </p:nvSpPr>
        <p:spPr>
          <a:xfrm>
            <a:off x="539552" y="616453"/>
            <a:ext cx="7886700" cy="652307"/>
          </a:xfrm>
        </p:spPr>
        <p:txBody>
          <a:bodyPr/>
          <a:lstStyle/>
          <a:p>
            <a:r>
              <a:rPr lang="en-US" dirty="0"/>
              <a:t>SDN </a:t>
            </a:r>
            <a:r>
              <a:rPr lang="en-US" dirty="0" err="1"/>
              <a:t>OpenFlow</a:t>
            </a:r>
            <a:r>
              <a:rPr lang="en-US" dirty="0"/>
              <a:t> controller</a:t>
            </a:r>
            <a:endParaRPr lang="mk-MK" dirty="0"/>
          </a:p>
        </p:txBody>
      </p:sp>
      <p:pic>
        <p:nvPicPr>
          <p:cNvPr id="5" name="Picture 4"/>
          <p:cNvPicPr>
            <a:picLocks noChangeAspect="1"/>
          </p:cNvPicPr>
          <p:nvPr/>
        </p:nvPicPr>
        <p:blipFill>
          <a:blip r:embed="rId3"/>
          <a:stretch>
            <a:fillRect/>
          </a:stretch>
        </p:blipFill>
        <p:spPr>
          <a:xfrm>
            <a:off x="5010472" y="1596355"/>
            <a:ext cx="3810000" cy="4352925"/>
          </a:xfrm>
          <a:prstGeom prst="rect">
            <a:avLst/>
          </a:prstGeom>
        </p:spPr>
      </p:pic>
    </p:spTree>
    <p:extLst>
      <p:ext uri="{BB962C8B-B14F-4D97-AF65-F5344CB8AC3E}">
        <p14:creationId xmlns:p14="http://schemas.microsoft.com/office/powerpoint/2010/main" val="3296226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412357"/>
            <a:ext cx="8169220" cy="3528811"/>
          </a:xfrm>
        </p:spPr>
        <p:txBody>
          <a:bodyPr/>
          <a:lstStyle/>
          <a:p>
            <a:r>
              <a:rPr lang="en-US" sz="2300" dirty="0"/>
              <a:t>In its current version, </a:t>
            </a:r>
            <a:r>
              <a:rPr lang="en-US" sz="2300" dirty="0" err="1"/>
              <a:t>OpenFlow</a:t>
            </a:r>
            <a:r>
              <a:rPr lang="en-US" sz="2300" dirty="0"/>
              <a:t> is not able to configure</a:t>
            </a:r>
            <a:r>
              <a:rPr lang="mk-MK" sz="2300" dirty="0"/>
              <a:t> </a:t>
            </a:r>
            <a:r>
              <a:rPr lang="en-US" sz="2300" dirty="0" err="1"/>
              <a:t>QoS</a:t>
            </a:r>
            <a:r>
              <a:rPr lang="en-US" sz="2300" dirty="0"/>
              <a:t> parameters in a dynamic and on-demand manner (i.e.,</a:t>
            </a:r>
            <a:r>
              <a:rPr lang="mk-MK" sz="2300" dirty="0"/>
              <a:t> only </a:t>
            </a:r>
            <a:r>
              <a:rPr lang="en-US" sz="2300" dirty="0"/>
              <a:t>manually). </a:t>
            </a:r>
            <a:endParaRPr lang="mk-MK" sz="2300" dirty="0"/>
          </a:p>
          <a:p>
            <a:r>
              <a:rPr lang="en-US" sz="2300" dirty="0"/>
              <a:t>In order to deal with </a:t>
            </a:r>
            <a:r>
              <a:rPr lang="en-US" sz="2300" dirty="0" err="1"/>
              <a:t>QoS</a:t>
            </a:r>
            <a:r>
              <a:rPr lang="en-US" sz="2300" dirty="0"/>
              <a:t> problems</a:t>
            </a:r>
            <a:r>
              <a:rPr lang="mk-MK" sz="2300" dirty="0"/>
              <a:t> </a:t>
            </a:r>
            <a:r>
              <a:rPr lang="en-US" sz="2300" dirty="0"/>
              <a:t>in dynamic approach, a framework called </a:t>
            </a:r>
            <a:r>
              <a:rPr lang="en-US" sz="2300" dirty="0" err="1"/>
              <a:t>QoSFlow</a:t>
            </a:r>
            <a:r>
              <a:rPr lang="en-US" sz="2300" dirty="0"/>
              <a:t> that enables </a:t>
            </a:r>
            <a:r>
              <a:rPr lang="en-US" sz="2300" dirty="0" err="1"/>
              <a:t>QoS</a:t>
            </a:r>
            <a:r>
              <a:rPr lang="en-US" sz="2300" dirty="0"/>
              <a:t> management in </a:t>
            </a:r>
            <a:r>
              <a:rPr lang="en-US" sz="2300" dirty="0" err="1"/>
              <a:t>OpenFlow</a:t>
            </a:r>
            <a:r>
              <a:rPr lang="en-US" sz="2300" dirty="0"/>
              <a:t> environment</a:t>
            </a:r>
            <a:r>
              <a:rPr lang="mk-MK" sz="2300" dirty="0"/>
              <a:t>.*</a:t>
            </a:r>
          </a:p>
          <a:p>
            <a:endParaRPr lang="en-US" sz="2300" dirty="0"/>
          </a:p>
          <a:p>
            <a:r>
              <a:rPr lang="en-US" sz="2300" dirty="0" err="1"/>
              <a:t>QoSFlow</a:t>
            </a:r>
            <a:r>
              <a:rPr lang="en-US" sz="2300" dirty="0"/>
              <a:t> is an extension of the standard </a:t>
            </a:r>
            <a:r>
              <a:rPr lang="en-US" sz="2300" dirty="0" err="1"/>
              <a:t>OpenFlow</a:t>
            </a:r>
            <a:r>
              <a:rPr lang="en-US" sz="2300" dirty="0"/>
              <a:t> controller</a:t>
            </a:r>
            <a:r>
              <a:rPr lang="mk-MK" sz="2300" dirty="0"/>
              <a:t> </a:t>
            </a:r>
            <a:r>
              <a:rPr lang="en-US" sz="2300" dirty="0"/>
              <a:t>which provides multimedia delivery with </a:t>
            </a:r>
            <a:r>
              <a:rPr lang="en-US" sz="2300" dirty="0" err="1"/>
              <a:t>QoS</a:t>
            </a:r>
            <a:r>
              <a:rPr lang="en-US" sz="2300" dirty="0"/>
              <a:t>.</a:t>
            </a:r>
            <a:endParaRPr lang="mk-MK" sz="2300" dirty="0"/>
          </a:p>
        </p:txBody>
      </p:sp>
      <p:sp>
        <p:nvSpPr>
          <p:cNvPr id="3" name="Title 2"/>
          <p:cNvSpPr>
            <a:spLocks noGrp="1"/>
          </p:cNvSpPr>
          <p:nvPr>
            <p:ph type="title"/>
          </p:nvPr>
        </p:nvSpPr>
        <p:spPr>
          <a:xfrm>
            <a:off x="606049" y="548680"/>
            <a:ext cx="7886700" cy="652307"/>
          </a:xfrm>
        </p:spPr>
        <p:txBody>
          <a:bodyPr/>
          <a:lstStyle/>
          <a:p>
            <a:r>
              <a:rPr lang="en-US" dirty="0"/>
              <a:t>SDN </a:t>
            </a:r>
            <a:r>
              <a:rPr lang="en-US" dirty="0" err="1"/>
              <a:t>OpenFlow</a:t>
            </a:r>
            <a:r>
              <a:rPr lang="en-US" dirty="0"/>
              <a:t> controller</a:t>
            </a:r>
            <a:r>
              <a:rPr lang="mk-MK" dirty="0"/>
              <a:t> extension</a:t>
            </a:r>
          </a:p>
        </p:txBody>
      </p:sp>
      <p:sp>
        <p:nvSpPr>
          <p:cNvPr id="4" name="TextBox 3"/>
          <p:cNvSpPr txBox="1"/>
          <p:nvPr/>
        </p:nvSpPr>
        <p:spPr>
          <a:xfrm>
            <a:off x="323529" y="5805264"/>
            <a:ext cx="8712968" cy="830997"/>
          </a:xfrm>
          <a:prstGeom prst="rect">
            <a:avLst/>
          </a:prstGeom>
          <a:noFill/>
        </p:spPr>
        <p:txBody>
          <a:bodyPr wrap="square" rtlCol="0">
            <a:spAutoFit/>
          </a:bodyPr>
          <a:lstStyle/>
          <a:p>
            <a:r>
              <a:rPr lang="mk-MK" dirty="0"/>
              <a:t>* </a:t>
            </a:r>
            <a:r>
              <a:rPr lang="en-US" dirty="0" err="1"/>
              <a:t>Airton</a:t>
            </a:r>
            <a:r>
              <a:rPr lang="en-US" dirty="0"/>
              <a:t> </a:t>
            </a:r>
            <a:r>
              <a:rPr lang="en-US" dirty="0" err="1"/>
              <a:t>Ishimori</a:t>
            </a:r>
            <a:r>
              <a:rPr lang="en-US" dirty="0"/>
              <a:t>, Fernando Farias, Igor Furtado, Eduardo</a:t>
            </a:r>
            <a:r>
              <a:rPr lang="mk-MK" dirty="0"/>
              <a:t> </a:t>
            </a:r>
            <a:r>
              <a:rPr lang="en-US" dirty="0" err="1"/>
              <a:t>Cerqueira</a:t>
            </a:r>
            <a:r>
              <a:rPr lang="en-US" dirty="0"/>
              <a:t>, </a:t>
            </a:r>
            <a:r>
              <a:rPr lang="en-US" dirty="0" err="1"/>
              <a:t>Antnio</a:t>
            </a:r>
            <a:r>
              <a:rPr lang="en-US" dirty="0"/>
              <a:t> </a:t>
            </a:r>
            <a:r>
              <a:rPr lang="en-US" dirty="0" err="1"/>
              <a:t>Abelm</a:t>
            </a:r>
            <a:r>
              <a:rPr lang="en-US" dirty="0"/>
              <a:t>, “Automatic </a:t>
            </a:r>
            <a:r>
              <a:rPr lang="en-US" dirty="0" err="1"/>
              <a:t>QoS</a:t>
            </a:r>
            <a:r>
              <a:rPr lang="en-US" dirty="0"/>
              <a:t> Management on</a:t>
            </a:r>
            <a:r>
              <a:rPr lang="mk-MK" dirty="0"/>
              <a:t> </a:t>
            </a:r>
            <a:r>
              <a:rPr lang="en-US" dirty="0" err="1"/>
              <a:t>OpenFlow</a:t>
            </a:r>
            <a:r>
              <a:rPr lang="en-US" dirty="0"/>
              <a:t> Software-</a:t>
            </a:r>
            <a:r>
              <a:rPr lang="en-US" dirty="0" err="1"/>
              <a:t>Dened</a:t>
            </a:r>
            <a:r>
              <a:rPr lang="en-US" dirty="0"/>
              <a:t> Networks” in downloadable from:</a:t>
            </a:r>
            <a:r>
              <a:rPr lang="mk-MK" dirty="0"/>
              <a:t> </a:t>
            </a:r>
            <a:r>
              <a:rPr lang="en-US" dirty="0"/>
              <a:t>http://siti.ulusofona.pt/aigaion/index.php/attachments/single/362. 2012</a:t>
            </a:r>
            <a:endParaRPr lang="mk-MK" dirty="0"/>
          </a:p>
        </p:txBody>
      </p:sp>
      <p:pic>
        <p:nvPicPr>
          <p:cNvPr id="6" name="Picture 5"/>
          <p:cNvPicPr>
            <a:picLocks noChangeAspect="1"/>
          </p:cNvPicPr>
          <p:nvPr/>
        </p:nvPicPr>
        <p:blipFill>
          <a:blip r:embed="rId3"/>
          <a:stretch>
            <a:fillRect/>
          </a:stretch>
        </p:blipFill>
        <p:spPr>
          <a:xfrm>
            <a:off x="606049" y="1433935"/>
            <a:ext cx="7806021" cy="4371329"/>
          </a:xfrm>
          <a:prstGeom prst="rect">
            <a:avLst/>
          </a:prstGeom>
        </p:spPr>
      </p:pic>
    </p:spTree>
    <p:extLst>
      <p:ext uri="{BB962C8B-B14F-4D97-AF65-F5344CB8AC3E}">
        <p14:creationId xmlns:p14="http://schemas.microsoft.com/office/powerpoint/2010/main" val="275112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504" y="1412357"/>
            <a:ext cx="4392487" cy="3528811"/>
          </a:xfrm>
        </p:spPr>
        <p:txBody>
          <a:bodyPr/>
          <a:lstStyle/>
          <a:p>
            <a:r>
              <a:rPr lang="en-US" sz="2300" dirty="0"/>
              <a:t>Controller Architecture for </a:t>
            </a:r>
            <a:r>
              <a:rPr lang="en-US" sz="2300" dirty="0" err="1"/>
              <a:t>QoS</a:t>
            </a:r>
            <a:r>
              <a:rPr lang="en-US" sz="2300" dirty="0"/>
              <a:t> Optimization</a:t>
            </a:r>
            <a:endParaRPr lang="mk-MK" sz="2300" dirty="0"/>
          </a:p>
          <a:p>
            <a:r>
              <a:rPr lang="en-US" sz="2300" dirty="0"/>
              <a:t>The controller</a:t>
            </a:r>
            <a:r>
              <a:rPr lang="mk-MK" sz="2300" dirty="0"/>
              <a:t> </a:t>
            </a:r>
            <a:r>
              <a:rPr lang="en-US" sz="2300" dirty="0"/>
              <a:t>has powerful capabilities to specify </a:t>
            </a:r>
            <a:r>
              <a:rPr lang="en-US" sz="2300" dirty="0" err="1"/>
              <a:t>QoS</a:t>
            </a:r>
            <a:r>
              <a:rPr lang="en-US" sz="2300" dirty="0"/>
              <a:t> requirements. It can</a:t>
            </a:r>
            <a:r>
              <a:rPr lang="mk-MK" sz="2300" dirty="0"/>
              <a:t> </a:t>
            </a:r>
            <a:r>
              <a:rPr lang="en-US" sz="2300" dirty="0"/>
              <a:t>also directly control the flow table in order to differentiate</a:t>
            </a:r>
            <a:r>
              <a:rPr lang="mk-MK" sz="2300" dirty="0"/>
              <a:t> </a:t>
            </a:r>
            <a:r>
              <a:rPr lang="en-US" sz="2300" dirty="0"/>
              <a:t>between different priorities of traffic. </a:t>
            </a:r>
            <a:endParaRPr lang="mk-MK" sz="2300" dirty="0"/>
          </a:p>
          <a:p>
            <a:r>
              <a:rPr lang="en-US" sz="2300" dirty="0"/>
              <a:t>The communications</a:t>
            </a:r>
            <a:r>
              <a:rPr lang="mk-MK" sz="2300" dirty="0"/>
              <a:t> </a:t>
            </a:r>
            <a:r>
              <a:rPr lang="en-US" sz="2300" dirty="0"/>
              <a:t>between the controller and the switches may be secured by</a:t>
            </a:r>
            <a:r>
              <a:rPr lang="mk-MK" sz="2300" dirty="0"/>
              <a:t> </a:t>
            </a:r>
            <a:r>
              <a:rPr lang="en-US" sz="2300" dirty="0"/>
              <a:t>some standards such as SSL.</a:t>
            </a:r>
          </a:p>
        </p:txBody>
      </p:sp>
      <p:sp>
        <p:nvSpPr>
          <p:cNvPr id="3" name="Title 2"/>
          <p:cNvSpPr>
            <a:spLocks noGrp="1"/>
          </p:cNvSpPr>
          <p:nvPr>
            <p:ph type="title"/>
          </p:nvPr>
        </p:nvSpPr>
        <p:spPr>
          <a:xfrm>
            <a:off x="606049" y="548680"/>
            <a:ext cx="7886700" cy="652307"/>
          </a:xfrm>
        </p:spPr>
        <p:txBody>
          <a:bodyPr/>
          <a:lstStyle/>
          <a:p>
            <a:r>
              <a:rPr lang="mk-MK" dirty="0"/>
              <a:t>SDN QoS </a:t>
            </a:r>
            <a:r>
              <a:rPr lang="en-US" dirty="0"/>
              <a:t>controller</a:t>
            </a:r>
            <a:r>
              <a:rPr lang="mk-MK" dirty="0"/>
              <a:t> Architecture</a:t>
            </a:r>
          </a:p>
        </p:txBody>
      </p:sp>
      <p:pic>
        <p:nvPicPr>
          <p:cNvPr id="4" name="Picture 3"/>
          <p:cNvPicPr>
            <a:picLocks noChangeAspect="1"/>
          </p:cNvPicPr>
          <p:nvPr/>
        </p:nvPicPr>
        <p:blipFill>
          <a:blip r:embed="rId3"/>
          <a:stretch>
            <a:fillRect/>
          </a:stretch>
        </p:blipFill>
        <p:spPr>
          <a:xfrm>
            <a:off x="4716016" y="1435356"/>
            <a:ext cx="4276725" cy="3943350"/>
          </a:xfrm>
          <a:prstGeom prst="rect">
            <a:avLst/>
          </a:prstGeom>
        </p:spPr>
      </p:pic>
      <p:sp>
        <p:nvSpPr>
          <p:cNvPr id="5" name="TextBox 4"/>
          <p:cNvSpPr txBox="1"/>
          <p:nvPr/>
        </p:nvSpPr>
        <p:spPr>
          <a:xfrm>
            <a:off x="4652266" y="5445224"/>
            <a:ext cx="4456238" cy="1092607"/>
          </a:xfrm>
          <a:prstGeom prst="rect">
            <a:avLst/>
          </a:prstGeom>
          <a:noFill/>
        </p:spPr>
        <p:txBody>
          <a:bodyPr wrap="square" rtlCol="0">
            <a:spAutoFit/>
          </a:bodyPr>
          <a:lstStyle/>
          <a:p>
            <a:r>
              <a:rPr lang="en-US" sz="1300" dirty="0"/>
              <a:t>S</a:t>
            </a:r>
            <a:r>
              <a:rPr lang="mk-MK" sz="1300" dirty="0"/>
              <a:t>ource: </a:t>
            </a:r>
            <a:r>
              <a:rPr lang="en-US" sz="1300" dirty="0"/>
              <a:t>H. E. </a:t>
            </a:r>
            <a:r>
              <a:rPr lang="en-US" sz="1300" dirty="0" err="1"/>
              <a:t>Egilmez</a:t>
            </a:r>
            <a:r>
              <a:rPr lang="en-US" sz="1300" dirty="0"/>
              <a:t>, B. </a:t>
            </a:r>
            <a:r>
              <a:rPr lang="en-US" sz="1300" dirty="0" err="1"/>
              <a:t>Gorkemli</a:t>
            </a:r>
            <a:r>
              <a:rPr lang="en-US" sz="1300" dirty="0"/>
              <a:t>, A. M. </a:t>
            </a:r>
            <a:r>
              <a:rPr lang="en-US" sz="1300" dirty="0" err="1"/>
              <a:t>Tekalp</a:t>
            </a:r>
            <a:r>
              <a:rPr lang="en-US" sz="1300" dirty="0"/>
              <a:t>, and S. </a:t>
            </a:r>
            <a:r>
              <a:rPr lang="en-US" sz="1300" dirty="0" err="1"/>
              <a:t>Civanlar</a:t>
            </a:r>
            <a:r>
              <a:rPr lang="en-US" sz="1300" dirty="0"/>
              <a:t>, “Scalable video streaming over </a:t>
            </a:r>
            <a:r>
              <a:rPr lang="en-US" sz="1300" dirty="0" err="1"/>
              <a:t>OpenFlow</a:t>
            </a:r>
            <a:r>
              <a:rPr lang="en-US" sz="1300" dirty="0"/>
              <a:t> networks: an optimization framework</a:t>
            </a:r>
            <a:r>
              <a:rPr lang="mk-MK" sz="1300" dirty="0"/>
              <a:t> </a:t>
            </a:r>
            <a:r>
              <a:rPr lang="en-US" sz="1300" dirty="0"/>
              <a:t>for </a:t>
            </a:r>
            <a:r>
              <a:rPr lang="en-US" sz="1300" dirty="0" err="1"/>
              <a:t>QoS</a:t>
            </a:r>
            <a:r>
              <a:rPr lang="en-US" sz="1300" dirty="0"/>
              <a:t> routing,” in Proc. of IEEE Int. Conf. on Image Processing, 2011, pp. 2241-2244.</a:t>
            </a:r>
          </a:p>
        </p:txBody>
      </p:sp>
    </p:spTree>
    <p:extLst>
      <p:ext uri="{BB962C8B-B14F-4D97-AF65-F5344CB8AC3E}">
        <p14:creationId xmlns:p14="http://schemas.microsoft.com/office/powerpoint/2010/main" val="1622232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504" y="1412357"/>
            <a:ext cx="9036496" cy="5040979"/>
          </a:xfrm>
        </p:spPr>
        <p:txBody>
          <a:bodyPr/>
          <a:lstStyle/>
          <a:p>
            <a:r>
              <a:rPr lang="mk-MK" sz="2300" dirty="0"/>
              <a:t>In the SDN </a:t>
            </a:r>
            <a:r>
              <a:rPr lang="en-US" sz="2300" dirty="0"/>
              <a:t>Controller Architecture for</a:t>
            </a:r>
            <a:r>
              <a:rPr lang="mk-MK" sz="2300" dirty="0"/>
              <a:t> </a:t>
            </a:r>
            <a:r>
              <a:rPr lang="en-US" sz="2300" dirty="0" err="1"/>
              <a:t>QoS</a:t>
            </a:r>
            <a:r>
              <a:rPr lang="en-US" sz="2300" dirty="0"/>
              <a:t> Optimization</a:t>
            </a:r>
            <a:r>
              <a:rPr lang="mk-MK" sz="2300" dirty="0"/>
              <a:t>, t</a:t>
            </a:r>
            <a:r>
              <a:rPr lang="en-US" sz="2300" dirty="0"/>
              <a:t>he following three extra features should exist: </a:t>
            </a:r>
            <a:endParaRPr lang="mk-MK" sz="2300" dirty="0"/>
          </a:p>
          <a:p>
            <a:pPr lvl="1"/>
            <a:r>
              <a:rPr lang="en-US" sz="2000" b="1" dirty="0"/>
              <a:t>Resource monitoring</a:t>
            </a:r>
            <a:r>
              <a:rPr lang="en-US" sz="2000" dirty="0"/>
              <a:t>: The forwarders should</a:t>
            </a:r>
            <a:r>
              <a:rPr lang="mk-MK" sz="2000" dirty="0"/>
              <a:t> </a:t>
            </a:r>
            <a:r>
              <a:rPr lang="en-US" sz="2000" dirty="0"/>
              <a:t>comprehensively monitor their available network resources</a:t>
            </a:r>
            <a:r>
              <a:rPr lang="mk-MK" sz="2000" dirty="0"/>
              <a:t> </a:t>
            </a:r>
            <a:r>
              <a:rPr lang="en-US" sz="2000" dirty="0"/>
              <a:t>and report periodically to the controller. The controller may</a:t>
            </a:r>
            <a:r>
              <a:rPr lang="mk-MK" sz="2000" dirty="0"/>
              <a:t> </a:t>
            </a:r>
            <a:r>
              <a:rPr lang="en-US" sz="2000" dirty="0"/>
              <a:t>poll the forwarder for such profile. </a:t>
            </a:r>
            <a:endParaRPr lang="mk-MK" sz="2000" dirty="0"/>
          </a:p>
          <a:p>
            <a:pPr lvl="1"/>
            <a:r>
              <a:rPr lang="en-US" sz="2000" b="1" dirty="0"/>
              <a:t>Resource signaling</a:t>
            </a:r>
            <a:r>
              <a:rPr lang="en-US" sz="2000" dirty="0"/>
              <a:t>:</a:t>
            </a:r>
            <a:r>
              <a:rPr lang="mk-MK" sz="2000" dirty="0"/>
              <a:t> </a:t>
            </a:r>
            <a:r>
              <a:rPr lang="en-US" sz="2000" dirty="0"/>
              <a:t>Each forwarder should use signaling messages to communicate</a:t>
            </a:r>
            <a:r>
              <a:rPr lang="mk-MK" sz="2000" dirty="0"/>
              <a:t> </a:t>
            </a:r>
            <a:r>
              <a:rPr lang="en-US" sz="2000" dirty="0"/>
              <a:t>with the controller on the current resource consumption so that</a:t>
            </a:r>
            <a:r>
              <a:rPr lang="mk-MK" sz="2000" dirty="0"/>
              <a:t> </a:t>
            </a:r>
            <a:r>
              <a:rPr lang="en-US" sz="2000" dirty="0"/>
              <a:t>certain actions can be taken by the controller, such as updating</a:t>
            </a:r>
            <a:r>
              <a:rPr lang="mk-MK" sz="2000" dirty="0"/>
              <a:t> </a:t>
            </a:r>
            <a:r>
              <a:rPr lang="en-US" sz="2000" dirty="0"/>
              <a:t>the flow table, changing </a:t>
            </a:r>
            <a:r>
              <a:rPr lang="en-US" sz="2000" dirty="0" err="1"/>
              <a:t>QoS</a:t>
            </a:r>
            <a:r>
              <a:rPr lang="en-US" sz="2000" dirty="0"/>
              <a:t> parameters, etc. </a:t>
            </a:r>
            <a:endParaRPr lang="mk-MK" sz="2000" dirty="0"/>
          </a:p>
          <a:p>
            <a:pPr lvl="1"/>
            <a:r>
              <a:rPr lang="en-US" sz="2000" b="1" dirty="0"/>
              <a:t>Resource</a:t>
            </a:r>
            <a:r>
              <a:rPr lang="mk-MK" sz="2000" b="1" dirty="0"/>
              <a:t> </a:t>
            </a:r>
            <a:r>
              <a:rPr lang="en-US" sz="2000" b="1" dirty="0"/>
              <a:t>reservation</a:t>
            </a:r>
            <a:r>
              <a:rPr lang="en-US" sz="2000" dirty="0"/>
              <a:t>: From time to time the controller may command</a:t>
            </a:r>
            <a:r>
              <a:rPr lang="mk-MK" sz="2000" dirty="0"/>
              <a:t> </a:t>
            </a:r>
            <a:r>
              <a:rPr lang="en-US" sz="2000" dirty="0"/>
              <a:t>a forwarder to reserve certain resources for future </a:t>
            </a:r>
            <a:r>
              <a:rPr lang="en-US" sz="2000" dirty="0" err="1"/>
              <a:t>QoS</a:t>
            </a:r>
            <a:r>
              <a:rPr lang="en-US" sz="2000" dirty="0"/>
              <a:t> needs. </a:t>
            </a:r>
            <a:endParaRPr lang="mk-MK" sz="2000" dirty="0"/>
          </a:p>
          <a:p>
            <a:pPr lvl="1"/>
            <a:endParaRPr lang="mk-MK" sz="1000" dirty="0"/>
          </a:p>
          <a:p>
            <a:r>
              <a:rPr lang="en-US" sz="2300" dirty="0"/>
              <a:t>This includes the reservation of buffer size, memory</a:t>
            </a:r>
            <a:r>
              <a:rPr lang="mk-MK" sz="2300" dirty="0"/>
              <a:t> </a:t>
            </a:r>
            <a:r>
              <a:rPr lang="en-US" sz="2300" dirty="0"/>
              <a:t>space, CPU calculation time, and other resource requirements</a:t>
            </a:r>
            <a:r>
              <a:rPr lang="mk-MK" sz="2300" dirty="0"/>
              <a:t>.</a:t>
            </a:r>
            <a:endParaRPr lang="en-US" sz="2300" dirty="0"/>
          </a:p>
        </p:txBody>
      </p:sp>
      <p:sp>
        <p:nvSpPr>
          <p:cNvPr id="3" name="Title 2"/>
          <p:cNvSpPr>
            <a:spLocks noGrp="1"/>
          </p:cNvSpPr>
          <p:nvPr>
            <p:ph type="title"/>
          </p:nvPr>
        </p:nvSpPr>
        <p:spPr>
          <a:xfrm>
            <a:off x="606049" y="548680"/>
            <a:ext cx="7886700" cy="652307"/>
          </a:xfrm>
        </p:spPr>
        <p:txBody>
          <a:bodyPr/>
          <a:lstStyle/>
          <a:p>
            <a:r>
              <a:rPr lang="mk-MK" dirty="0"/>
              <a:t>SDN QoS </a:t>
            </a:r>
            <a:r>
              <a:rPr lang="en-US" dirty="0"/>
              <a:t>controller</a:t>
            </a:r>
            <a:r>
              <a:rPr lang="mk-MK" dirty="0"/>
              <a:t> Architecture (2)</a:t>
            </a:r>
          </a:p>
        </p:txBody>
      </p:sp>
    </p:spTree>
    <p:extLst>
      <p:ext uri="{BB962C8B-B14F-4D97-AF65-F5344CB8AC3E}">
        <p14:creationId xmlns:p14="http://schemas.microsoft.com/office/powerpoint/2010/main" val="3083325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412357"/>
            <a:ext cx="4464495" cy="3528811"/>
          </a:xfrm>
        </p:spPr>
        <p:txBody>
          <a:bodyPr/>
          <a:lstStyle/>
          <a:p>
            <a:r>
              <a:rPr lang="en-US" sz="2300" dirty="0" err="1"/>
              <a:t>OpenFlow</a:t>
            </a:r>
            <a:r>
              <a:rPr lang="en-US" sz="2300" dirty="0"/>
              <a:t> is flow-oriented protocol and has switches and ports abstraction to control the flow.</a:t>
            </a:r>
          </a:p>
          <a:p>
            <a:r>
              <a:rPr lang="en-US" sz="2300" dirty="0"/>
              <a:t>The controller communicates with the </a:t>
            </a:r>
            <a:r>
              <a:rPr lang="en-US" sz="2300" dirty="0" err="1"/>
              <a:t>OpenFlow</a:t>
            </a:r>
            <a:r>
              <a:rPr lang="en-US" sz="2300" dirty="0"/>
              <a:t> switch and manages the switch through the </a:t>
            </a:r>
            <a:r>
              <a:rPr lang="en-US" sz="2300" dirty="0" err="1"/>
              <a:t>OpenFlow</a:t>
            </a:r>
            <a:r>
              <a:rPr lang="en-US" sz="2300" dirty="0"/>
              <a:t> protocol. </a:t>
            </a:r>
          </a:p>
          <a:p>
            <a:r>
              <a:rPr lang="en-US" sz="2300" dirty="0"/>
              <a:t>An </a:t>
            </a:r>
            <a:r>
              <a:rPr lang="en-US" sz="2300" dirty="0" err="1"/>
              <a:t>OpenFlow</a:t>
            </a:r>
            <a:r>
              <a:rPr lang="en-US" sz="2300" dirty="0"/>
              <a:t> switch can have multiple flow tables, a group table, and an </a:t>
            </a:r>
            <a:r>
              <a:rPr lang="en-US" sz="2300" dirty="0" err="1"/>
              <a:t>OpenFlow</a:t>
            </a:r>
            <a:r>
              <a:rPr lang="en-US" sz="2300" dirty="0"/>
              <a:t> channel.</a:t>
            </a:r>
          </a:p>
        </p:txBody>
      </p:sp>
      <p:sp>
        <p:nvSpPr>
          <p:cNvPr id="3" name="Title 2"/>
          <p:cNvSpPr>
            <a:spLocks noGrp="1"/>
          </p:cNvSpPr>
          <p:nvPr>
            <p:ph type="title"/>
          </p:nvPr>
        </p:nvSpPr>
        <p:spPr>
          <a:xfrm>
            <a:off x="606049" y="548680"/>
            <a:ext cx="7886700" cy="652307"/>
          </a:xfrm>
        </p:spPr>
        <p:txBody>
          <a:bodyPr/>
          <a:lstStyle/>
          <a:p>
            <a:r>
              <a:rPr lang="en-US" dirty="0" err="1"/>
              <a:t>OpenFlow</a:t>
            </a:r>
            <a:r>
              <a:rPr lang="en-US" dirty="0"/>
              <a:t> model</a:t>
            </a:r>
            <a:endParaRPr lang="mk-MK" dirty="0"/>
          </a:p>
        </p:txBody>
      </p:sp>
      <p:pic>
        <p:nvPicPr>
          <p:cNvPr id="4" name="Picture 3"/>
          <p:cNvPicPr>
            <a:picLocks noChangeAspect="1"/>
          </p:cNvPicPr>
          <p:nvPr/>
        </p:nvPicPr>
        <p:blipFill>
          <a:blip r:embed="rId3"/>
          <a:stretch>
            <a:fillRect/>
          </a:stretch>
        </p:blipFill>
        <p:spPr>
          <a:xfrm>
            <a:off x="5796136" y="1916831"/>
            <a:ext cx="2696613" cy="3553821"/>
          </a:xfrm>
          <a:prstGeom prst="rect">
            <a:avLst/>
          </a:prstGeom>
        </p:spPr>
      </p:pic>
      <p:sp>
        <p:nvSpPr>
          <p:cNvPr id="6" name="TextBox 5"/>
          <p:cNvSpPr txBox="1"/>
          <p:nvPr/>
        </p:nvSpPr>
        <p:spPr>
          <a:xfrm>
            <a:off x="2267744" y="6017219"/>
            <a:ext cx="6840760" cy="338554"/>
          </a:xfrm>
          <a:prstGeom prst="rect">
            <a:avLst/>
          </a:prstGeom>
          <a:noFill/>
        </p:spPr>
        <p:txBody>
          <a:bodyPr wrap="square" rtlCol="0">
            <a:spAutoFit/>
          </a:bodyPr>
          <a:lstStyle/>
          <a:p>
            <a:r>
              <a:rPr lang="en-US" dirty="0"/>
              <a:t>* Single-point controller can manage all flow tables in different switches!</a:t>
            </a:r>
            <a:endParaRPr lang="mk-MK" dirty="0"/>
          </a:p>
        </p:txBody>
      </p:sp>
    </p:spTree>
    <p:extLst>
      <p:ext uri="{BB962C8B-B14F-4D97-AF65-F5344CB8AC3E}">
        <p14:creationId xmlns:p14="http://schemas.microsoft.com/office/powerpoint/2010/main" val="1689705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endParaRPr lang="mk-MK" dirty="0"/>
          </a:p>
        </p:txBody>
      </p:sp>
      <p:sp>
        <p:nvSpPr>
          <p:cNvPr id="3" name="Content Placeholder 2"/>
          <p:cNvSpPr>
            <a:spLocks noGrp="1"/>
          </p:cNvSpPr>
          <p:nvPr>
            <p:ph idx="1"/>
          </p:nvPr>
        </p:nvSpPr>
        <p:spPr/>
        <p:txBody>
          <a:bodyPr/>
          <a:lstStyle/>
          <a:p>
            <a:r>
              <a:rPr lang="en-US" dirty="0"/>
              <a:t>Introduction</a:t>
            </a:r>
            <a:endParaRPr lang="ru-RU" dirty="0"/>
          </a:p>
          <a:p>
            <a:r>
              <a:rPr lang="en-US" dirty="0"/>
              <a:t>SDN</a:t>
            </a:r>
            <a:endParaRPr lang="mk-MK" dirty="0"/>
          </a:p>
          <a:p>
            <a:pPr lvl="1"/>
            <a:r>
              <a:rPr lang="mk-MK" dirty="0"/>
              <a:t>SDN Architecture</a:t>
            </a:r>
          </a:p>
          <a:p>
            <a:pPr lvl="1"/>
            <a:r>
              <a:rPr lang="mk-MK" dirty="0"/>
              <a:t>SDN Objectives</a:t>
            </a:r>
          </a:p>
          <a:p>
            <a:pPr lvl="1"/>
            <a:r>
              <a:rPr lang="mk-MK" dirty="0"/>
              <a:t>SDN Capabilities</a:t>
            </a:r>
          </a:p>
          <a:p>
            <a:pPr lvl="1"/>
            <a:r>
              <a:rPr lang="mk-MK" dirty="0"/>
              <a:t>SDN OpenFlow</a:t>
            </a:r>
          </a:p>
          <a:p>
            <a:pPr lvl="1"/>
            <a:r>
              <a:rPr lang="mk-MK" dirty="0"/>
              <a:t>SDN Security</a:t>
            </a:r>
            <a:endParaRPr lang="ru-RU" sz="1000" dirty="0"/>
          </a:p>
          <a:p>
            <a:r>
              <a:rPr lang="en-US" dirty="0"/>
              <a:t>NFV</a:t>
            </a:r>
            <a:endParaRPr lang="mk-MK" dirty="0"/>
          </a:p>
          <a:p>
            <a:pPr lvl="1"/>
            <a:r>
              <a:rPr lang="mk-MK" dirty="0"/>
              <a:t>NFV Achitecture</a:t>
            </a:r>
          </a:p>
          <a:p>
            <a:pPr lvl="1"/>
            <a:r>
              <a:rPr lang="mk-MK" dirty="0"/>
              <a:t>NFV Benefits</a:t>
            </a:r>
          </a:p>
          <a:p>
            <a:pPr lvl="1"/>
            <a:r>
              <a:rPr lang="mk-MK" dirty="0"/>
              <a:t> </a:t>
            </a:r>
            <a:r>
              <a:rPr lang="en-US" dirty="0"/>
              <a:t>Relationship between NFV and SDN</a:t>
            </a:r>
            <a:endParaRPr lang="ru-RU" dirty="0"/>
          </a:p>
          <a:p>
            <a:r>
              <a:rPr lang="en-US" dirty="0"/>
              <a:t>Conclusion</a:t>
            </a:r>
            <a:endParaRPr lang="ru-RU" dirty="0"/>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2</a:t>
            </a:fld>
            <a:endParaRPr lang="en-US" altLang="en-US"/>
          </a:p>
        </p:txBody>
      </p:sp>
    </p:spTree>
    <p:extLst>
      <p:ext uri="{BB962C8B-B14F-4D97-AF65-F5344CB8AC3E}">
        <p14:creationId xmlns:p14="http://schemas.microsoft.com/office/powerpoint/2010/main" val="122168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536" y="1412776"/>
            <a:ext cx="7886700" cy="5112568"/>
          </a:xfrm>
        </p:spPr>
        <p:txBody>
          <a:bodyPr/>
          <a:lstStyle/>
          <a:p>
            <a:r>
              <a:rPr lang="en-US" dirty="0"/>
              <a:t>The </a:t>
            </a:r>
            <a:r>
              <a:rPr lang="en-US" dirty="0" err="1"/>
              <a:t>OpenFlow</a:t>
            </a:r>
            <a:r>
              <a:rPr lang="en-US" dirty="0"/>
              <a:t> architecture typically includes 3 important components</a:t>
            </a:r>
            <a:r>
              <a:rPr lang="mk-MK" dirty="0"/>
              <a:t>:</a:t>
            </a:r>
          </a:p>
          <a:p>
            <a:pPr lvl="1"/>
            <a:r>
              <a:rPr lang="mk-MK" b="1" dirty="0"/>
              <a:t>1) </a:t>
            </a:r>
            <a:r>
              <a:rPr lang="en-US" b="1" dirty="0"/>
              <a:t>Switches</a:t>
            </a:r>
            <a:r>
              <a:rPr lang="en-US" dirty="0"/>
              <a:t>: </a:t>
            </a:r>
            <a:r>
              <a:rPr lang="en-US" dirty="0" err="1"/>
              <a:t>OpenFlow</a:t>
            </a:r>
            <a:r>
              <a:rPr lang="en-US" dirty="0"/>
              <a:t> defines an open source protocol</a:t>
            </a:r>
            <a:r>
              <a:rPr lang="mk-MK" dirty="0"/>
              <a:t> </a:t>
            </a:r>
            <a:r>
              <a:rPr lang="en-US" dirty="0"/>
              <a:t>to monitor/change the flow tables in different switches and</a:t>
            </a:r>
            <a:r>
              <a:rPr lang="mk-MK" dirty="0"/>
              <a:t> </a:t>
            </a:r>
            <a:r>
              <a:rPr lang="en-US" dirty="0"/>
              <a:t>routers. An </a:t>
            </a:r>
            <a:r>
              <a:rPr lang="en-US" dirty="0" err="1"/>
              <a:t>OpenFlow</a:t>
            </a:r>
            <a:r>
              <a:rPr lang="en-US" dirty="0"/>
              <a:t> switch has at least three components:</a:t>
            </a:r>
            <a:r>
              <a:rPr lang="mk-MK" dirty="0"/>
              <a:t> </a:t>
            </a:r>
            <a:r>
              <a:rPr lang="en-US" dirty="0"/>
              <a:t>a) flow table(s), each with an action field associated with</a:t>
            </a:r>
            <a:r>
              <a:rPr lang="mk-MK" dirty="0"/>
              <a:t> </a:t>
            </a:r>
            <a:r>
              <a:rPr lang="en-US" dirty="0"/>
              <a:t>each flow entry, </a:t>
            </a:r>
            <a:br>
              <a:rPr lang="mk-MK" dirty="0"/>
            </a:br>
            <a:r>
              <a:rPr lang="en-US" dirty="0"/>
              <a:t>b) a communication channel, which provides</a:t>
            </a:r>
            <a:r>
              <a:rPr lang="mk-MK" dirty="0"/>
              <a:t> </a:t>
            </a:r>
            <a:r>
              <a:rPr lang="en-US" dirty="0"/>
              <a:t>link for the transmission of commands and packets between</a:t>
            </a:r>
            <a:r>
              <a:rPr lang="mk-MK" dirty="0"/>
              <a:t> </a:t>
            </a:r>
            <a:r>
              <a:rPr lang="en-US" dirty="0"/>
              <a:t>a controller and the switch, </a:t>
            </a:r>
            <a:br>
              <a:rPr lang="mk-MK" dirty="0"/>
            </a:br>
            <a:r>
              <a:rPr lang="en-US" dirty="0"/>
              <a:t>c) the </a:t>
            </a:r>
            <a:r>
              <a:rPr lang="en-US" dirty="0" err="1"/>
              <a:t>OpenFlow</a:t>
            </a:r>
            <a:r>
              <a:rPr lang="en-US" dirty="0"/>
              <a:t> protocol, which</a:t>
            </a:r>
            <a:r>
              <a:rPr lang="mk-MK" dirty="0"/>
              <a:t> </a:t>
            </a:r>
            <a:r>
              <a:rPr lang="en-US" dirty="0"/>
              <a:t>enables an </a:t>
            </a:r>
            <a:r>
              <a:rPr lang="en-US" dirty="0" err="1"/>
              <a:t>OpenFlow</a:t>
            </a:r>
            <a:r>
              <a:rPr lang="en-US" dirty="0"/>
              <a:t> controller able to communicate with any</a:t>
            </a:r>
            <a:r>
              <a:rPr lang="mk-MK" dirty="0"/>
              <a:t> </a:t>
            </a:r>
            <a:r>
              <a:rPr lang="en-US" dirty="0"/>
              <a:t>router/switch.</a:t>
            </a:r>
          </a:p>
        </p:txBody>
      </p:sp>
      <p:sp>
        <p:nvSpPr>
          <p:cNvPr id="3" name="Title 2"/>
          <p:cNvSpPr>
            <a:spLocks noGrp="1"/>
          </p:cNvSpPr>
          <p:nvPr>
            <p:ph type="title"/>
          </p:nvPr>
        </p:nvSpPr>
        <p:spPr>
          <a:xfrm>
            <a:off x="539552" y="548680"/>
            <a:ext cx="7886700" cy="652307"/>
          </a:xfrm>
        </p:spPr>
        <p:txBody>
          <a:bodyPr/>
          <a:lstStyle/>
          <a:p>
            <a:r>
              <a:rPr lang="mk-MK" dirty="0"/>
              <a:t>OpenFlow Architecture components</a:t>
            </a:r>
          </a:p>
        </p:txBody>
      </p:sp>
    </p:spTree>
    <p:extLst>
      <p:ext uri="{BB962C8B-B14F-4D97-AF65-F5344CB8AC3E}">
        <p14:creationId xmlns:p14="http://schemas.microsoft.com/office/powerpoint/2010/main" val="2496141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536" y="1412776"/>
            <a:ext cx="7886700" cy="5112568"/>
          </a:xfrm>
        </p:spPr>
        <p:txBody>
          <a:bodyPr/>
          <a:lstStyle/>
          <a:p>
            <a:r>
              <a:rPr lang="en-US" dirty="0"/>
              <a:t>The </a:t>
            </a:r>
            <a:r>
              <a:rPr lang="en-US" dirty="0" err="1"/>
              <a:t>OpenFlow</a:t>
            </a:r>
            <a:r>
              <a:rPr lang="en-US" dirty="0"/>
              <a:t> architecture typically includes 3 important components</a:t>
            </a:r>
            <a:r>
              <a:rPr lang="mk-MK" dirty="0"/>
              <a:t>:</a:t>
            </a:r>
          </a:p>
          <a:p>
            <a:pPr lvl="1"/>
            <a:r>
              <a:rPr lang="mk-MK" b="1" dirty="0"/>
              <a:t>2) </a:t>
            </a:r>
            <a:r>
              <a:rPr lang="en-US" b="1" dirty="0"/>
              <a:t>Controllers</a:t>
            </a:r>
            <a:r>
              <a:rPr lang="en-US" dirty="0"/>
              <a:t>: A controller can update (revise, add, or</a:t>
            </a:r>
            <a:r>
              <a:rPr lang="mk-MK" dirty="0"/>
              <a:t> </a:t>
            </a:r>
            <a:r>
              <a:rPr lang="en-US" dirty="0"/>
              <a:t>delete) flow-entries from the flow table on behalf of the</a:t>
            </a:r>
            <a:r>
              <a:rPr lang="mk-MK" dirty="0"/>
              <a:t> </a:t>
            </a:r>
            <a:r>
              <a:rPr lang="en-US" dirty="0"/>
              <a:t>users experiments. A static (versus dynamic) controller can</a:t>
            </a:r>
            <a:r>
              <a:rPr lang="mk-MK" dirty="0"/>
              <a:t> </a:t>
            </a:r>
            <a:r>
              <a:rPr lang="en-US" dirty="0"/>
              <a:t>be a simple software unit running on a computer to statically</a:t>
            </a:r>
            <a:r>
              <a:rPr lang="mk-MK" dirty="0"/>
              <a:t> </a:t>
            </a:r>
            <a:r>
              <a:rPr lang="en-US" dirty="0"/>
              <a:t>(versus dynamically) establish packet path between a group of</a:t>
            </a:r>
            <a:r>
              <a:rPr lang="mk-MK" dirty="0"/>
              <a:t> hosts</a:t>
            </a:r>
            <a:r>
              <a:rPr lang="en-US" dirty="0"/>
              <a:t>.</a:t>
            </a:r>
            <a:endParaRPr lang="mk-MK" dirty="0"/>
          </a:p>
          <a:p>
            <a:pPr lvl="1"/>
            <a:r>
              <a:rPr lang="mk-MK" dirty="0"/>
              <a:t> </a:t>
            </a:r>
            <a:r>
              <a:rPr lang="mk-MK" b="1" dirty="0"/>
              <a:t>3) </a:t>
            </a:r>
            <a:r>
              <a:rPr lang="en-US" b="1" dirty="0"/>
              <a:t>Flow-entries</a:t>
            </a:r>
            <a:r>
              <a:rPr lang="en-US" dirty="0"/>
              <a:t>: Each flow-entry includes at least a simple</a:t>
            </a:r>
            <a:r>
              <a:rPr lang="mk-MK" dirty="0"/>
              <a:t> </a:t>
            </a:r>
            <a:r>
              <a:rPr lang="en-US" dirty="0"/>
              <a:t>action (network operation) for that flow item. </a:t>
            </a:r>
            <a:endParaRPr lang="mk-MK" dirty="0"/>
          </a:p>
          <a:p>
            <a:r>
              <a:rPr lang="en-US" dirty="0"/>
              <a:t>Most </a:t>
            </a:r>
            <a:r>
              <a:rPr lang="en-US" dirty="0" err="1"/>
              <a:t>OpenFlow</a:t>
            </a:r>
            <a:r>
              <a:rPr lang="mk-MK" dirty="0"/>
              <a:t> </a:t>
            </a:r>
            <a:r>
              <a:rPr lang="en-US" dirty="0"/>
              <a:t>switches support the following three actions: (a) sending this</a:t>
            </a:r>
            <a:r>
              <a:rPr lang="mk-MK" dirty="0"/>
              <a:t> </a:t>
            </a:r>
            <a:r>
              <a:rPr lang="en-US" dirty="0"/>
              <a:t>flow’s packets to a port, (b) encapsulating this flows packets</a:t>
            </a:r>
            <a:r>
              <a:rPr lang="mk-MK" dirty="0"/>
              <a:t> </a:t>
            </a:r>
            <a:r>
              <a:rPr lang="en-US" dirty="0"/>
              <a:t>and sending to a controller, and (c) dropping this flows packets.</a:t>
            </a:r>
          </a:p>
        </p:txBody>
      </p:sp>
      <p:sp>
        <p:nvSpPr>
          <p:cNvPr id="3" name="Title 2"/>
          <p:cNvSpPr>
            <a:spLocks noGrp="1"/>
          </p:cNvSpPr>
          <p:nvPr>
            <p:ph type="title"/>
          </p:nvPr>
        </p:nvSpPr>
        <p:spPr>
          <a:xfrm>
            <a:off x="539552" y="548680"/>
            <a:ext cx="7886700" cy="652307"/>
          </a:xfrm>
        </p:spPr>
        <p:txBody>
          <a:bodyPr/>
          <a:lstStyle/>
          <a:p>
            <a:r>
              <a:rPr lang="mk-MK" dirty="0"/>
              <a:t>OpenFlow Architecture components (2)</a:t>
            </a:r>
          </a:p>
        </p:txBody>
      </p:sp>
    </p:spTree>
    <p:extLst>
      <p:ext uri="{BB962C8B-B14F-4D97-AF65-F5344CB8AC3E}">
        <p14:creationId xmlns:p14="http://schemas.microsoft.com/office/powerpoint/2010/main" val="1093682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536" y="1412776"/>
            <a:ext cx="8496944" cy="5112568"/>
          </a:xfrm>
        </p:spPr>
        <p:txBody>
          <a:bodyPr/>
          <a:lstStyle/>
          <a:p>
            <a:r>
              <a:rPr lang="en-US" dirty="0"/>
              <a:t>Most </a:t>
            </a:r>
            <a:r>
              <a:rPr lang="en-US" dirty="0" err="1"/>
              <a:t>OpenFlow</a:t>
            </a:r>
            <a:r>
              <a:rPr lang="mk-MK" dirty="0"/>
              <a:t> </a:t>
            </a:r>
            <a:r>
              <a:rPr lang="en-US" dirty="0"/>
              <a:t>switches support the following three actions: </a:t>
            </a:r>
            <a:endParaRPr lang="mk-MK" dirty="0"/>
          </a:p>
          <a:p>
            <a:pPr lvl="1"/>
            <a:r>
              <a:rPr lang="en-US" dirty="0"/>
              <a:t>(a) sending this</a:t>
            </a:r>
            <a:r>
              <a:rPr lang="mk-MK" dirty="0"/>
              <a:t> </a:t>
            </a:r>
            <a:r>
              <a:rPr lang="en-US" dirty="0"/>
              <a:t>flow’s packets to a port, </a:t>
            </a:r>
            <a:br>
              <a:rPr lang="mk-MK" dirty="0"/>
            </a:br>
            <a:r>
              <a:rPr lang="en-US" dirty="0"/>
              <a:t>(b) encapsulating this flows packets</a:t>
            </a:r>
            <a:r>
              <a:rPr lang="mk-MK" dirty="0"/>
              <a:t> </a:t>
            </a:r>
            <a:r>
              <a:rPr lang="en-US" dirty="0"/>
              <a:t>and sending to a controller, </a:t>
            </a:r>
            <a:r>
              <a:rPr lang="mk-MK" dirty="0"/>
              <a:t>a</a:t>
            </a:r>
            <a:r>
              <a:rPr lang="en-US" dirty="0" err="1"/>
              <a:t>nd</a:t>
            </a:r>
            <a:r>
              <a:rPr lang="en-US" dirty="0"/>
              <a:t> (c) dropping this flows packets.</a:t>
            </a:r>
            <a:endParaRPr lang="mk-MK" dirty="0"/>
          </a:p>
          <a:p>
            <a:pPr marL="0" indent="0">
              <a:buNone/>
            </a:pPr>
            <a:r>
              <a:rPr lang="mk-MK" dirty="0"/>
              <a:t> </a:t>
            </a:r>
            <a:endParaRPr lang="mk-MK" sz="1500" dirty="0"/>
          </a:p>
          <a:p>
            <a:r>
              <a:rPr lang="en-US" dirty="0" err="1"/>
              <a:t>OpenFlow</a:t>
            </a:r>
            <a:r>
              <a:rPr lang="en-US" dirty="0"/>
              <a:t> has gone through many standard iterations, an</a:t>
            </a:r>
            <a:r>
              <a:rPr lang="mk-MK" dirty="0"/>
              <a:t> </a:t>
            </a:r>
            <a:r>
              <a:rPr lang="en-US" dirty="0"/>
              <a:t>it is currently on version 1.</a:t>
            </a:r>
            <a:r>
              <a:rPr lang="mk-MK" dirty="0"/>
              <a:t>5.1</a:t>
            </a:r>
            <a:r>
              <a:rPr lang="en-US" dirty="0"/>
              <a:t>; however only version 1.0 is</a:t>
            </a:r>
            <a:r>
              <a:rPr lang="mk-MK" dirty="0"/>
              <a:t> </a:t>
            </a:r>
            <a:r>
              <a:rPr lang="en-US" dirty="0"/>
              <a:t>available for practical software and hardware design.</a:t>
            </a:r>
            <a:endParaRPr lang="mk-MK" dirty="0"/>
          </a:p>
          <a:p>
            <a:endParaRPr lang="mk-MK" sz="500" dirty="0"/>
          </a:p>
          <a:p>
            <a:r>
              <a:rPr lang="mk-MK" dirty="0"/>
              <a:t>Moreover</a:t>
            </a:r>
            <a:r>
              <a:rPr lang="en-US" dirty="0"/>
              <a:t>, version 1.6 has been available since September 2016, but accessible only to ONF's members</a:t>
            </a:r>
          </a:p>
        </p:txBody>
      </p:sp>
      <p:sp>
        <p:nvSpPr>
          <p:cNvPr id="3" name="Title 2"/>
          <p:cNvSpPr>
            <a:spLocks noGrp="1"/>
          </p:cNvSpPr>
          <p:nvPr>
            <p:ph type="title"/>
          </p:nvPr>
        </p:nvSpPr>
        <p:spPr>
          <a:xfrm>
            <a:off x="539552" y="548680"/>
            <a:ext cx="7886700" cy="652307"/>
          </a:xfrm>
        </p:spPr>
        <p:txBody>
          <a:bodyPr/>
          <a:lstStyle/>
          <a:p>
            <a:r>
              <a:rPr lang="mk-MK" dirty="0"/>
              <a:t>OpenFlow actions and versions</a:t>
            </a:r>
          </a:p>
        </p:txBody>
      </p:sp>
    </p:spTree>
    <p:extLst>
      <p:ext uri="{BB962C8B-B14F-4D97-AF65-F5344CB8AC3E}">
        <p14:creationId xmlns:p14="http://schemas.microsoft.com/office/powerpoint/2010/main" val="33104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288"/>
            <a:ext cx="8229600" cy="737496"/>
          </a:xfrm>
        </p:spPr>
        <p:txBody>
          <a:bodyPr/>
          <a:lstStyle/>
          <a:p>
            <a:r>
              <a:rPr lang="en-US" dirty="0" err="1"/>
              <a:t>OpenFlow</a:t>
            </a:r>
            <a:r>
              <a:rPr lang="en-US" dirty="0"/>
              <a:t> 1.0 Header and Flow Table with Fields</a:t>
            </a:r>
            <a:endParaRPr lang="mk-MK" dirty="0"/>
          </a:p>
        </p:txBody>
      </p:sp>
      <p:sp>
        <p:nvSpPr>
          <p:cNvPr id="3" name="Slide Number Placeholder 2"/>
          <p:cNvSpPr>
            <a:spLocks noGrp="1"/>
          </p:cNvSpPr>
          <p:nvPr>
            <p:ph type="sldNum" sz="quarter" idx="11"/>
          </p:nvPr>
        </p:nvSpPr>
        <p:spPr/>
        <p:txBody>
          <a:bodyPr/>
          <a:lstStyle/>
          <a:p>
            <a:fld id="{C0FD3C0A-7DD2-4973-9FE4-C65AC5A0C8A6}" type="slidenum">
              <a:rPr lang="en-US" altLang="en-US" smtClean="0"/>
              <a:pPr/>
              <a:t>23</a:t>
            </a:fld>
            <a:endParaRPr lang="en-US" altLang="en-US"/>
          </a:p>
        </p:txBody>
      </p:sp>
      <p:pic>
        <p:nvPicPr>
          <p:cNvPr id="6" name="Picture 5"/>
          <p:cNvPicPr>
            <a:picLocks noChangeAspect="1"/>
          </p:cNvPicPr>
          <p:nvPr/>
        </p:nvPicPr>
        <p:blipFill>
          <a:blip r:embed="rId2"/>
          <a:stretch>
            <a:fillRect/>
          </a:stretch>
        </p:blipFill>
        <p:spPr>
          <a:xfrm>
            <a:off x="1547664" y="1916832"/>
            <a:ext cx="6301756" cy="3937223"/>
          </a:xfrm>
          <a:prstGeom prst="rect">
            <a:avLst/>
          </a:prstGeom>
        </p:spPr>
      </p:pic>
    </p:spTree>
    <p:extLst>
      <p:ext uri="{BB962C8B-B14F-4D97-AF65-F5344CB8AC3E}">
        <p14:creationId xmlns:p14="http://schemas.microsoft.com/office/powerpoint/2010/main" val="739569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37496"/>
          </a:xfrm>
        </p:spPr>
        <p:txBody>
          <a:bodyPr/>
          <a:lstStyle/>
          <a:p>
            <a:r>
              <a:rPr lang="mk-MK" dirty="0"/>
              <a:t>OpenFlow Table entries</a:t>
            </a:r>
          </a:p>
        </p:txBody>
      </p:sp>
      <p:sp>
        <p:nvSpPr>
          <p:cNvPr id="3" name="Slide Number Placeholder 2"/>
          <p:cNvSpPr>
            <a:spLocks noGrp="1"/>
          </p:cNvSpPr>
          <p:nvPr>
            <p:ph type="sldNum" sz="quarter" idx="11"/>
          </p:nvPr>
        </p:nvSpPr>
        <p:spPr/>
        <p:txBody>
          <a:bodyPr/>
          <a:lstStyle/>
          <a:p>
            <a:fld id="{C0FD3C0A-7DD2-4973-9FE4-C65AC5A0C8A6}" type="slidenum">
              <a:rPr lang="en-US" altLang="en-US" smtClean="0"/>
              <a:pPr/>
              <a:t>24</a:t>
            </a:fld>
            <a:endParaRPr lang="en-US" altLang="en-US"/>
          </a:p>
        </p:txBody>
      </p:sp>
      <p:pic>
        <p:nvPicPr>
          <p:cNvPr id="4" name="Picture 3"/>
          <p:cNvPicPr>
            <a:picLocks noChangeAspect="1"/>
          </p:cNvPicPr>
          <p:nvPr/>
        </p:nvPicPr>
        <p:blipFill>
          <a:blip r:embed="rId2"/>
          <a:stretch>
            <a:fillRect/>
          </a:stretch>
        </p:blipFill>
        <p:spPr>
          <a:xfrm>
            <a:off x="755575" y="3861048"/>
            <a:ext cx="7545515" cy="2775942"/>
          </a:xfrm>
          <a:prstGeom prst="rect">
            <a:avLst/>
          </a:prstGeom>
        </p:spPr>
      </p:pic>
      <p:sp>
        <p:nvSpPr>
          <p:cNvPr id="5" name="Content Placeholder 2"/>
          <p:cNvSpPr txBox="1">
            <a:spLocks/>
          </p:cNvSpPr>
          <p:nvPr/>
        </p:nvSpPr>
        <p:spPr>
          <a:xfrm>
            <a:off x="457200" y="1124744"/>
            <a:ext cx="8229600" cy="4968977"/>
          </a:xfrm>
          <a:prstGeom prst="rect">
            <a:avLst/>
          </a:prstGeom>
        </p:spPr>
        <p:txBody>
          <a:bodyPr/>
          <a:lstStyle>
            <a:lvl1pPr marL="257175" indent="-257175" algn="l" rtl="0" eaLnBrk="0" fontAlgn="base" hangingPunct="0">
              <a:spcBef>
                <a:spcPct val="20000"/>
              </a:spcBef>
              <a:spcAft>
                <a:spcPct val="0"/>
              </a:spcAft>
              <a:buClr>
                <a:schemeClr val="bg2"/>
              </a:buClr>
              <a:buSzPct val="75000"/>
              <a:buFont typeface="Wingdings" panose="05000000000000000000" pitchFamily="2" charset="2"/>
              <a:buChar char="n"/>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80000"/>
              <a:buFont typeface="Wingdings" panose="05000000000000000000" pitchFamily="2" charset="2"/>
              <a:buChar char="¨"/>
              <a:defRPr sz="2100">
                <a:solidFill>
                  <a:schemeClr val="tx1"/>
                </a:solidFill>
                <a:latin typeface="+mn-lt"/>
                <a:cs typeface="+mn-cs"/>
              </a:defRPr>
            </a:lvl2pPr>
            <a:lvl3pPr marL="857250" indent="-171450" algn="l" rtl="0" eaLnBrk="0" fontAlgn="base" hangingPunct="0">
              <a:spcBef>
                <a:spcPct val="20000"/>
              </a:spcBef>
              <a:spcAft>
                <a:spcPct val="0"/>
              </a:spcAft>
              <a:buClr>
                <a:schemeClr val="bg2"/>
              </a:buClr>
              <a:buSzPct val="65000"/>
              <a:buFont typeface="Wingdings" panose="05000000000000000000" pitchFamily="2" charset="2"/>
              <a:buChar char="n"/>
              <a:defRPr sz="1800">
                <a:solidFill>
                  <a:schemeClr val="tx1"/>
                </a:solidFill>
                <a:latin typeface="+mn-lt"/>
                <a:cs typeface="+mn-cs"/>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
              <a:defRPr sz="1500">
                <a:solidFill>
                  <a:schemeClr val="tx1"/>
                </a:solidFill>
                <a:latin typeface="+mn-lt"/>
                <a:cs typeface="+mn-cs"/>
              </a:defRPr>
            </a:lvl4pPr>
            <a:lvl5pPr marL="1543050" indent="-171450" algn="l" rtl="0" eaLnBrk="0" fontAlgn="base" hangingPunct="0">
              <a:spcBef>
                <a:spcPct val="20000"/>
              </a:spcBef>
              <a:spcAft>
                <a:spcPct val="0"/>
              </a:spcAft>
              <a:buClr>
                <a:schemeClr val="bg2"/>
              </a:buClr>
              <a:buFont typeface="Wingdings" panose="05000000000000000000" pitchFamily="2" charset="2"/>
              <a:buChar char="§"/>
              <a:defRPr sz="1500">
                <a:solidFill>
                  <a:schemeClr val="tx1"/>
                </a:solidFill>
                <a:latin typeface="+mn-lt"/>
                <a:cs typeface="+mn-cs"/>
              </a:defRPr>
            </a:lvl5pPr>
            <a:lvl6pPr marL="18859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6pPr>
            <a:lvl7pPr marL="22288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7pPr>
            <a:lvl8pPr marL="25717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8pPr>
            <a:lvl9pPr marL="29146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9pPr>
          </a:lstStyle>
          <a:p>
            <a:r>
              <a:rPr lang="en-US" kern="0" dirty="0"/>
              <a:t>Each </a:t>
            </a:r>
            <a:r>
              <a:rPr lang="mk-MK" kern="0" dirty="0"/>
              <a:t>Open</a:t>
            </a:r>
            <a:r>
              <a:rPr lang="en-US" kern="0" dirty="0"/>
              <a:t>Flow Table entry has two timers:</a:t>
            </a:r>
          </a:p>
          <a:p>
            <a:pPr lvl="1"/>
            <a:r>
              <a:rPr lang="en-US" b="1" kern="0" dirty="0" err="1"/>
              <a:t>idle_timeout</a:t>
            </a:r>
            <a:r>
              <a:rPr lang="mk-MK" kern="0" dirty="0"/>
              <a:t>: </a:t>
            </a:r>
            <a:r>
              <a:rPr lang="en-US" kern="0" dirty="0"/>
              <a:t>seconds of no matching packets</a:t>
            </a:r>
            <a:r>
              <a:rPr lang="mk-MK" kern="0" dirty="0"/>
              <a:t> </a:t>
            </a:r>
            <a:r>
              <a:rPr lang="en-US" kern="0" dirty="0"/>
              <a:t>after which the flow is removed</a:t>
            </a:r>
            <a:r>
              <a:rPr lang="mk-MK" kern="0" dirty="0"/>
              <a:t> </a:t>
            </a:r>
            <a:r>
              <a:rPr lang="en-US" kern="0" dirty="0"/>
              <a:t>zero means never times-out.</a:t>
            </a:r>
            <a:endParaRPr lang="mk-MK" kern="0" dirty="0"/>
          </a:p>
          <a:p>
            <a:pPr lvl="1"/>
            <a:endParaRPr lang="mk-MK" sz="500" kern="0" dirty="0"/>
          </a:p>
          <a:p>
            <a:pPr lvl="1"/>
            <a:r>
              <a:rPr lang="mk-MK" kern="0" dirty="0"/>
              <a:t> </a:t>
            </a:r>
            <a:r>
              <a:rPr lang="en-US" b="1" kern="0" dirty="0" err="1"/>
              <a:t>hard_timeout</a:t>
            </a:r>
            <a:r>
              <a:rPr lang="mk-MK" kern="0" dirty="0"/>
              <a:t>:  </a:t>
            </a:r>
            <a:r>
              <a:rPr lang="en-US" kern="0" dirty="0"/>
              <a:t>seconds of no matching packets</a:t>
            </a:r>
            <a:r>
              <a:rPr lang="mk-MK" kern="0" dirty="0"/>
              <a:t> </a:t>
            </a:r>
            <a:r>
              <a:rPr lang="en-US" kern="0" dirty="0"/>
              <a:t>after which the flow is removed</a:t>
            </a:r>
            <a:r>
              <a:rPr lang="mk-MK" kern="0" dirty="0"/>
              <a:t> </a:t>
            </a:r>
            <a:r>
              <a:rPr lang="en-US" kern="0" dirty="0"/>
              <a:t>zero means never times-out.</a:t>
            </a:r>
            <a:endParaRPr lang="mk-MK" kern="0" dirty="0"/>
          </a:p>
          <a:p>
            <a:r>
              <a:rPr lang="mk-MK" kern="0" dirty="0"/>
              <a:t> </a:t>
            </a:r>
            <a:r>
              <a:rPr lang="en-US" kern="0" dirty="0"/>
              <a:t>If both </a:t>
            </a:r>
            <a:r>
              <a:rPr lang="en-US" kern="0" dirty="0" err="1"/>
              <a:t>idle_timeout</a:t>
            </a:r>
            <a:r>
              <a:rPr lang="en-US" kern="0" dirty="0"/>
              <a:t> and </a:t>
            </a:r>
            <a:r>
              <a:rPr lang="en-US" kern="0" dirty="0" err="1"/>
              <a:t>hard_timeout</a:t>
            </a:r>
            <a:r>
              <a:rPr lang="en-US" kern="0" dirty="0"/>
              <a:t> are set, then the flow is removed when the first of the two</a:t>
            </a:r>
            <a:r>
              <a:rPr lang="mk-MK" kern="0" dirty="0"/>
              <a:t> </a:t>
            </a:r>
            <a:r>
              <a:rPr lang="en-US" kern="0" dirty="0"/>
              <a:t>expires.</a:t>
            </a:r>
            <a:endParaRPr lang="mk-MK" kern="0" dirty="0"/>
          </a:p>
        </p:txBody>
      </p:sp>
    </p:spTree>
    <p:extLst>
      <p:ext uri="{BB962C8B-B14F-4D97-AF65-F5344CB8AC3E}">
        <p14:creationId xmlns:p14="http://schemas.microsoft.com/office/powerpoint/2010/main" val="2170279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9256"/>
            <a:ext cx="8686800" cy="737496"/>
          </a:xfrm>
        </p:spPr>
        <p:txBody>
          <a:bodyPr/>
          <a:lstStyle/>
          <a:p>
            <a:r>
              <a:rPr lang="en-US" dirty="0"/>
              <a:t>Packet flow through the processing pipeline</a:t>
            </a:r>
            <a:endParaRPr lang="mk-MK" dirty="0"/>
          </a:p>
        </p:txBody>
      </p:sp>
      <p:sp>
        <p:nvSpPr>
          <p:cNvPr id="3" name="Slide Number Placeholder 2"/>
          <p:cNvSpPr>
            <a:spLocks noGrp="1"/>
          </p:cNvSpPr>
          <p:nvPr>
            <p:ph type="sldNum" sz="quarter" idx="11"/>
          </p:nvPr>
        </p:nvSpPr>
        <p:spPr/>
        <p:txBody>
          <a:bodyPr/>
          <a:lstStyle/>
          <a:p>
            <a:fld id="{C0FD3C0A-7DD2-4973-9FE4-C65AC5A0C8A6}" type="slidenum">
              <a:rPr lang="en-US" altLang="en-US" smtClean="0"/>
              <a:pPr/>
              <a:t>25</a:t>
            </a:fld>
            <a:endParaRPr lang="en-US" altLang="en-US"/>
          </a:p>
        </p:txBody>
      </p:sp>
      <p:sp>
        <p:nvSpPr>
          <p:cNvPr id="4" name="TextBox 3"/>
          <p:cNvSpPr txBox="1"/>
          <p:nvPr/>
        </p:nvSpPr>
        <p:spPr>
          <a:xfrm>
            <a:off x="457200" y="5877272"/>
            <a:ext cx="8363272" cy="830997"/>
          </a:xfrm>
          <a:prstGeom prst="rect">
            <a:avLst/>
          </a:prstGeom>
          <a:noFill/>
        </p:spPr>
        <p:txBody>
          <a:bodyPr wrap="square" rtlCol="0">
            <a:spAutoFit/>
          </a:bodyPr>
          <a:lstStyle/>
          <a:p>
            <a:r>
              <a:rPr lang="en-US" dirty="0"/>
              <a:t>S</a:t>
            </a:r>
            <a:r>
              <a:rPr lang="mk-MK" dirty="0"/>
              <a:t>ource: </a:t>
            </a:r>
            <a:r>
              <a:rPr lang="en-US" dirty="0">
                <a:hlinkClick r:id="rId2"/>
              </a:rPr>
              <a:t>https://www.opennetworking.org/wp-content/uploads/2014/10/openflow-spec-v1.4.0.pdf</a:t>
            </a:r>
            <a:endParaRPr lang="mk-MK" dirty="0"/>
          </a:p>
          <a:p>
            <a:endParaRPr lang="mk-MK" dirty="0"/>
          </a:p>
        </p:txBody>
      </p:sp>
      <p:pic>
        <p:nvPicPr>
          <p:cNvPr id="5" name="Picture 4"/>
          <p:cNvPicPr>
            <a:picLocks noChangeAspect="1"/>
          </p:cNvPicPr>
          <p:nvPr/>
        </p:nvPicPr>
        <p:blipFill>
          <a:blip r:embed="rId3"/>
          <a:stretch>
            <a:fillRect/>
          </a:stretch>
        </p:blipFill>
        <p:spPr>
          <a:xfrm>
            <a:off x="683568" y="1178890"/>
            <a:ext cx="7515786" cy="4708367"/>
          </a:xfrm>
          <a:prstGeom prst="rect">
            <a:avLst/>
          </a:prstGeom>
        </p:spPr>
      </p:pic>
    </p:spTree>
    <p:extLst>
      <p:ext uri="{BB962C8B-B14F-4D97-AF65-F5344CB8AC3E}">
        <p14:creationId xmlns:p14="http://schemas.microsoft.com/office/powerpoint/2010/main" val="1518216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459256"/>
            <a:ext cx="8229600" cy="737496"/>
          </a:xfrm>
        </p:spPr>
        <p:txBody>
          <a:bodyPr/>
          <a:lstStyle/>
          <a:p>
            <a:r>
              <a:rPr lang="mk-MK" dirty="0"/>
              <a:t>Beyond OpenFlow – Other SDN protocols</a:t>
            </a:r>
          </a:p>
        </p:txBody>
      </p:sp>
      <p:sp>
        <p:nvSpPr>
          <p:cNvPr id="3" name="Slide Number Placeholder 2"/>
          <p:cNvSpPr>
            <a:spLocks noGrp="1"/>
          </p:cNvSpPr>
          <p:nvPr>
            <p:ph type="sldNum" sz="quarter" idx="11"/>
          </p:nvPr>
        </p:nvSpPr>
        <p:spPr/>
        <p:txBody>
          <a:bodyPr/>
          <a:lstStyle/>
          <a:p>
            <a:fld id="{C0FD3C0A-7DD2-4973-9FE4-C65AC5A0C8A6}" type="slidenum">
              <a:rPr lang="en-US" altLang="en-US" smtClean="0"/>
              <a:pPr/>
              <a:t>26</a:t>
            </a:fld>
            <a:endParaRPr lang="en-US" altLang="en-US"/>
          </a:p>
        </p:txBody>
      </p:sp>
      <p:sp>
        <p:nvSpPr>
          <p:cNvPr id="5" name="Content Placeholder 2"/>
          <p:cNvSpPr txBox="1">
            <a:spLocks/>
          </p:cNvSpPr>
          <p:nvPr/>
        </p:nvSpPr>
        <p:spPr>
          <a:xfrm>
            <a:off x="457200" y="1124744"/>
            <a:ext cx="8229600" cy="4968977"/>
          </a:xfrm>
          <a:prstGeom prst="rect">
            <a:avLst/>
          </a:prstGeom>
        </p:spPr>
        <p:txBody>
          <a:bodyPr/>
          <a:lstStyle>
            <a:lvl1pPr marL="257175" indent="-257175" algn="l" rtl="0" eaLnBrk="0" fontAlgn="base" hangingPunct="0">
              <a:spcBef>
                <a:spcPct val="20000"/>
              </a:spcBef>
              <a:spcAft>
                <a:spcPct val="0"/>
              </a:spcAft>
              <a:buClr>
                <a:schemeClr val="bg2"/>
              </a:buClr>
              <a:buSzPct val="75000"/>
              <a:buFont typeface="Wingdings" panose="05000000000000000000" pitchFamily="2" charset="2"/>
              <a:buChar char="n"/>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80000"/>
              <a:buFont typeface="Wingdings" panose="05000000000000000000" pitchFamily="2" charset="2"/>
              <a:buChar char="¨"/>
              <a:defRPr sz="2100">
                <a:solidFill>
                  <a:schemeClr val="tx1"/>
                </a:solidFill>
                <a:latin typeface="+mn-lt"/>
                <a:cs typeface="+mn-cs"/>
              </a:defRPr>
            </a:lvl2pPr>
            <a:lvl3pPr marL="857250" indent="-171450" algn="l" rtl="0" eaLnBrk="0" fontAlgn="base" hangingPunct="0">
              <a:spcBef>
                <a:spcPct val="20000"/>
              </a:spcBef>
              <a:spcAft>
                <a:spcPct val="0"/>
              </a:spcAft>
              <a:buClr>
                <a:schemeClr val="bg2"/>
              </a:buClr>
              <a:buSzPct val="65000"/>
              <a:buFont typeface="Wingdings" panose="05000000000000000000" pitchFamily="2" charset="2"/>
              <a:buChar char="n"/>
              <a:defRPr sz="1800">
                <a:solidFill>
                  <a:schemeClr val="tx1"/>
                </a:solidFill>
                <a:latin typeface="+mn-lt"/>
                <a:cs typeface="+mn-cs"/>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
              <a:defRPr sz="1500">
                <a:solidFill>
                  <a:schemeClr val="tx1"/>
                </a:solidFill>
                <a:latin typeface="+mn-lt"/>
                <a:cs typeface="+mn-cs"/>
              </a:defRPr>
            </a:lvl4pPr>
            <a:lvl5pPr marL="1543050" indent="-171450" algn="l" rtl="0" eaLnBrk="0" fontAlgn="base" hangingPunct="0">
              <a:spcBef>
                <a:spcPct val="20000"/>
              </a:spcBef>
              <a:spcAft>
                <a:spcPct val="0"/>
              </a:spcAft>
              <a:buClr>
                <a:schemeClr val="bg2"/>
              </a:buClr>
              <a:buFont typeface="Wingdings" panose="05000000000000000000" pitchFamily="2" charset="2"/>
              <a:buChar char="§"/>
              <a:defRPr sz="1500">
                <a:solidFill>
                  <a:schemeClr val="tx1"/>
                </a:solidFill>
                <a:latin typeface="+mn-lt"/>
                <a:cs typeface="+mn-cs"/>
              </a:defRPr>
            </a:lvl5pPr>
            <a:lvl6pPr marL="18859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6pPr>
            <a:lvl7pPr marL="22288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7pPr>
            <a:lvl8pPr marL="25717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8pPr>
            <a:lvl9pPr marL="29146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9pPr>
          </a:lstStyle>
          <a:p>
            <a:r>
              <a:rPr lang="en-US" kern="0" dirty="0"/>
              <a:t>Besides </a:t>
            </a:r>
            <a:r>
              <a:rPr lang="en-US" kern="0" dirty="0" err="1"/>
              <a:t>OpenFlow</a:t>
            </a:r>
            <a:r>
              <a:rPr lang="en-US" kern="0" dirty="0"/>
              <a:t> (the most popular SDN protocol</a:t>
            </a:r>
            <a:r>
              <a:rPr lang="mk-MK" kern="0" dirty="0"/>
              <a:t>)</a:t>
            </a:r>
            <a:r>
              <a:rPr lang="en-US" kern="0" dirty="0"/>
              <a:t>, there exist other SDN implementations. </a:t>
            </a:r>
            <a:endParaRPr lang="mk-MK" kern="0" dirty="0"/>
          </a:p>
          <a:p>
            <a:r>
              <a:rPr lang="en-US" kern="0" dirty="0"/>
              <a:t>For</a:t>
            </a:r>
            <a:r>
              <a:rPr lang="mk-MK" kern="0" dirty="0"/>
              <a:t> </a:t>
            </a:r>
            <a:r>
              <a:rPr lang="en-US" kern="0" dirty="0"/>
              <a:t>instance, IEEE P1520 standards</a:t>
            </a:r>
            <a:r>
              <a:rPr lang="mk-MK" kern="0" dirty="0"/>
              <a:t>*</a:t>
            </a:r>
            <a:r>
              <a:rPr lang="en-US" kern="0" dirty="0"/>
              <a:t> have defined Programmable</a:t>
            </a:r>
            <a:r>
              <a:rPr lang="mk-MK" kern="0" dirty="0"/>
              <a:t> </a:t>
            </a:r>
            <a:r>
              <a:rPr lang="en-US" kern="0" dirty="0"/>
              <a:t>Network Interfaces. It can be seen as an initial model</a:t>
            </a:r>
            <a:r>
              <a:rPr lang="mk-MK" kern="0" dirty="0"/>
              <a:t> </a:t>
            </a:r>
            <a:r>
              <a:rPr lang="en-US" kern="0" dirty="0"/>
              <a:t>of SDN, since it also has network programming abstractions.</a:t>
            </a:r>
          </a:p>
          <a:p>
            <a:r>
              <a:rPr lang="en-US" kern="0" dirty="0" err="1"/>
              <a:t>ForCES</a:t>
            </a:r>
            <a:r>
              <a:rPr lang="en-US" kern="0" dirty="0"/>
              <a:t> (Forwarding and Control Element Separation)</a:t>
            </a:r>
            <a:r>
              <a:rPr lang="mk-MK" kern="0" dirty="0"/>
              <a:t>** </a:t>
            </a:r>
            <a:r>
              <a:rPr lang="en-US" kern="0" dirty="0"/>
              <a:t>is another standard defined by IETF.</a:t>
            </a:r>
            <a:endParaRPr lang="mk-MK" kern="0" dirty="0"/>
          </a:p>
          <a:p>
            <a:endParaRPr lang="mk-MK" kern="0" dirty="0"/>
          </a:p>
          <a:p>
            <a:pPr marL="0" indent="0">
              <a:buNone/>
            </a:pPr>
            <a:r>
              <a:rPr lang="mk-MK" sz="1500" kern="0" dirty="0"/>
              <a:t>* </a:t>
            </a:r>
            <a:r>
              <a:rPr lang="en-US" sz="1500" kern="0" dirty="0"/>
              <a:t>Biswas, A. A. Lazar, J. F. Huard, K. S. Lim, S. </a:t>
            </a:r>
            <a:r>
              <a:rPr lang="en-US" sz="1500" kern="0" dirty="0" err="1"/>
              <a:t>Mahjoub</a:t>
            </a:r>
            <a:r>
              <a:rPr lang="en-US" sz="1500" kern="0" dirty="0"/>
              <a:t>, L. F. Pau,</a:t>
            </a:r>
            <a:r>
              <a:rPr lang="mk-MK" sz="1500" kern="0" dirty="0"/>
              <a:t> </a:t>
            </a:r>
            <a:r>
              <a:rPr lang="en-US" sz="1500" kern="0" dirty="0"/>
              <a:t>M. Suzuki, S. </a:t>
            </a:r>
            <a:r>
              <a:rPr lang="en-US" sz="1500" kern="0" dirty="0" err="1"/>
              <a:t>Torstensson</a:t>
            </a:r>
            <a:r>
              <a:rPr lang="en-US" sz="1500" kern="0" dirty="0"/>
              <a:t>, W. Wang, and S. Weinstein, “The IEEE</a:t>
            </a:r>
            <a:r>
              <a:rPr lang="mk-MK" sz="1500" kern="0" dirty="0"/>
              <a:t> </a:t>
            </a:r>
            <a:r>
              <a:rPr lang="en-US" sz="1500" kern="0" dirty="0"/>
              <a:t>P1520 Standards Initiative for Programmable Network Interfaces,”</a:t>
            </a:r>
            <a:r>
              <a:rPr lang="mk-MK" sz="1500" kern="0" dirty="0"/>
              <a:t> </a:t>
            </a:r>
            <a:r>
              <a:rPr lang="en-US" sz="1500" kern="0" dirty="0"/>
              <a:t>IEEE </a:t>
            </a:r>
            <a:r>
              <a:rPr lang="en-US" sz="1500" kern="0" dirty="0" err="1"/>
              <a:t>Commun</a:t>
            </a:r>
            <a:r>
              <a:rPr lang="en-US" sz="1500" kern="0" dirty="0"/>
              <a:t>. </a:t>
            </a:r>
            <a:r>
              <a:rPr lang="en-US" sz="1500" kern="0" dirty="0" err="1"/>
              <a:t>Mag.,Vol</a:t>
            </a:r>
            <a:r>
              <a:rPr lang="en-US" sz="1500" kern="0" dirty="0"/>
              <a:t>. 36, no. 10, 1998, pp. 6470.</a:t>
            </a:r>
            <a:endParaRPr lang="mk-MK" sz="1500" kern="0" dirty="0"/>
          </a:p>
          <a:p>
            <a:pPr marL="0" indent="0">
              <a:buNone/>
            </a:pPr>
            <a:endParaRPr lang="mk-MK" sz="1500" kern="0" dirty="0"/>
          </a:p>
          <a:p>
            <a:pPr marL="0" indent="0">
              <a:buNone/>
            </a:pPr>
            <a:r>
              <a:rPr lang="mk-MK" sz="1500" kern="0" dirty="0"/>
              <a:t>** </a:t>
            </a:r>
            <a:r>
              <a:rPr lang="en-US" sz="1500" kern="0" dirty="0"/>
              <a:t>A. </a:t>
            </a:r>
            <a:r>
              <a:rPr lang="en-US" sz="1500" kern="0" dirty="0" err="1"/>
              <a:t>Doria</a:t>
            </a:r>
            <a:r>
              <a:rPr lang="en-US" sz="1500" kern="0" dirty="0"/>
              <a:t>, J. H. Salim, R. Haas, H. </a:t>
            </a:r>
            <a:r>
              <a:rPr lang="en-US" sz="1500" kern="0" dirty="0" err="1"/>
              <a:t>Khosravi</a:t>
            </a:r>
            <a:r>
              <a:rPr lang="en-US" sz="1500" kern="0" dirty="0"/>
              <a:t>, W. Wang, L. Dong,</a:t>
            </a:r>
            <a:r>
              <a:rPr lang="mk-MK" sz="1500" kern="0" dirty="0"/>
              <a:t> </a:t>
            </a:r>
            <a:r>
              <a:rPr lang="en-US" sz="1500" kern="0" dirty="0"/>
              <a:t>R. Gopal, and J. Halpern, “Forwarding and Control Element Separation</a:t>
            </a:r>
            <a:r>
              <a:rPr lang="mk-MK" sz="1500" kern="0" dirty="0"/>
              <a:t> </a:t>
            </a:r>
            <a:r>
              <a:rPr lang="en-US" sz="1500" kern="0" dirty="0"/>
              <a:t>(</a:t>
            </a:r>
            <a:r>
              <a:rPr lang="en-US" sz="1500" kern="0" dirty="0" err="1"/>
              <a:t>ForCES</a:t>
            </a:r>
            <a:r>
              <a:rPr lang="en-US" sz="1500" kern="0" dirty="0"/>
              <a:t>) Protocol Specification,” in [Online]. Available:</a:t>
            </a:r>
            <a:r>
              <a:rPr lang="mk-MK" sz="1500" kern="0" dirty="0"/>
              <a:t> </a:t>
            </a:r>
            <a:r>
              <a:rPr lang="en-US" sz="1500" kern="0" dirty="0"/>
              <a:t>http://tools.ietf.org/html/rfc5810</a:t>
            </a:r>
          </a:p>
        </p:txBody>
      </p:sp>
    </p:spTree>
    <p:extLst>
      <p:ext uri="{BB962C8B-B14F-4D97-AF65-F5344CB8AC3E}">
        <p14:creationId xmlns:p14="http://schemas.microsoft.com/office/powerpoint/2010/main" val="3402634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603272"/>
            <a:ext cx="8229600" cy="737496"/>
          </a:xfrm>
        </p:spPr>
        <p:txBody>
          <a:bodyPr/>
          <a:lstStyle/>
          <a:p>
            <a:r>
              <a:rPr lang="en-US" dirty="0"/>
              <a:t>SDN Security</a:t>
            </a:r>
            <a:endParaRPr lang="mk-MK" dirty="0"/>
          </a:p>
        </p:txBody>
      </p:sp>
      <p:sp>
        <p:nvSpPr>
          <p:cNvPr id="3" name="Slide Number Placeholder 2"/>
          <p:cNvSpPr>
            <a:spLocks noGrp="1"/>
          </p:cNvSpPr>
          <p:nvPr>
            <p:ph type="sldNum" sz="quarter" idx="11"/>
          </p:nvPr>
        </p:nvSpPr>
        <p:spPr/>
        <p:txBody>
          <a:bodyPr/>
          <a:lstStyle/>
          <a:p>
            <a:fld id="{C0FD3C0A-7DD2-4973-9FE4-C65AC5A0C8A6}" type="slidenum">
              <a:rPr lang="en-US" altLang="en-US" smtClean="0"/>
              <a:pPr/>
              <a:t>27</a:t>
            </a:fld>
            <a:endParaRPr lang="en-US" altLang="en-US"/>
          </a:p>
        </p:txBody>
      </p:sp>
      <p:sp>
        <p:nvSpPr>
          <p:cNvPr id="4" name="Content Placeholder 2"/>
          <p:cNvSpPr txBox="1">
            <a:spLocks/>
          </p:cNvSpPr>
          <p:nvPr/>
        </p:nvSpPr>
        <p:spPr>
          <a:xfrm>
            <a:off x="457200" y="1340343"/>
            <a:ext cx="8229600" cy="4968977"/>
          </a:xfrm>
          <a:prstGeom prst="rect">
            <a:avLst/>
          </a:prstGeom>
        </p:spPr>
        <p:txBody>
          <a:bodyPr/>
          <a:lstStyle>
            <a:lvl1pPr marL="257175" indent="-257175" algn="l" rtl="0" eaLnBrk="0" fontAlgn="base" hangingPunct="0">
              <a:spcBef>
                <a:spcPct val="20000"/>
              </a:spcBef>
              <a:spcAft>
                <a:spcPct val="0"/>
              </a:spcAft>
              <a:buClr>
                <a:schemeClr val="bg2"/>
              </a:buClr>
              <a:buSzPct val="75000"/>
              <a:buFont typeface="Wingdings" panose="05000000000000000000" pitchFamily="2" charset="2"/>
              <a:buChar char="n"/>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80000"/>
              <a:buFont typeface="Wingdings" panose="05000000000000000000" pitchFamily="2" charset="2"/>
              <a:buChar char="¨"/>
              <a:defRPr sz="2100">
                <a:solidFill>
                  <a:schemeClr val="tx1"/>
                </a:solidFill>
                <a:latin typeface="+mn-lt"/>
                <a:cs typeface="+mn-cs"/>
              </a:defRPr>
            </a:lvl2pPr>
            <a:lvl3pPr marL="857250" indent="-171450" algn="l" rtl="0" eaLnBrk="0" fontAlgn="base" hangingPunct="0">
              <a:spcBef>
                <a:spcPct val="20000"/>
              </a:spcBef>
              <a:spcAft>
                <a:spcPct val="0"/>
              </a:spcAft>
              <a:buClr>
                <a:schemeClr val="bg2"/>
              </a:buClr>
              <a:buSzPct val="65000"/>
              <a:buFont typeface="Wingdings" panose="05000000000000000000" pitchFamily="2" charset="2"/>
              <a:buChar char="n"/>
              <a:defRPr sz="1800">
                <a:solidFill>
                  <a:schemeClr val="tx1"/>
                </a:solidFill>
                <a:latin typeface="+mn-lt"/>
                <a:cs typeface="+mn-cs"/>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
              <a:defRPr sz="1500">
                <a:solidFill>
                  <a:schemeClr val="tx1"/>
                </a:solidFill>
                <a:latin typeface="+mn-lt"/>
                <a:cs typeface="+mn-cs"/>
              </a:defRPr>
            </a:lvl4pPr>
            <a:lvl5pPr marL="1543050" indent="-171450" algn="l" rtl="0" eaLnBrk="0" fontAlgn="base" hangingPunct="0">
              <a:spcBef>
                <a:spcPct val="20000"/>
              </a:spcBef>
              <a:spcAft>
                <a:spcPct val="0"/>
              </a:spcAft>
              <a:buClr>
                <a:schemeClr val="bg2"/>
              </a:buClr>
              <a:buFont typeface="Wingdings" panose="05000000000000000000" pitchFamily="2" charset="2"/>
              <a:buChar char="§"/>
              <a:defRPr sz="1500">
                <a:solidFill>
                  <a:schemeClr val="tx1"/>
                </a:solidFill>
                <a:latin typeface="+mn-lt"/>
                <a:cs typeface="+mn-cs"/>
              </a:defRPr>
            </a:lvl5pPr>
            <a:lvl6pPr marL="18859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6pPr>
            <a:lvl7pPr marL="22288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7pPr>
            <a:lvl8pPr marL="25717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8pPr>
            <a:lvl9pPr marL="29146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9pPr>
          </a:lstStyle>
          <a:p>
            <a:r>
              <a:rPr lang="en-US" kern="0" dirty="0"/>
              <a:t>Software-defined networking (SDN) enables the administrators to configure network resources very quickly and to adjust network-wide traffic flow to meet changing needs dynamically.</a:t>
            </a:r>
          </a:p>
          <a:p>
            <a:r>
              <a:rPr lang="en-US" kern="0" dirty="0"/>
              <a:t>One of the most important challenges is SDN security.</a:t>
            </a:r>
            <a:endParaRPr lang="mk-MK" kern="0" dirty="0"/>
          </a:p>
          <a:p>
            <a:endParaRPr lang="en-US" kern="0" dirty="0"/>
          </a:p>
          <a:p>
            <a:r>
              <a:rPr lang="en-US" kern="0" dirty="0"/>
              <a:t>SDN applications can be seen as the "SDN network brains", since they implement a majority of network functionalities.</a:t>
            </a:r>
            <a:endParaRPr lang="mk-MK" kern="0" dirty="0"/>
          </a:p>
          <a:p>
            <a:r>
              <a:rPr lang="en-US" kern="0" dirty="0"/>
              <a:t>So, attacks on SDN applications if not stopped early enough, can impact the SDN control layer.</a:t>
            </a:r>
          </a:p>
        </p:txBody>
      </p:sp>
    </p:spTree>
    <p:extLst>
      <p:ext uri="{BB962C8B-B14F-4D97-AF65-F5344CB8AC3E}">
        <p14:creationId xmlns:p14="http://schemas.microsoft.com/office/powerpoint/2010/main" val="277096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SDN Security</a:t>
            </a:r>
            <a:r>
              <a:rPr lang="mk-MK" dirty="0"/>
              <a:t> (2)</a:t>
            </a:r>
          </a:p>
        </p:txBody>
      </p:sp>
      <p:sp>
        <p:nvSpPr>
          <p:cNvPr id="3" name="Slide Number Placeholder 2"/>
          <p:cNvSpPr>
            <a:spLocks noGrp="1"/>
          </p:cNvSpPr>
          <p:nvPr>
            <p:ph type="sldNum" sz="quarter" idx="11"/>
          </p:nvPr>
        </p:nvSpPr>
        <p:spPr/>
        <p:txBody>
          <a:bodyPr/>
          <a:lstStyle/>
          <a:p>
            <a:fld id="{C0FD3C0A-7DD2-4973-9FE4-C65AC5A0C8A6}" type="slidenum">
              <a:rPr lang="en-US" altLang="en-US" smtClean="0"/>
              <a:pPr/>
              <a:t>28</a:t>
            </a:fld>
            <a:endParaRPr lang="en-US" altLang="en-US"/>
          </a:p>
        </p:txBody>
      </p:sp>
      <p:sp>
        <p:nvSpPr>
          <p:cNvPr id="4" name="Content Placeholder 2"/>
          <p:cNvSpPr txBox="1">
            <a:spLocks/>
          </p:cNvSpPr>
          <p:nvPr/>
        </p:nvSpPr>
        <p:spPr>
          <a:xfrm>
            <a:off x="457200" y="1340343"/>
            <a:ext cx="3350071" cy="4968977"/>
          </a:xfrm>
          <a:prstGeom prst="rect">
            <a:avLst/>
          </a:prstGeom>
        </p:spPr>
        <p:txBody>
          <a:bodyPr/>
          <a:lstStyle>
            <a:lvl1pPr marL="257175" indent="-257175" algn="l" rtl="0" eaLnBrk="0" fontAlgn="base" hangingPunct="0">
              <a:spcBef>
                <a:spcPct val="20000"/>
              </a:spcBef>
              <a:spcAft>
                <a:spcPct val="0"/>
              </a:spcAft>
              <a:buClr>
                <a:schemeClr val="bg2"/>
              </a:buClr>
              <a:buSzPct val="75000"/>
              <a:buFont typeface="Wingdings" panose="05000000000000000000" pitchFamily="2" charset="2"/>
              <a:buChar char="n"/>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80000"/>
              <a:buFont typeface="Wingdings" panose="05000000000000000000" pitchFamily="2" charset="2"/>
              <a:buChar char="¨"/>
              <a:defRPr sz="2100">
                <a:solidFill>
                  <a:schemeClr val="tx1"/>
                </a:solidFill>
                <a:latin typeface="+mn-lt"/>
                <a:cs typeface="+mn-cs"/>
              </a:defRPr>
            </a:lvl2pPr>
            <a:lvl3pPr marL="857250" indent="-171450" algn="l" rtl="0" eaLnBrk="0" fontAlgn="base" hangingPunct="0">
              <a:spcBef>
                <a:spcPct val="20000"/>
              </a:spcBef>
              <a:spcAft>
                <a:spcPct val="0"/>
              </a:spcAft>
              <a:buClr>
                <a:schemeClr val="bg2"/>
              </a:buClr>
              <a:buSzPct val="65000"/>
              <a:buFont typeface="Wingdings" panose="05000000000000000000" pitchFamily="2" charset="2"/>
              <a:buChar char="n"/>
              <a:defRPr sz="1800">
                <a:solidFill>
                  <a:schemeClr val="tx1"/>
                </a:solidFill>
                <a:latin typeface="+mn-lt"/>
                <a:cs typeface="+mn-cs"/>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
              <a:defRPr sz="1500">
                <a:solidFill>
                  <a:schemeClr val="tx1"/>
                </a:solidFill>
                <a:latin typeface="+mn-lt"/>
                <a:cs typeface="+mn-cs"/>
              </a:defRPr>
            </a:lvl4pPr>
            <a:lvl5pPr marL="1543050" indent="-171450" algn="l" rtl="0" eaLnBrk="0" fontAlgn="base" hangingPunct="0">
              <a:spcBef>
                <a:spcPct val="20000"/>
              </a:spcBef>
              <a:spcAft>
                <a:spcPct val="0"/>
              </a:spcAft>
              <a:buClr>
                <a:schemeClr val="bg2"/>
              </a:buClr>
              <a:buFont typeface="Wingdings" panose="05000000000000000000" pitchFamily="2" charset="2"/>
              <a:buChar char="§"/>
              <a:defRPr sz="1500">
                <a:solidFill>
                  <a:schemeClr val="tx1"/>
                </a:solidFill>
                <a:latin typeface="+mn-lt"/>
                <a:cs typeface="+mn-cs"/>
              </a:defRPr>
            </a:lvl5pPr>
            <a:lvl6pPr marL="18859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6pPr>
            <a:lvl7pPr marL="22288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7pPr>
            <a:lvl8pPr marL="25717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8pPr>
            <a:lvl9pPr marL="29146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9pPr>
          </a:lstStyle>
          <a:p>
            <a:r>
              <a:rPr lang="en-US" kern="0" dirty="0"/>
              <a:t>Security reference </a:t>
            </a:r>
            <a:endParaRPr lang="mk-MK" kern="0" dirty="0"/>
          </a:p>
          <a:p>
            <a:pPr marL="0" indent="0">
              <a:buNone/>
            </a:pPr>
            <a:r>
              <a:rPr lang="en-US" kern="0" dirty="0"/>
              <a:t>architecture for SDN </a:t>
            </a:r>
            <a:endParaRPr lang="mk-MK" kern="0" dirty="0"/>
          </a:p>
          <a:p>
            <a:pPr marL="0" indent="0">
              <a:buNone/>
            </a:pPr>
            <a:r>
              <a:rPr lang="en-US" kern="0" dirty="0"/>
              <a:t>[Rec. ITU-T X.1038 (10/2016)]</a:t>
            </a:r>
          </a:p>
        </p:txBody>
      </p:sp>
      <p:pic>
        <p:nvPicPr>
          <p:cNvPr id="5" name="Picture 4"/>
          <p:cNvPicPr>
            <a:picLocks noChangeAspect="1"/>
          </p:cNvPicPr>
          <p:nvPr/>
        </p:nvPicPr>
        <p:blipFill>
          <a:blip r:embed="rId2"/>
          <a:stretch>
            <a:fillRect/>
          </a:stretch>
        </p:blipFill>
        <p:spPr>
          <a:xfrm>
            <a:off x="3807271" y="1359360"/>
            <a:ext cx="5229225" cy="5133975"/>
          </a:xfrm>
          <a:prstGeom prst="rect">
            <a:avLst/>
          </a:prstGeom>
        </p:spPr>
      </p:pic>
    </p:spTree>
    <p:extLst>
      <p:ext uri="{BB962C8B-B14F-4D97-AF65-F5344CB8AC3E}">
        <p14:creationId xmlns:p14="http://schemas.microsoft.com/office/powerpoint/2010/main" val="3365628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SDN Security</a:t>
            </a:r>
            <a:r>
              <a:rPr lang="mk-MK" dirty="0"/>
              <a:t> (3)</a:t>
            </a:r>
          </a:p>
        </p:txBody>
      </p:sp>
      <p:sp>
        <p:nvSpPr>
          <p:cNvPr id="3" name="Slide Number Placeholder 2"/>
          <p:cNvSpPr>
            <a:spLocks noGrp="1"/>
          </p:cNvSpPr>
          <p:nvPr>
            <p:ph type="sldNum" sz="quarter" idx="11"/>
          </p:nvPr>
        </p:nvSpPr>
        <p:spPr/>
        <p:txBody>
          <a:bodyPr/>
          <a:lstStyle/>
          <a:p>
            <a:fld id="{C0FD3C0A-7DD2-4973-9FE4-C65AC5A0C8A6}" type="slidenum">
              <a:rPr lang="en-US" altLang="en-US" smtClean="0"/>
              <a:pPr/>
              <a:t>29</a:t>
            </a:fld>
            <a:endParaRPr lang="en-US" altLang="en-US"/>
          </a:p>
        </p:txBody>
      </p:sp>
      <p:sp>
        <p:nvSpPr>
          <p:cNvPr id="4" name="Content Placeholder 2"/>
          <p:cNvSpPr txBox="1">
            <a:spLocks/>
          </p:cNvSpPr>
          <p:nvPr/>
        </p:nvSpPr>
        <p:spPr>
          <a:xfrm>
            <a:off x="457200" y="1196752"/>
            <a:ext cx="8229600" cy="4968977"/>
          </a:xfrm>
          <a:prstGeom prst="rect">
            <a:avLst/>
          </a:prstGeom>
        </p:spPr>
        <p:txBody>
          <a:bodyPr/>
          <a:lstStyle>
            <a:lvl1pPr marL="257175" indent="-257175" algn="l" rtl="0" eaLnBrk="0" fontAlgn="base" hangingPunct="0">
              <a:spcBef>
                <a:spcPct val="20000"/>
              </a:spcBef>
              <a:spcAft>
                <a:spcPct val="0"/>
              </a:spcAft>
              <a:buClr>
                <a:schemeClr val="bg2"/>
              </a:buClr>
              <a:buSzPct val="75000"/>
              <a:buFont typeface="Wingdings" panose="05000000000000000000" pitchFamily="2" charset="2"/>
              <a:buChar char="n"/>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80000"/>
              <a:buFont typeface="Wingdings" panose="05000000000000000000" pitchFamily="2" charset="2"/>
              <a:buChar char="¨"/>
              <a:defRPr sz="2100">
                <a:solidFill>
                  <a:schemeClr val="tx1"/>
                </a:solidFill>
                <a:latin typeface="+mn-lt"/>
                <a:cs typeface="+mn-cs"/>
              </a:defRPr>
            </a:lvl2pPr>
            <a:lvl3pPr marL="857250" indent="-171450" algn="l" rtl="0" eaLnBrk="0" fontAlgn="base" hangingPunct="0">
              <a:spcBef>
                <a:spcPct val="20000"/>
              </a:spcBef>
              <a:spcAft>
                <a:spcPct val="0"/>
              </a:spcAft>
              <a:buClr>
                <a:schemeClr val="bg2"/>
              </a:buClr>
              <a:buSzPct val="65000"/>
              <a:buFont typeface="Wingdings" panose="05000000000000000000" pitchFamily="2" charset="2"/>
              <a:buChar char="n"/>
              <a:defRPr sz="1800">
                <a:solidFill>
                  <a:schemeClr val="tx1"/>
                </a:solidFill>
                <a:latin typeface="+mn-lt"/>
                <a:cs typeface="+mn-cs"/>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
              <a:defRPr sz="1500">
                <a:solidFill>
                  <a:schemeClr val="tx1"/>
                </a:solidFill>
                <a:latin typeface="+mn-lt"/>
                <a:cs typeface="+mn-cs"/>
              </a:defRPr>
            </a:lvl4pPr>
            <a:lvl5pPr marL="1543050" indent="-171450" algn="l" rtl="0" eaLnBrk="0" fontAlgn="base" hangingPunct="0">
              <a:spcBef>
                <a:spcPct val="20000"/>
              </a:spcBef>
              <a:spcAft>
                <a:spcPct val="0"/>
              </a:spcAft>
              <a:buClr>
                <a:schemeClr val="bg2"/>
              </a:buClr>
              <a:buFont typeface="Wingdings" panose="05000000000000000000" pitchFamily="2" charset="2"/>
              <a:buChar char="§"/>
              <a:defRPr sz="1500">
                <a:solidFill>
                  <a:schemeClr val="tx1"/>
                </a:solidFill>
                <a:latin typeface="+mn-lt"/>
                <a:cs typeface="+mn-cs"/>
              </a:defRPr>
            </a:lvl5pPr>
            <a:lvl6pPr marL="18859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6pPr>
            <a:lvl7pPr marL="22288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7pPr>
            <a:lvl8pPr marL="25717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8pPr>
            <a:lvl9pPr marL="29146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9pPr>
          </a:lstStyle>
          <a:p>
            <a:r>
              <a:rPr lang="mk-MK" kern="0" dirty="0"/>
              <a:t>SDN </a:t>
            </a:r>
            <a:r>
              <a:rPr lang="en-US" kern="0" dirty="0"/>
              <a:t>security requirements mapping to security threats</a:t>
            </a:r>
            <a:r>
              <a:rPr lang="mk-MK" kern="0" dirty="0"/>
              <a:t>. </a:t>
            </a:r>
            <a:r>
              <a:rPr lang="mk-MK" sz="2000" kern="0" dirty="0"/>
              <a:t>More details: </a:t>
            </a:r>
            <a:r>
              <a:rPr lang="en-US" sz="2000" kern="0" dirty="0"/>
              <a:t>[Rec. ITU-T X.1038 (10/2016)]</a:t>
            </a:r>
          </a:p>
        </p:txBody>
      </p:sp>
      <p:pic>
        <p:nvPicPr>
          <p:cNvPr id="5" name="Picture 4"/>
          <p:cNvPicPr>
            <a:picLocks noChangeAspect="1"/>
          </p:cNvPicPr>
          <p:nvPr/>
        </p:nvPicPr>
        <p:blipFill>
          <a:blip r:embed="rId2"/>
          <a:stretch>
            <a:fillRect/>
          </a:stretch>
        </p:blipFill>
        <p:spPr>
          <a:xfrm>
            <a:off x="995362" y="1988840"/>
            <a:ext cx="7153275" cy="1657350"/>
          </a:xfrm>
          <a:prstGeom prst="rect">
            <a:avLst/>
          </a:prstGeom>
        </p:spPr>
      </p:pic>
      <p:pic>
        <p:nvPicPr>
          <p:cNvPr id="6" name="Picture 5"/>
          <p:cNvPicPr>
            <a:picLocks noChangeAspect="1"/>
          </p:cNvPicPr>
          <p:nvPr/>
        </p:nvPicPr>
        <p:blipFill>
          <a:blip r:embed="rId3"/>
          <a:stretch>
            <a:fillRect/>
          </a:stretch>
        </p:blipFill>
        <p:spPr>
          <a:xfrm>
            <a:off x="1069954" y="3717032"/>
            <a:ext cx="6886422" cy="3086069"/>
          </a:xfrm>
          <a:prstGeom prst="rect">
            <a:avLst/>
          </a:prstGeom>
        </p:spPr>
      </p:pic>
    </p:spTree>
    <p:extLst>
      <p:ext uri="{BB962C8B-B14F-4D97-AF65-F5344CB8AC3E}">
        <p14:creationId xmlns:p14="http://schemas.microsoft.com/office/powerpoint/2010/main" val="66530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Introduction</a:t>
            </a:r>
          </a:p>
        </p:txBody>
      </p:sp>
      <p:sp>
        <p:nvSpPr>
          <p:cNvPr id="3" name="Content Placeholder 2"/>
          <p:cNvSpPr>
            <a:spLocks noGrp="1"/>
          </p:cNvSpPr>
          <p:nvPr>
            <p:ph idx="1"/>
          </p:nvPr>
        </p:nvSpPr>
        <p:spPr/>
        <p:txBody>
          <a:bodyPr/>
          <a:lstStyle/>
          <a:p>
            <a:r>
              <a:rPr lang="mk-MK" dirty="0"/>
              <a:t> </a:t>
            </a:r>
            <a:r>
              <a:rPr lang="en-US" dirty="0"/>
              <a:t>Network virtualization</a:t>
            </a:r>
            <a:r>
              <a:rPr lang="mk-MK" dirty="0"/>
              <a:t> (NV)</a:t>
            </a:r>
            <a:r>
              <a:rPr lang="en-US" dirty="0"/>
              <a:t> is the process of combining hardware and software network resources and network functionality into a single, software-based administrative entity, </a:t>
            </a:r>
            <a:r>
              <a:rPr lang="mk-MK" dirty="0"/>
              <a:t>named</a:t>
            </a:r>
            <a:r>
              <a:rPr lang="en-US" dirty="0"/>
              <a:t> </a:t>
            </a:r>
            <a:r>
              <a:rPr lang="en-US" b="1" dirty="0"/>
              <a:t>virtual network</a:t>
            </a:r>
            <a:r>
              <a:rPr lang="mk-MK" b="1" dirty="0"/>
              <a:t> framework</a:t>
            </a:r>
            <a:r>
              <a:rPr lang="en-US" dirty="0"/>
              <a:t>.</a:t>
            </a:r>
            <a:endParaRPr lang="mk-MK" dirty="0"/>
          </a:p>
          <a:p>
            <a:endParaRPr lang="en-US" dirty="0"/>
          </a:p>
          <a:p>
            <a:r>
              <a:rPr lang="mk-MK" dirty="0"/>
              <a:t>NV=SDN+NFV</a:t>
            </a:r>
          </a:p>
          <a:p>
            <a:endParaRPr lang="mk-MK" dirty="0"/>
          </a:p>
          <a:p>
            <a:r>
              <a:rPr lang="en-US" dirty="0"/>
              <a:t>The trend </a:t>
            </a:r>
            <a:r>
              <a:rPr lang="mk-MK" dirty="0"/>
              <a:t>beyond </a:t>
            </a:r>
            <a:r>
              <a:rPr lang="en-US" dirty="0"/>
              <a:t>software-defined instrumentation is giving engineers unprecedented control over automated test systems and enabling new types of applications.</a:t>
            </a:r>
            <a:endParaRPr lang="mk-MK" dirty="0"/>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3</a:t>
            </a:fld>
            <a:endParaRPr lang="en-US" altLang="en-US"/>
          </a:p>
        </p:txBody>
      </p:sp>
    </p:spTree>
    <p:extLst>
      <p:ext uri="{BB962C8B-B14F-4D97-AF65-F5344CB8AC3E}">
        <p14:creationId xmlns:p14="http://schemas.microsoft.com/office/powerpoint/2010/main" val="3034666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SDN Security</a:t>
            </a:r>
            <a:r>
              <a:rPr lang="mk-MK" dirty="0"/>
              <a:t> (4)</a:t>
            </a:r>
          </a:p>
        </p:txBody>
      </p:sp>
      <p:sp>
        <p:nvSpPr>
          <p:cNvPr id="3" name="Slide Number Placeholder 2"/>
          <p:cNvSpPr>
            <a:spLocks noGrp="1"/>
          </p:cNvSpPr>
          <p:nvPr>
            <p:ph type="sldNum" sz="quarter" idx="11"/>
          </p:nvPr>
        </p:nvSpPr>
        <p:spPr/>
        <p:txBody>
          <a:bodyPr/>
          <a:lstStyle/>
          <a:p>
            <a:fld id="{C0FD3C0A-7DD2-4973-9FE4-C65AC5A0C8A6}" type="slidenum">
              <a:rPr lang="en-US" altLang="en-US" smtClean="0"/>
              <a:pPr/>
              <a:t>30</a:t>
            </a:fld>
            <a:endParaRPr lang="en-US" altLang="en-US"/>
          </a:p>
        </p:txBody>
      </p:sp>
      <p:sp>
        <p:nvSpPr>
          <p:cNvPr id="4" name="Content Placeholder 2"/>
          <p:cNvSpPr txBox="1">
            <a:spLocks/>
          </p:cNvSpPr>
          <p:nvPr/>
        </p:nvSpPr>
        <p:spPr>
          <a:xfrm>
            <a:off x="457200" y="1340343"/>
            <a:ext cx="8229600" cy="4968977"/>
          </a:xfrm>
          <a:prstGeom prst="rect">
            <a:avLst/>
          </a:prstGeom>
        </p:spPr>
        <p:txBody>
          <a:bodyPr/>
          <a:lstStyle>
            <a:lvl1pPr marL="257175" indent="-257175" algn="l" rtl="0" eaLnBrk="0" fontAlgn="base" hangingPunct="0">
              <a:spcBef>
                <a:spcPct val="20000"/>
              </a:spcBef>
              <a:spcAft>
                <a:spcPct val="0"/>
              </a:spcAft>
              <a:buClr>
                <a:schemeClr val="bg2"/>
              </a:buClr>
              <a:buSzPct val="75000"/>
              <a:buFont typeface="Wingdings" panose="05000000000000000000" pitchFamily="2" charset="2"/>
              <a:buChar char="n"/>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80000"/>
              <a:buFont typeface="Wingdings" panose="05000000000000000000" pitchFamily="2" charset="2"/>
              <a:buChar char="¨"/>
              <a:defRPr sz="2100">
                <a:solidFill>
                  <a:schemeClr val="tx1"/>
                </a:solidFill>
                <a:latin typeface="+mn-lt"/>
                <a:cs typeface="+mn-cs"/>
              </a:defRPr>
            </a:lvl2pPr>
            <a:lvl3pPr marL="857250" indent="-171450" algn="l" rtl="0" eaLnBrk="0" fontAlgn="base" hangingPunct="0">
              <a:spcBef>
                <a:spcPct val="20000"/>
              </a:spcBef>
              <a:spcAft>
                <a:spcPct val="0"/>
              </a:spcAft>
              <a:buClr>
                <a:schemeClr val="bg2"/>
              </a:buClr>
              <a:buSzPct val="65000"/>
              <a:buFont typeface="Wingdings" panose="05000000000000000000" pitchFamily="2" charset="2"/>
              <a:buChar char="n"/>
              <a:defRPr sz="1800">
                <a:solidFill>
                  <a:schemeClr val="tx1"/>
                </a:solidFill>
                <a:latin typeface="+mn-lt"/>
                <a:cs typeface="+mn-cs"/>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
              <a:defRPr sz="1500">
                <a:solidFill>
                  <a:schemeClr val="tx1"/>
                </a:solidFill>
                <a:latin typeface="+mn-lt"/>
                <a:cs typeface="+mn-cs"/>
              </a:defRPr>
            </a:lvl4pPr>
            <a:lvl5pPr marL="1543050" indent="-171450" algn="l" rtl="0" eaLnBrk="0" fontAlgn="base" hangingPunct="0">
              <a:spcBef>
                <a:spcPct val="20000"/>
              </a:spcBef>
              <a:spcAft>
                <a:spcPct val="0"/>
              </a:spcAft>
              <a:buClr>
                <a:schemeClr val="bg2"/>
              </a:buClr>
              <a:buFont typeface="Wingdings" panose="05000000000000000000" pitchFamily="2" charset="2"/>
              <a:buChar char="§"/>
              <a:defRPr sz="1500">
                <a:solidFill>
                  <a:schemeClr val="tx1"/>
                </a:solidFill>
                <a:latin typeface="+mn-lt"/>
                <a:cs typeface="+mn-cs"/>
              </a:defRPr>
            </a:lvl5pPr>
            <a:lvl6pPr marL="18859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6pPr>
            <a:lvl7pPr marL="22288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7pPr>
            <a:lvl8pPr marL="25717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8pPr>
            <a:lvl9pPr marL="29146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9pPr>
          </a:lstStyle>
          <a:p>
            <a:r>
              <a:rPr lang="mk-MK" kern="0" dirty="0"/>
              <a:t>SDN </a:t>
            </a:r>
            <a:r>
              <a:rPr lang="en-US" kern="0" dirty="0"/>
              <a:t>security requirements mapping to security threats</a:t>
            </a:r>
            <a:r>
              <a:rPr lang="mk-MK" kern="0" dirty="0"/>
              <a:t>. </a:t>
            </a:r>
            <a:r>
              <a:rPr lang="mk-MK" sz="2000" kern="0" dirty="0"/>
              <a:t>More details: </a:t>
            </a:r>
            <a:r>
              <a:rPr lang="en-US" sz="2000" kern="0" dirty="0"/>
              <a:t>[Rec. ITU-T X.1038 (10/2016)]</a:t>
            </a:r>
          </a:p>
        </p:txBody>
      </p:sp>
      <p:pic>
        <p:nvPicPr>
          <p:cNvPr id="7" name="Picture 6"/>
          <p:cNvPicPr>
            <a:picLocks noChangeAspect="1"/>
          </p:cNvPicPr>
          <p:nvPr/>
        </p:nvPicPr>
        <p:blipFill>
          <a:blip r:embed="rId2"/>
          <a:stretch>
            <a:fillRect/>
          </a:stretch>
        </p:blipFill>
        <p:spPr>
          <a:xfrm>
            <a:off x="966787" y="2564904"/>
            <a:ext cx="7210425" cy="1914525"/>
          </a:xfrm>
          <a:prstGeom prst="rect">
            <a:avLst/>
          </a:prstGeom>
        </p:spPr>
      </p:pic>
    </p:spTree>
    <p:extLst>
      <p:ext uri="{BB962C8B-B14F-4D97-AF65-F5344CB8AC3E}">
        <p14:creationId xmlns:p14="http://schemas.microsoft.com/office/powerpoint/2010/main" val="2136147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531264"/>
            <a:ext cx="8229600" cy="737496"/>
          </a:xfrm>
        </p:spPr>
        <p:txBody>
          <a:bodyPr/>
          <a:lstStyle/>
          <a:p>
            <a:r>
              <a:rPr lang="en-US" dirty="0"/>
              <a:t>SDN Simulators</a:t>
            </a:r>
            <a:endParaRPr lang="mk-MK" dirty="0"/>
          </a:p>
        </p:txBody>
      </p:sp>
      <p:sp>
        <p:nvSpPr>
          <p:cNvPr id="3" name="Slide Number Placeholder 2"/>
          <p:cNvSpPr>
            <a:spLocks noGrp="1"/>
          </p:cNvSpPr>
          <p:nvPr>
            <p:ph type="sldNum" sz="quarter" idx="11"/>
          </p:nvPr>
        </p:nvSpPr>
        <p:spPr/>
        <p:txBody>
          <a:bodyPr/>
          <a:lstStyle/>
          <a:p>
            <a:fld id="{C0FD3C0A-7DD2-4973-9FE4-C65AC5A0C8A6}" type="slidenum">
              <a:rPr lang="en-US" altLang="en-US" smtClean="0"/>
              <a:pPr/>
              <a:t>31</a:t>
            </a:fld>
            <a:endParaRPr lang="en-US" altLang="en-US"/>
          </a:p>
        </p:txBody>
      </p:sp>
      <p:sp>
        <p:nvSpPr>
          <p:cNvPr id="4" name="Content Placeholder 2"/>
          <p:cNvSpPr txBox="1">
            <a:spLocks/>
          </p:cNvSpPr>
          <p:nvPr/>
        </p:nvSpPr>
        <p:spPr>
          <a:xfrm>
            <a:off x="395536" y="1268335"/>
            <a:ext cx="8229600" cy="4968977"/>
          </a:xfrm>
          <a:prstGeom prst="rect">
            <a:avLst/>
          </a:prstGeom>
        </p:spPr>
        <p:txBody>
          <a:bodyPr/>
          <a:lstStyle>
            <a:lvl1pPr marL="257175" indent="-257175" algn="l" rtl="0" eaLnBrk="0" fontAlgn="base" hangingPunct="0">
              <a:spcBef>
                <a:spcPct val="20000"/>
              </a:spcBef>
              <a:spcAft>
                <a:spcPct val="0"/>
              </a:spcAft>
              <a:buClr>
                <a:schemeClr val="bg2"/>
              </a:buClr>
              <a:buSzPct val="75000"/>
              <a:buFont typeface="Wingdings" panose="05000000000000000000" pitchFamily="2" charset="2"/>
              <a:buChar char="n"/>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80000"/>
              <a:buFont typeface="Wingdings" panose="05000000000000000000" pitchFamily="2" charset="2"/>
              <a:buChar char="¨"/>
              <a:defRPr sz="2100">
                <a:solidFill>
                  <a:schemeClr val="tx1"/>
                </a:solidFill>
                <a:latin typeface="+mn-lt"/>
                <a:cs typeface="+mn-cs"/>
              </a:defRPr>
            </a:lvl2pPr>
            <a:lvl3pPr marL="857250" indent="-171450" algn="l" rtl="0" eaLnBrk="0" fontAlgn="base" hangingPunct="0">
              <a:spcBef>
                <a:spcPct val="20000"/>
              </a:spcBef>
              <a:spcAft>
                <a:spcPct val="0"/>
              </a:spcAft>
              <a:buClr>
                <a:schemeClr val="bg2"/>
              </a:buClr>
              <a:buSzPct val="65000"/>
              <a:buFont typeface="Wingdings" panose="05000000000000000000" pitchFamily="2" charset="2"/>
              <a:buChar char="n"/>
              <a:defRPr sz="1800">
                <a:solidFill>
                  <a:schemeClr val="tx1"/>
                </a:solidFill>
                <a:latin typeface="+mn-lt"/>
                <a:cs typeface="+mn-cs"/>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
              <a:defRPr sz="1500">
                <a:solidFill>
                  <a:schemeClr val="tx1"/>
                </a:solidFill>
                <a:latin typeface="+mn-lt"/>
                <a:cs typeface="+mn-cs"/>
              </a:defRPr>
            </a:lvl4pPr>
            <a:lvl5pPr marL="1543050" indent="-171450" algn="l" rtl="0" eaLnBrk="0" fontAlgn="base" hangingPunct="0">
              <a:spcBef>
                <a:spcPct val="20000"/>
              </a:spcBef>
              <a:spcAft>
                <a:spcPct val="0"/>
              </a:spcAft>
              <a:buClr>
                <a:schemeClr val="bg2"/>
              </a:buClr>
              <a:buFont typeface="Wingdings" panose="05000000000000000000" pitchFamily="2" charset="2"/>
              <a:buChar char="§"/>
              <a:defRPr sz="1500">
                <a:solidFill>
                  <a:schemeClr val="tx1"/>
                </a:solidFill>
                <a:latin typeface="+mn-lt"/>
                <a:cs typeface="+mn-cs"/>
              </a:defRPr>
            </a:lvl5pPr>
            <a:lvl6pPr marL="18859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6pPr>
            <a:lvl7pPr marL="22288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7pPr>
            <a:lvl8pPr marL="25717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8pPr>
            <a:lvl9pPr marL="29146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9pPr>
          </a:lstStyle>
          <a:p>
            <a:r>
              <a:rPr lang="mk-MK" kern="0" dirty="0"/>
              <a:t> </a:t>
            </a:r>
            <a:r>
              <a:rPr lang="en-US" kern="0" dirty="0"/>
              <a:t>Pareto Optimal Controller Placement (POCO) </a:t>
            </a:r>
            <a:r>
              <a:rPr lang="en-US" kern="0" dirty="0" err="1"/>
              <a:t>Matlab</a:t>
            </a:r>
            <a:r>
              <a:rPr lang="en-US" kern="0" dirty="0"/>
              <a:t>-based tool: </a:t>
            </a:r>
          </a:p>
          <a:p>
            <a:pPr lvl="1"/>
            <a:r>
              <a:rPr lang="en-US" kern="0" dirty="0">
                <a:hlinkClick r:id="rId3"/>
              </a:rPr>
              <a:t>https://github.com/lsinfo3/poco</a:t>
            </a:r>
            <a:endParaRPr lang="mk-MK" kern="0" dirty="0"/>
          </a:p>
          <a:p>
            <a:endParaRPr lang="mk-MK" sz="1000" kern="0" dirty="0"/>
          </a:p>
          <a:p>
            <a:r>
              <a:rPr lang="en-US" kern="0" dirty="0" err="1"/>
              <a:t>OpenDaylight</a:t>
            </a:r>
            <a:r>
              <a:rPr lang="en-US" kern="0" dirty="0"/>
              <a:t> SDN Controller with the </a:t>
            </a:r>
            <a:r>
              <a:rPr lang="en-US" kern="0" dirty="0" err="1"/>
              <a:t>Mininet</a:t>
            </a:r>
            <a:r>
              <a:rPr lang="en-US" kern="0" dirty="0"/>
              <a:t> Network Emulator: </a:t>
            </a:r>
          </a:p>
          <a:p>
            <a:pPr lvl="1"/>
            <a:r>
              <a:rPr lang="en-US" kern="0" dirty="0">
                <a:hlinkClick r:id="rId4"/>
              </a:rPr>
              <a:t>https://www.opendaylight.org/platform-overview-beryllium</a:t>
            </a:r>
            <a:endParaRPr lang="mk-MK" kern="0" dirty="0"/>
          </a:p>
          <a:p>
            <a:pPr lvl="1"/>
            <a:endParaRPr lang="en-US" sz="1000" kern="0" dirty="0"/>
          </a:p>
          <a:p>
            <a:r>
              <a:rPr lang="en-US" kern="0" dirty="0" err="1"/>
              <a:t>Mininet</a:t>
            </a:r>
            <a:r>
              <a:rPr lang="en-US" kern="0" dirty="0"/>
              <a:t> Network Emulator: </a:t>
            </a:r>
            <a:endParaRPr lang="mk-MK" kern="0" dirty="0"/>
          </a:p>
          <a:p>
            <a:pPr lvl="1"/>
            <a:r>
              <a:rPr lang="en-US" kern="0" dirty="0"/>
              <a:t>http://mininet.org/</a:t>
            </a:r>
          </a:p>
          <a:p>
            <a:endParaRPr lang="en-US" sz="1000" kern="0" dirty="0"/>
          </a:p>
          <a:p>
            <a:r>
              <a:rPr lang="en-US" kern="0" dirty="0"/>
              <a:t>NS-3 Network Simulator: </a:t>
            </a:r>
            <a:r>
              <a:rPr lang="en-US" kern="0" dirty="0">
                <a:hlinkClick r:id="rId5"/>
              </a:rPr>
              <a:t>https://www.nsnam.org/</a:t>
            </a:r>
            <a:endParaRPr lang="mk-MK" kern="0" dirty="0"/>
          </a:p>
          <a:p>
            <a:endParaRPr lang="mk-MK" sz="1000" kern="0" dirty="0"/>
          </a:p>
          <a:p>
            <a:r>
              <a:rPr lang="en-US" kern="0" dirty="0" err="1"/>
              <a:t>Opensource</a:t>
            </a:r>
            <a:r>
              <a:rPr lang="en-US" kern="0" dirty="0"/>
              <a:t> </a:t>
            </a:r>
            <a:r>
              <a:rPr lang="en-US" kern="0" dirty="0" err="1"/>
              <a:t>Openflow</a:t>
            </a:r>
            <a:r>
              <a:rPr lang="en-US" kern="0" dirty="0"/>
              <a:t> network emulation (</a:t>
            </a:r>
            <a:r>
              <a:rPr lang="en-US" kern="0" dirty="0" err="1"/>
              <a:t>OFNet</a:t>
            </a:r>
            <a:r>
              <a:rPr lang="en-US" kern="0" dirty="0"/>
              <a:t>)</a:t>
            </a:r>
          </a:p>
          <a:p>
            <a:pPr lvl="1"/>
            <a:r>
              <a:rPr lang="en-US" kern="0" dirty="0"/>
              <a:t>http://sdninsights.org/</a:t>
            </a:r>
          </a:p>
          <a:p>
            <a:endParaRPr lang="en-US" kern="0" dirty="0"/>
          </a:p>
        </p:txBody>
      </p:sp>
    </p:spTree>
    <p:extLst>
      <p:ext uri="{BB962C8B-B14F-4D97-AF65-F5344CB8AC3E}">
        <p14:creationId xmlns:p14="http://schemas.microsoft.com/office/powerpoint/2010/main" val="765347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459256"/>
            <a:ext cx="8229600" cy="737496"/>
          </a:xfrm>
        </p:spPr>
        <p:txBody>
          <a:bodyPr/>
          <a:lstStyle/>
          <a:p>
            <a:r>
              <a:rPr lang="en-US" dirty="0"/>
              <a:t>SDN Simulators (2)</a:t>
            </a:r>
            <a:endParaRPr lang="mk-MK" dirty="0"/>
          </a:p>
        </p:txBody>
      </p:sp>
      <p:sp>
        <p:nvSpPr>
          <p:cNvPr id="3" name="Slide Number Placeholder 2"/>
          <p:cNvSpPr>
            <a:spLocks noGrp="1"/>
          </p:cNvSpPr>
          <p:nvPr>
            <p:ph type="sldNum" sz="quarter" idx="11"/>
          </p:nvPr>
        </p:nvSpPr>
        <p:spPr/>
        <p:txBody>
          <a:bodyPr/>
          <a:lstStyle/>
          <a:p>
            <a:fld id="{C0FD3C0A-7DD2-4973-9FE4-C65AC5A0C8A6}" type="slidenum">
              <a:rPr lang="en-US" altLang="en-US" smtClean="0"/>
              <a:pPr/>
              <a:t>32</a:t>
            </a:fld>
            <a:endParaRPr lang="en-US" altLang="en-US"/>
          </a:p>
        </p:txBody>
      </p:sp>
      <p:sp>
        <p:nvSpPr>
          <p:cNvPr id="4" name="Content Placeholder 2"/>
          <p:cNvSpPr txBox="1">
            <a:spLocks/>
          </p:cNvSpPr>
          <p:nvPr/>
        </p:nvSpPr>
        <p:spPr>
          <a:xfrm>
            <a:off x="395536" y="1124319"/>
            <a:ext cx="8229600" cy="4968977"/>
          </a:xfrm>
          <a:prstGeom prst="rect">
            <a:avLst/>
          </a:prstGeom>
        </p:spPr>
        <p:txBody>
          <a:bodyPr/>
          <a:lstStyle>
            <a:lvl1pPr marL="257175" indent="-257175" algn="l" rtl="0" eaLnBrk="0" fontAlgn="base" hangingPunct="0">
              <a:spcBef>
                <a:spcPct val="20000"/>
              </a:spcBef>
              <a:spcAft>
                <a:spcPct val="0"/>
              </a:spcAft>
              <a:buClr>
                <a:schemeClr val="bg2"/>
              </a:buClr>
              <a:buSzPct val="75000"/>
              <a:buFont typeface="Wingdings" panose="05000000000000000000" pitchFamily="2" charset="2"/>
              <a:buChar char="n"/>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80000"/>
              <a:buFont typeface="Wingdings" panose="05000000000000000000" pitchFamily="2" charset="2"/>
              <a:buChar char="¨"/>
              <a:defRPr sz="2100">
                <a:solidFill>
                  <a:schemeClr val="tx1"/>
                </a:solidFill>
                <a:latin typeface="+mn-lt"/>
                <a:cs typeface="+mn-cs"/>
              </a:defRPr>
            </a:lvl2pPr>
            <a:lvl3pPr marL="857250" indent="-171450" algn="l" rtl="0" eaLnBrk="0" fontAlgn="base" hangingPunct="0">
              <a:spcBef>
                <a:spcPct val="20000"/>
              </a:spcBef>
              <a:spcAft>
                <a:spcPct val="0"/>
              </a:spcAft>
              <a:buClr>
                <a:schemeClr val="bg2"/>
              </a:buClr>
              <a:buSzPct val="65000"/>
              <a:buFont typeface="Wingdings" panose="05000000000000000000" pitchFamily="2" charset="2"/>
              <a:buChar char="n"/>
              <a:defRPr sz="1800">
                <a:solidFill>
                  <a:schemeClr val="tx1"/>
                </a:solidFill>
                <a:latin typeface="+mn-lt"/>
                <a:cs typeface="+mn-cs"/>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
              <a:defRPr sz="1500">
                <a:solidFill>
                  <a:schemeClr val="tx1"/>
                </a:solidFill>
                <a:latin typeface="+mn-lt"/>
                <a:cs typeface="+mn-cs"/>
              </a:defRPr>
            </a:lvl4pPr>
            <a:lvl5pPr marL="1543050" indent="-171450" algn="l" rtl="0" eaLnBrk="0" fontAlgn="base" hangingPunct="0">
              <a:spcBef>
                <a:spcPct val="20000"/>
              </a:spcBef>
              <a:spcAft>
                <a:spcPct val="0"/>
              </a:spcAft>
              <a:buClr>
                <a:schemeClr val="bg2"/>
              </a:buClr>
              <a:buFont typeface="Wingdings" panose="05000000000000000000" pitchFamily="2" charset="2"/>
              <a:buChar char="§"/>
              <a:defRPr sz="1500">
                <a:solidFill>
                  <a:schemeClr val="tx1"/>
                </a:solidFill>
                <a:latin typeface="+mn-lt"/>
                <a:cs typeface="+mn-cs"/>
              </a:defRPr>
            </a:lvl5pPr>
            <a:lvl6pPr marL="18859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6pPr>
            <a:lvl7pPr marL="22288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7pPr>
            <a:lvl8pPr marL="25717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8pPr>
            <a:lvl9pPr marL="29146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9pPr>
          </a:lstStyle>
          <a:p>
            <a:r>
              <a:rPr lang="en-US" kern="0" dirty="0" err="1"/>
              <a:t>EstiNet</a:t>
            </a:r>
            <a:r>
              <a:rPr lang="en-US" kern="0" dirty="0"/>
              <a:t> 9.0 </a:t>
            </a:r>
            <a:r>
              <a:rPr lang="en-US" kern="0" dirty="0" err="1"/>
              <a:t>OpenFlow</a:t>
            </a:r>
            <a:r>
              <a:rPr lang="en-US" kern="0" dirty="0"/>
              <a:t> Network Simulator: </a:t>
            </a:r>
          </a:p>
          <a:p>
            <a:pPr lvl="1"/>
            <a:r>
              <a:rPr lang="en-US" kern="0" dirty="0">
                <a:hlinkClick r:id="rId3"/>
              </a:rPr>
              <a:t>http://www.estinet.com/</a:t>
            </a:r>
            <a:endParaRPr lang="en-US" kern="0" dirty="0"/>
          </a:p>
          <a:p>
            <a:endParaRPr lang="en-US" kern="0" dirty="0"/>
          </a:p>
          <a:p>
            <a:r>
              <a:rPr lang="en-US" kern="0" dirty="0" err="1"/>
              <a:t>CloudSimSDN</a:t>
            </a:r>
            <a:r>
              <a:rPr lang="mk-MK" kern="0" dirty="0"/>
              <a:t> *</a:t>
            </a:r>
            <a:endParaRPr lang="en-US" kern="0" dirty="0"/>
          </a:p>
        </p:txBody>
      </p:sp>
      <p:sp>
        <p:nvSpPr>
          <p:cNvPr id="5" name="TextBox 4"/>
          <p:cNvSpPr txBox="1"/>
          <p:nvPr/>
        </p:nvSpPr>
        <p:spPr>
          <a:xfrm>
            <a:off x="590872" y="5805264"/>
            <a:ext cx="8034264" cy="692497"/>
          </a:xfrm>
          <a:prstGeom prst="rect">
            <a:avLst/>
          </a:prstGeom>
          <a:noFill/>
        </p:spPr>
        <p:txBody>
          <a:bodyPr wrap="square" rtlCol="0">
            <a:spAutoFit/>
          </a:bodyPr>
          <a:lstStyle/>
          <a:p>
            <a:pPr algn="just"/>
            <a:r>
              <a:rPr lang="mk-MK" sz="1300" dirty="0"/>
              <a:t>* </a:t>
            </a:r>
            <a:r>
              <a:rPr lang="en-US" sz="1300" dirty="0"/>
              <a:t>J. Son, A. V. </a:t>
            </a:r>
            <a:r>
              <a:rPr lang="en-US" sz="1300" dirty="0" err="1"/>
              <a:t>Dastjerdi</a:t>
            </a:r>
            <a:r>
              <a:rPr lang="en-US" sz="1300" dirty="0"/>
              <a:t>, R. N. </a:t>
            </a:r>
            <a:r>
              <a:rPr lang="en-US" sz="1300" dirty="0" err="1"/>
              <a:t>Calheiros</a:t>
            </a:r>
            <a:r>
              <a:rPr lang="en-US" sz="1300" dirty="0"/>
              <a:t>, X. Ji, Y. Yoon and R. </a:t>
            </a:r>
            <a:r>
              <a:rPr lang="en-US" sz="1300" dirty="0" err="1"/>
              <a:t>Buyya</a:t>
            </a:r>
            <a:r>
              <a:rPr lang="en-US" sz="1300" dirty="0"/>
              <a:t>, "</a:t>
            </a:r>
            <a:r>
              <a:rPr lang="en-US" sz="1300" dirty="0" err="1"/>
              <a:t>CloudSimSDN</a:t>
            </a:r>
            <a:r>
              <a:rPr lang="en-US" sz="1300" dirty="0"/>
              <a:t>: Modeling and Simulation of Software-Defined Cloud Data Centers," 2015 15th IEEE/ACM International Symposium on Cluster, Cloud and Grid Computing, Shenzhen, 2015, pp. 475-484.</a:t>
            </a:r>
            <a:endParaRPr lang="mk-MK" sz="1300" dirty="0"/>
          </a:p>
        </p:txBody>
      </p:sp>
      <p:pic>
        <p:nvPicPr>
          <p:cNvPr id="7" name="Picture 6"/>
          <p:cNvPicPr>
            <a:picLocks noChangeAspect="1"/>
          </p:cNvPicPr>
          <p:nvPr/>
        </p:nvPicPr>
        <p:blipFill>
          <a:blip r:embed="rId4"/>
          <a:stretch>
            <a:fillRect/>
          </a:stretch>
        </p:blipFill>
        <p:spPr>
          <a:xfrm>
            <a:off x="3203848" y="2276872"/>
            <a:ext cx="5738849" cy="3512348"/>
          </a:xfrm>
          <a:prstGeom prst="rect">
            <a:avLst/>
          </a:prstGeom>
        </p:spPr>
      </p:pic>
    </p:spTree>
    <p:extLst>
      <p:ext uri="{BB962C8B-B14F-4D97-AF65-F5344CB8AC3E}">
        <p14:creationId xmlns:p14="http://schemas.microsoft.com/office/powerpoint/2010/main" val="2030675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NFV Introduction</a:t>
            </a:r>
          </a:p>
        </p:txBody>
      </p:sp>
      <p:sp>
        <p:nvSpPr>
          <p:cNvPr id="3" name="Slide Number Placeholder 2"/>
          <p:cNvSpPr>
            <a:spLocks noGrp="1"/>
          </p:cNvSpPr>
          <p:nvPr>
            <p:ph type="sldNum" sz="quarter" idx="11"/>
          </p:nvPr>
        </p:nvSpPr>
        <p:spPr/>
        <p:txBody>
          <a:bodyPr/>
          <a:lstStyle/>
          <a:p>
            <a:fld id="{C0FD3C0A-7DD2-4973-9FE4-C65AC5A0C8A6}" type="slidenum">
              <a:rPr lang="en-US" altLang="en-US" smtClean="0"/>
              <a:pPr/>
              <a:t>33</a:t>
            </a:fld>
            <a:endParaRPr lang="en-US" altLang="en-US"/>
          </a:p>
        </p:txBody>
      </p:sp>
      <p:sp>
        <p:nvSpPr>
          <p:cNvPr id="4" name="Content Placeholder 2"/>
          <p:cNvSpPr txBox="1">
            <a:spLocks/>
          </p:cNvSpPr>
          <p:nvPr/>
        </p:nvSpPr>
        <p:spPr>
          <a:xfrm>
            <a:off x="457200" y="1340343"/>
            <a:ext cx="8229600" cy="4968977"/>
          </a:xfrm>
          <a:prstGeom prst="rect">
            <a:avLst/>
          </a:prstGeom>
        </p:spPr>
        <p:txBody>
          <a:bodyPr/>
          <a:lstStyle>
            <a:lvl1pPr marL="257175" indent="-257175" algn="l" rtl="0" eaLnBrk="0" fontAlgn="base" hangingPunct="0">
              <a:spcBef>
                <a:spcPct val="20000"/>
              </a:spcBef>
              <a:spcAft>
                <a:spcPct val="0"/>
              </a:spcAft>
              <a:buClr>
                <a:schemeClr val="bg2"/>
              </a:buClr>
              <a:buSzPct val="75000"/>
              <a:buFont typeface="Wingdings" panose="05000000000000000000" pitchFamily="2" charset="2"/>
              <a:buChar char="n"/>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80000"/>
              <a:buFont typeface="Wingdings" panose="05000000000000000000" pitchFamily="2" charset="2"/>
              <a:buChar char="¨"/>
              <a:defRPr sz="2100">
                <a:solidFill>
                  <a:schemeClr val="tx1"/>
                </a:solidFill>
                <a:latin typeface="+mn-lt"/>
                <a:cs typeface="+mn-cs"/>
              </a:defRPr>
            </a:lvl2pPr>
            <a:lvl3pPr marL="857250" indent="-171450" algn="l" rtl="0" eaLnBrk="0" fontAlgn="base" hangingPunct="0">
              <a:spcBef>
                <a:spcPct val="20000"/>
              </a:spcBef>
              <a:spcAft>
                <a:spcPct val="0"/>
              </a:spcAft>
              <a:buClr>
                <a:schemeClr val="bg2"/>
              </a:buClr>
              <a:buSzPct val="65000"/>
              <a:buFont typeface="Wingdings" panose="05000000000000000000" pitchFamily="2" charset="2"/>
              <a:buChar char="n"/>
              <a:defRPr sz="1800">
                <a:solidFill>
                  <a:schemeClr val="tx1"/>
                </a:solidFill>
                <a:latin typeface="+mn-lt"/>
                <a:cs typeface="+mn-cs"/>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
              <a:defRPr sz="1500">
                <a:solidFill>
                  <a:schemeClr val="tx1"/>
                </a:solidFill>
                <a:latin typeface="+mn-lt"/>
                <a:cs typeface="+mn-cs"/>
              </a:defRPr>
            </a:lvl4pPr>
            <a:lvl5pPr marL="1543050" indent="-171450" algn="l" rtl="0" eaLnBrk="0" fontAlgn="base" hangingPunct="0">
              <a:spcBef>
                <a:spcPct val="20000"/>
              </a:spcBef>
              <a:spcAft>
                <a:spcPct val="0"/>
              </a:spcAft>
              <a:buClr>
                <a:schemeClr val="bg2"/>
              </a:buClr>
              <a:buFont typeface="Wingdings" panose="05000000000000000000" pitchFamily="2" charset="2"/>
              <a:buChar char="§"/>
              <a:defRPr sz="1500">
                <a:solidFill>
                  <a:schemeClr val="tx1"/>
                </a:solidFill>
                <a:latin typeface="+mn-lt"/>
                <a:cs typeface="+mn-cs"/>
              </a:defRPr>
            </a:lvl5pPr>
            <a:lvl6pPr marL="18859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6pPr>
            <a:lvl7pPr marL="22288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7pPr>
            <a:lvl8pPr marL="25717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8pPr>
            <a:lvl9pPr marL="29146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9pPr>
          </a:lstStyle>
          <a:p>
            <a:r>
              <a:rPr lang="en-US" kern="0" dirty="0"/>
              <a:t>Network Function Virtualization (NFV) is implementing network functions in software  - that run today  on proprietary hardware -  leveraging (high volume) standard servers and ICT virtualization</a:t>
            </a:r>
          </a:p>
          <a:p>
            <a:r>
              <a:rPr lang="en-US" kern="0" dirty="0"/>
              <a:t>Supports multi-versioning and multi-tenancy of network functions.</a:t>
            </a:r>
          </a:p>
          <a:p>
            <a:r>
              <a:rPr lang="en-US" kern="0" dirty="0"/>
              <a:t>Allows use of a single physical platform for different applications, users and platforms</a:t>
            </a:r>
          </a:p>
          <a:p>
            <a:r>
              <a:rPr lang="en-US" kern="0" dirty="0"/>
              <a:t>Enables new ways to implement resilience, service assurance, test, diagnostics and security surveillance</a:t>
            </a:r>
          </a:p>
          <a:p>
            <a:r>
              <a:rPr lang="en-US" kern="0" dirty="0"/>
              <a:t>Facilitates innovation towards new network functions and services that are only practical in a pure software network environment</a:t>
            </a:r>
          </a:p>
        </p:txBody>
      </p:sp>
    </p:spTree>
    <p:extLst>
      <p:ext uri="{BB962C8B-B14F-4D97-AF65-F5344CB8AC3E}">
        <p14:creationId xmlns:p14="http://schemas.microsoft.com/office/powerpoint/2010/main" val="2311761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48064" y="4653136"/>
            <a:ext cx="3384376" cy="1941055"/>
          </a:xfrm>
          <a:prstGeom prst="rect">
            <a:avLst/>
          </a:prstGeom>
        </p:spPr>
      </p:pic>
      <p:sp>
        <p:nvSpPr>
          <p:cNvPr id="2" name="Title 1"/>
          <p:cNvSpPr>
            <a:spLocks noGrp="1"/>
          </p:cNvSpPr>
          <p:nvPr>
            <p:ph type="title"/>
          </p:nvPr>
        </p:nvSpPr>
        <p:spPr/>
        <p:txBody>
          <a:bodyPr/>
          <a:lstStyle/>
          <a:p>
            <a:r>
              <a:rPr lang="en-US" dirty="0"/>
              <a:t>NFV Introduction (2)</a:t>
            </a:r>
          </a:p>
        </p:txBody>
      </p:sp>
      <p:sp>
        <p:nvSpPr>
          <p:cNvPr id="8" name="Content Placeholder 2"/>
          <p:cNvSpPr txBox="1">
            <a:spLocks/>
          </p:cNvSpPr>
          <p:nvPr/>
        </p:nvSpPr>
        <p:spPr>
          <a:xfrm>
            <a:off x="251519" y="1340768"/>
            <a:ext cx="8700751" cy="1728617"/>
          </a:xfrm>
          <a:prstGeom prst="rect">
            <a:avLst/>
          </a:prstGeom>
        </p:spPr>
        <p:txBody>
          <a:bodyPr/>
          <a:lstStyle>
            <a:lvl1pPr marL="257175" indent="-257175" algn="l" rtl="0" eaLnBrk="0" fontAlgn="base" hangingPunct="0">
              <a:spcBef>
                <a:spcPct val="20000"/>
              </a:spcBef>
              <a:spcAft>
                <a:spcPct val="0"/>
              </a:spcAft>
              <a:buClr>
                <a:schemeClr val="bg2"/>
              </a:buClr>
              <a:buSzPct val="75000"/>
              <a:buFont typeface="Wingdings" panose="05000000000000000000" pitchFamily="2" charset="2"/>
              <a:buChar char="n"/>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80000"/>
              <a:buFont typeface="Wingdings" panose="05000000000000000000" pitchFamily="2" charset="2"/>
              <a:buChar char="¨"/>
              <a:defRPr sz="2100">
                <a:solidFill>
                  <a:schemeClr val="tx1"/>
                </a:solidFill>
                <a:latin typeface="+mn-lt"/>
                <a:cs typeface="+mn-cs"/>
              </a:defRPr>
            </a:lvl2pPr>
            <a:lvl3pPr marL="857250" indent="-171450" algn="l" rtl="0" eaLnBrk="0" fontAlgn="base" hangingPunct="0">
              <a:spcBef>
                <a:spcPct val="20000"/>
              </a:spcBef>
              <a:spcAft>
                <a:spcPct val="0"/>
              </a:spcAft>
              <a:buClr>
                <a:schemeClr val="bg2"/>
              </a:buClr>
              <a:buSzPct val="65000"/>
              <a:buFont typeface="Wingdings" panose="05000000000000000000" pitchFamily="2" charset="2"/>
              <a:buChar char="n"/>
              <a:defRPr sz="1800">
                <a:solidFill>
                  <a:schemeClr val="tx1"/>
                </a:solidFill>
                <a:latin typeface="+mn-lt"/>
                <a:cs typeface="+mn-cs"/>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
              <a:defRPr sz="1500">
                <a:solidFill>
                  <a:schemeClr val="tx1"/>
                </a:solidFill>
                <a:latin typeface="+mn-lt"/>
                <a:cs typeface="+mn-cs"/>
              </a:defRPr>
            </a:lvl4pPr>
            <a:lvl5pPr marL="1543050" indent="-171450" algn="l" rtl="0" eaLnBrk="0" fontAlgn="base" hangingPunct="0">
              <a:spcBef>
                <a:spcPct val="20000"/>
              </a:spcBef>
              <a:spcAft>
                <a:spcPct val="0"/>
              </a:spcAft>
              <a:buClr>
                <a:schemeClr val="bg2"/>
              </a:buClr>
              <a:buFont typeface="Wingdings" panose="05000000000000000000" pitchFamily="2" charset="2"/>
              <a:buChar char="§"/>
              <a:defRPr sz="1500">
                <a:solidFill>
                  <a:schemeClr val="tx1"/>
                </a:solidFill>
                <a:latin typeface="+mn-lt"/>
                <a:cs typeface="+mn-cs"/>
              </a:defRPr>
            </a:lvl5pPr>
            <a:lvl6pPr marL="18859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6pPr>
            <a:lvl7pPr marL="22288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7pPr>
            <a:lvl8pPr marL="25717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8pPr>
            <a:lvl9pPr marL="29146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9pPr>
          </a:lstStyle>
          <a:p>
            <a:r>
              <a:rPr lang="en-US" kern="0" dirty="0"/>
              <a:t>As an emerging technology, NFV brings several challenges to network operators, such as the guarantee of network performance for virtual appliances, their dynamic instantiation and migration, and their efficient placement.</a:t>
            </a:r>
          </a:p>
          <a:p>
            <a:endParaRPr lang="en-US" sz="1500" kern="0" dirty="0"/>
          </a:p>
          <a:p>
            <a:r>
              <a:rPr lang="en-US" kern="0" dirty="0"/>
              <a:t>While SDN is typically thought of as managing and automating tasks for physical devices, NFV is all about provisioning new networking devices.</a:t>
            </a:r>
          </a:p>
          <a:p>
            <a:pPr lvl="1"/>
            <a:r>
              <a:rPr lang="en-US" kern="0" dirty="0"/>
              <a:t>SDN may then be used to manage the new virtual as well as the existing physical devices.</a:t>
            </a:r>
          </a:p>
          <a:p>
            <a:endParaRPr lang="en-US" kern="0" dirty="0"/>
          </a:p>
        </p:txBody>
      </p:sp>
      <p:pic>
        <p:nvPicPr>
          <p:cNvPr id="5" name="Picture 4"/>
          <p:cNvPicPr>
            <a:picLocks noChangeAspect="1"/>
          </p:cNvPicPr>
          <p:nvPr/>
        </p:nvPicPr>
        <p:blipFill>
          <a:blip r:embed="rId4"/>
          <a:stretch>
            <a:fillRect/>
          </a:stretch>
        </p:blipFill>
        <p:spPr>
          <a:xfrm>
            <a:off x="5023932" y="4703779"/>
            <a:ext cx="3508507" cy="1890412"/>
          </a:xfrm>
          <a:prstGeom prst="rect">
            <a:avLst/>
          </a:prstGeom>
        </p:spPr>
      </p:pic>
    </p:spTree>
    <p:extLst>
      <p:ext uri="{BB962C8B-B14F-4D97-AF65-F5344CB8AC3E}">
        <p14:creationId xmlns:p14="http://schemas.microsoft.com/office/powerpoint/2010/main" val="281525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459256"/>
            <a:ext cx="8229600" cy="737496"/>
          </a:xfrm>
        </p:spPr>
        <p:txBody>
          <a:bodyPr/>
          <a:lstStyle/>
          <a:p>
            <a:r>
              <a:rPr lang="en-GB" dirty="0"/>
              <a:t>NFV: One Vision</a:t>
            </a:r>
            <a:endParaRPr lang="en-US" dirty="0"/>
          </a:p>
        </p:txBody>
      </p:sp>
      <p:sp>
        <p:nvSpPr>
          <p:cNvPr id="5" name="Slide Number Placeholder 4"/>
          <p:cNvSpPr>
            <a:spLocks noGrp="1"/>
          </p:cNvSpPr>
          <p:nvPr>
            <p:ph type="sldNum" sz="quarter" idx="11"/>
          </p:nvPr>
        </p:nvSpPr>
        <p:spPr/>
        <p:txBody>
          <a:bodyPr/>
          <a:lstStyle/>
          <a:p>
            <a:pPr>
              <a:defRPr/>
            </a:pPr>
            <a:fld id="{2B48B09F-E8AA-48BF-A2F5-84852D880179}" type="slidenum">
              <a:rPr lang="en-US" smtClean="0"/>
              <a:pPr>
                <a:defRPr/>
              </a:pPr>
              <a:t>35</a:t>
            </a:fld>
            <a:endParaRPr lang="en-US"/>
          </a:p>
        </p:txBody>
      </p:sp>
      <p:sp>
        <p:nvSpPr>
          <p:cNvPr id="34" name="TextBox 41"/>
          <p:cNvSpPr txBox="1">
            <a:spLocks noChangeArrowheads="1"/>
          </p:cNvSpPr>
          <p:nvPr/>
        </p:nvSpPr>
        <p:spPr bwMode="auto">
          <a:xfrm>
            <a:off x="829103" y="1136938"/>
            <a:ext cx="3102708"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2000" dirty="0">
                <a:solidFill>
                  <a:srgbClr val="C00000"/>
                </a:solidFill>
                <a:latin typeface="Calibri" pitchFamily="34" charset="0"/>
              </a:rPr>
              <a:t>Classical Network Appliance</a:t>
            </a:r>
            <a:br>
              <a:rPr lang="en-GB" sz="2000" dirty="0">
                <a:solidFill>
                  <a:srgbClr val="C00000"/>
                </a:solidFill>
                <a:latin typeface="Calibri" pitchFamily="34" charset="0"/>
              </a:rPr>
            </a:br>
            <a:r>
              <a:rPr lang="en-GB" sz="2000" dirty="0">
                <a:solidFill>
                  <a:srgbClr val="C00000"/>
                </a:solidFill>
                <a:latin typeface="Calibri" pitchFamily="34" charset="0"/>
              </a:rPr>
              <a:t>Approach</a:t>
            </a:r>
          </a:p>
        </p:txBody>
      </p:sp>
      <p:grpSp>
        <p:nvGrpSpPr>
          <p:cNvPr id="35" name="Group 34"/>
          <p:cNvGrpSpPr/>
          <p:nvPr/>
        </p:nvGrpSpPr>
        <p:grpSpPr>
          <a:xfrm>
            <a:off x="2481263" y="4391025"/>
            <a:ext cx="654050" cy="827088"/>
            <a:chOff x="2481263" y="4391025"/>
            <a:chExt cx="654050" cy="827088"/>
          </a:xfrm>
        </p:grpSpPr>
        <p:pic>
          <p:nvPicPr>
            <p:cNvPr id="36" name="Picture 2" descr="Product Small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1263" y="4391025"/>
              <a:ext cx="654050" cy="59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 name="TextBox 7"/>
            <p:cNvSpPr txBox="1">
              <a:spLocks noChangeArrowheads="1"/>
            </p:cNvSpPr>
            <p:nvPr/>
          </p:nvSpPr>
          <p:spPr bwMode="auto">
            <a:xfrm>
              <a:off x="2554288" y="4910138"/>
              <a:ext cx="56673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1400" dirty="0">
                  <a:solidFill>
                    <a:srgbClr val="0070C0"/>
                  </a:solidFill>
                  <a:latin typeface="Calibri" pitchFamily="34" charset="0"/>
                </a:rPr>
                <a:t>BRAS</a:t>
              </a:r>
            </a:p>
          </p:txBody>
        </p:sp>
      </p:grpSp>
      <p:grpSp>
        <p:nvGrpSpPr>
          <p:cNvPr id="38" name="Group 37"/>
          <p:cNvGrpSpPr/>
          <p:nvPr/>
        </p:nvGrpSpPr>
        <p:grpSpPr>
          <a:xfrm>
            <a:off x="1412875" y="3022600"/>
            <a:ext cx="754063" cy="1020763"/>
            <a:chOff x="1412875" y="3022600"/>
            <a:chExt cx="754063" cy="1020763"/>
          </a:xfrm>
        </p:grpSpPr>
        <p:sp>
          <p:nvSpPr>
            <p:cNvPr id="39" name="TextBox 12"/>
            <p:cNvSpPr txBox="1">
              <a:spLocks noChangeArrowheads="1"/>
            </p:cNvSpPr>
            <p:nvPr/>
          </p:nvSpPr>
          <p:spPr bwMode="auto">
            <a:xfrm>
              <a:off x="1412875" y="3735388"/>
              <a:ext cx="75406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1400" dirty="0">
                  <a:solidFill>
                    <a:srgbClr val="0070C0"/>
                  </a:solidFill>
                  <a:latin typeface="Calibri" pitchFamily="34" charset="0"/>
                </a:rPr>
                <a:t>Firewall</a:t>
              </a:r>
            </a:p>
          </p:txBody>
        </p:sp>
        <p:pic>
          <p:nvPicPr>
            <p:cNvPr id="40" name="Picture 10" descr="http://www.checkpoint.com/images/products/appliances/graphics/main-320x215.jpg"/>
            <p:cNvPicPr>
              <a:picLocks noChangeAspect="1" noChangeArrowheads="1"/>
            </p:cNvPicPr>
            <p:nvPr/>
          </p:nvPicPr>
          <p:blipFill>
            <a:blip r:embed="rId3" cstate="print">
              <a:extLst>
                <a:ext uri="{28A0092B-C50C-407E-A947-70E740481C1C}">
                  <a14:useLocalDpi xmlns:a14="http://schemas.microsoft.com/office/drawing/2010/main" val="0"/>
                </a:ext>
              </a:extLst>
            </a:blip>
            <a:srcRect l="56769" t="13052" r="4462"/>
            <a:stretch>
              <a:fillRect/>
            </a:stretch>
          </p:blipFill>
          <p:spPr bwMode="auto">
            <a:xfrm>
              <a:off x="1420813" y="3022600"/>
              <a:ext cx="609600"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1" name="Group 40"/>
          <p:cNvGrpSpPr/>
          <p:nvPr/>
        </p:nvGrpSpPr>
        <p:grpSpPr>
          <a:xfrm>
            <a:off x="333375" y="3306763"/>
            <a:ext cx="849313" cy="669925"/>
            <a:chOff x="333375" y="3306763"/>
            <a:chExt cx="849313" cy="669925"/>
          </a:xfrm>
        </p:grpSpPr>
        <p:pic>
          <p:nvPicPr>
            <p:cNvPr id="4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l="17577" t="40077" r="63269" b="42200"/>
            <a:stretch>
              <a:fillRect/>
            </a:stretch>
          </p:blipFill>
          <p:spPr bwMode="auto">
            <a:xfrm>
              <a:off x="333375" y="3306763"/>
              <a:ext cx="849313" cy="395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 name="TextBox 16"/>
            <p:cNvSpPr txBox="1">
              <a:spLocks noChangeArrowheads="1"/>
            </p:cNvSpPr>
            <p:nvPr/>
          </p:nvSpPr>
          <p:spPr bwMode="auto">
            <a:xfrm>
              <a:off x="587375" y="3668713"/>
              <a:ext cx="4318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1400" dirty="0">
                  <a:solidFill>
                    <a:srgbClr val="0070C0"/>
                  </a:solidFill>
                  <a:latin typeface="Calibri" pitchFamily="34" charset="0"/>
                </a:rPr>
                <a:t>DPI</a:t>
              </a:r>
            </a:p>
          </p:txBody>
        </p:sp>
      </p:grpSp>
      <p:grpSp>
        <p:nvGrpSpPr>
          <p:cNvPr id="44" name="Group 43"/>
          <p:cNvGrpSpPr/>
          <p:nvPr/>
        </p:nvGrpSpPr>
        <p:grpSpPr>
          <a:xfrm>
            <a:off x="1360488" y="2093913"/>
            <a:ext cx="971550" cy="736600"/>
            <a:chOff x="1360488" y="2093913"/>
            <a:chExt cx="971550" cy="736600"/>
          </a:xfrm>
        </p:grpSpPr>
        <p:pic>
          <p:nvPicPr>
            <p:cNvPr id="45" name="Picture 13" descr="http://di1.shopping.com/images1/pi/98/4d/f4/20219018-100x100-0-0.jpg"/>
            <p:cNvPicPr>
              <a:picLocks noChangeAspect="1" noChangeArrowheads="1"/>
            </p:cNvPicPr>
            <p:nvPr/>
          </p:nvPicPr>
          <p:blipFill>
            <a:blip r:embed="rId5" cstate="print">
              <a:extLst>
                <a:ext uri="{28A0092B-C50C-407E-A947-70E740481C1C}">
                  <a14:useLocalDpi xmlns:a14="http://schemas.microsoft.com/office/drawing/2010/main" val="0"/>
                </a:ext>
              </a:extLst>
            </a:blip>
            <a:srcRect t="17110" b="18085"/>
            <a:stretch>
              <a:fillRect/>
            </a:stretch>
          </p:blipFill>
          <p:spPr bwMode="auto">
            <a:xfrm>
              <a:off x="1360488" y="2093913"/>
              <a:ext cx="971550"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 name="TextBox 19"/>
            <p:cNvSpPr txBox="1">
              <a:spLocks noChangeArrowheads="1"/>
            </p:cNvSpPr>
            <p:nvPr/>
          </p:nvSpPr>
          <p:spPr bwMode="auto">
            <a:xfrm>
              <a:off x="1482725" y="2522538"/>
              <a:ext cx="5064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1400" dirty="0">
                  <a:solidFill>
                    <a:srgbClr val="0070C0"/>
                  </a:solidFill>
                  <a:latin typeface="Calibri" pitchFamily="34" charset="0"/>
                </a:rPr>
                <a:t>CDN</a:t>
              </a:r>
            </a:p>
          </p:txBody>
        </p:sp>
      </p:grpSp>
      <p:grpSp>
        <p:nvGrpSpPr>
          <p:cNvPr id="47" name="Group 46"/>
          <p:cNvGrpSpPr/>
          <p:nvPr/>
        </p:nvGrpSpPr>
        <p:grpSpPr>
          <a:xfrm>
            <a:off x="3603625" y="3124200"/>
            <a:ext cx="998538" cy="1147763"/>
            <a:chOff x="3603625" y="3124200"/>
            <a:chExt cx="998538" cy="1147763"/>
          </a:xfrm>
        </p:grpSpPr>
        <p:pic>
          <p:nvPicPr>
            <p:cNvPr id="48" name="Picture 6" descr="http://www.linuxfordevices.com/images/stories/spirent_testcenter_s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5863" y="3124200"/>
              <a:ext cx="719137"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 name="TextBox 24"/>
            <p:cNvSpPr txBox="1">
              <a:spLocks noChangeArrowheads="1"/>
            </p:cNvSpPr>
            <p:nvPr/>
          </p:nvSpPr>
          <p:spPr bwMode="auto">
            <a:xfrm>
              <a:off x="3603625" y="3748088"/>
              <a:ext cx="99853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1400" dirty="0">
                  <a:solidFill>
                    <a:srgbClr val="0070C0"/>
                  </a:solidFill>
                  <a:latin typeface="Calibri" pitchFamily="34" charset="0"/>
                </a:rPr>
                <a:t>Tester/QoE</a:t>
              </a:r>
            </a:p>
            <a:p>
              <a:pPr algn="ctr"/>
              <a:r>
                <a:rPr lang="en-GB" sz="1400" dirty="0">
                  <a:solidFill>
                    <a:srgbClr val="0070C0"/>
                  </a:solidFill>
                  <a:latin typeface="Calibri" pitchFamily="34" charset="0"/>
                </a:rPr>
                <a:t>monitor</a:t>
              </a:r>
            </a:p>
          </p:txBody>
        </p:sp>
      </p:grpSp>
      <p:grpSp>
        <p:nvGrpSpPr>
          <p:cNvPr id="50" name="Group 49"/>
          <p:cNvGrpSpPr/>
          <p:nvPr/>
        </p:nvGrpSpPr>
        <p:grpSpPr>
          <a:xfrm>
            <a:off x="3481388" y="2052638"/>
            <a:ext cx="1096962" cy="960437"/>
            <a:chOff x="3481388" y="2052638"/>
            <a:chExt cx="1096962" cy="960437"/>
          </a:xfrm>
        </p:grpSpPr>
        <p:pic>
          <p:nvPicPr>
            <p:cNvPr id="51" name="Picture 8" descr="http://us.teneo.net/Uploads/images/705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2513" y="2052638"/>
              <a:ext cx="827087" cy="392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 name="TextBox 27"/>
            <p:cNvSpPr txBox="1">
              <a:spLocks noChangeArrowheads="1"/>
            </p:cNvSpPr>
            <p:nvPr/>
          </p:nvSpPr>
          <p:spPr bwMode="auto">
            <a:xfrm>
              <a:off x="3481388" y="2490788"/>
              <a:ext cx="1096962"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1400" dirty="0">
                  <a:solidFill>
                    <a:srgbClr val="0070C0"/>
                  </a:solidFill>
                  <a:latin typeface="Calibri" pitchFamily="34" charset="0"/>
                </a:rPr>
                <a:t>WAN</a:t>
              </a:r>
            </a:p>
            <a:p>
              <a:pPr algn="ctr"/>
              <a:r>
                <a:rPr lang="en-GB" sz="1400" dirty="0">
                  <a:solidFill>
                    <a:srgbClr val="0070C0"/>
                  </a:solidFill>
                  <a:latin typeface="Calibri" pitchFamily="34" charset="0"/>
                </a:rPr>
                <a:t>Acceleration</a:t>
              </a:r>
            </a:p>
          </p:txBody>
        </p:sp>
      </p:grpSp>
      <p:grpSp>
        <p:nvGrpSpPr>
          <p:cNvPr id="53" name="Group 52"/>
          <p:cNvGrpSpPr/>
          <p:nvPr/>
        </p:nvGrpSpPr>
        <p:grpSpPr>
          <a:xfrm>
            <a:off x="333375" y="1990725"/>
            <a:ext cx="976313" cy="1144588"/>
            <a:chOff x="333375" y="1990725"/>
            <a:chExt cx="976313" cy="1144588"/>
          </a:xfrm>
        </p:grpSpPr>
        <p:pic>
          <p:nvPicPr>
            <p:cNvPr id="54" name="Picture 10" descr="http://solacecdn.s3.amazonaws.com/new/wp-content/uploads/2010/02/3260_front_200p-wid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3375" y="1990725"/>
              <a:ext cx="976313" cy="61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 name="TextBox 30"/>
            <p:cNvSpPr txBox="1">
              <a:spLocks noChangeArrowheads="1"/>
            </p:cNvSpPr>
            <p:nvPr/>
          </p:nvSpPr>
          <p:spPr bwMode="auto">
            <a:xfrm>
              <a:off x="447675" y="2613025"/>
              <a:ext cx="830263"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1400" dirty="0">
                  <a:solidFill>
                    <a:srgbClr val="0070C0"/>
                  </a:solidFill>
                  <a:latin typeface="Calibri" pitchFamily="34" charset="0"/>
                </a:rPr>
                <a:t>Message</a:t>
              </a:r>
            </a:p>
            <a:p>
              <a:pPr algn="ctr"/>
              <a:r>
                <a:rPr lang="en-GB" sz="1400" dirty="0">
                  <a:solidFill>
                    <a:srgbClr val="0070C0"/>
                  </a:solidFill>
                  <a:latin typeface="Calibri" pitchFamily="34" charset="0"/>
                </a:rPr>
                <a:t>Router</a:t>
              </a:r>
            </a:p>
          </p:txBody>
        </p:sp>
      </p:grpSp>
      <p:grpSp>
        <p:nvGrpSpPr>
          <p:cNvPr id="56" name="Group 55"/>
          <p:cNvGrpSpPr/>
          <p:nvPr/>
        </p:nvGrpSpPr>
        <p:grpSpPr>
          <a:xfrm>
            <a:off x="3290888" y="4283075"/>
            <a:ext cx="1574800" cy="1168400"/>
            <a:chOff x="3290888" y="4283075"/>
            <a:chExt cx="1574800" cy="1168400"/>
          </a:xfrm>
        </p:grpSpPr>
        <p:pic>
          <p:nvPicPr>
            <p:cNvPr id="57" name="Picture 12" descr="http://www.nokiasiemensnetworks.com/sites/default/files/image_files/img_multicontrole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76638" y="4283075"/>
              <a:ext cx="923925" cy="66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 name="TextBox 32"/>
            <p:cNvSpPr txBox="1">
              <a:spLocks noChangeArrowheads="1"/>
            </p:cNvSpPr>
            <p:nvPr/>
          </p:nvSpPr>
          <p:spPr bwMode="auto">
            <a:xfrm>
              <a:off x="3290888" y="4927600"/>
              <a:ext cx="15748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1400" dirty="0">
                  <a:solidFill>
                    <a:srgbClr val="0070C0"/>
                  </a:solidFill>
                  <a:latin typeface="Calibri" pitchFamily="34" charset="0"/>
                </a:rPr>
                <a:t>Radio/Fixed Access</a:t>
              </a:r>
            </a:p>
            <a:p>
              <a:pPr algn="ctr"/>
              <a:r>
                <a:rPr lang="en-GB" sz="1400" dirty="0">
                  <a:solidFill>
                    <a:srgbClr val="0070C0"/>
                  </a:solidFill>
                  <a:latin typeface="Calibri" pitchFamily="34" charset="0"/>
                </a:rPr>
                <a:t>Network Nodes</a:t>
              </a:r>
            </a:p>
          </p:txBody>
        </p:sp>
      </p:grpSp>
      <p:grpSp>
        <p:nvGrpSpPr>
          <p:cNvPr id="59" name="Group 58"/>
          <p:cNvGrpSpPr/>
          <p:nvPr/>
        </p:nvGrpSpPr>
        <p:grpSpPr>
          <a:xfrm>
            <a:off x="2336800" y="3079750"/>
            <a:ext cx="962025" cy="1158875"/>
            <a:chOff x="2336800" y="3079750"/>
            <a:chExt cx="962025" cy="1158875"/>
          </a:xfrm>
        </p:grpSpPr>
        <p:pic>
          <p:nvPicPr>
            <p:cNvPr id="60" name="Picture 16" descr="http://farm5.static.flickr.com/4111/4949006335_e8a306f6c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55850" y="3079750"/>
              <a:ext cx="839788"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 name="TextBox 38"/>
            <p:cNvSpPr txBox="1">
              <a:spLocks noChangeArrowheads="1"/>
            </p:cNvSpPr>
            <p:nvPr/>
          </p:nvSpPr>
          <p:spPr bwMode="auto">
            <a:xfrm>
              <a:off x="2336800" y="3716338"/>
              <a:ext cx="962025"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1400" dirty="0">
                  <a:solidFill>
                    <a:srgbClr val="0070C0"/>
                  </a:solidFill>
                  <a:latin typeface="Calibri" pitchFamily="34" charset="0"/>
                </a:rPr>
                <a:t>Carrier</a:t>
              </a:r>
              <a:br>
                <a:rPr lang="en-GB" sz="1400" dirty="0">
                  <a:solidFill>
                    <a:srgbClr val="0070C0"/>
                  </a:solidFill>
                  <a:latin typeface="Calibri" pitchFamily="34" charset="0"/>
                </a:rPr>
              </a:br>
              <a:r>
                <a:rPr lang="en-GB" sz="1400" dirty="0">
                  <a:solidFill>
                    <a:srgbClr val="0070C0"/>
                  </a:solidFill>
                  <a:latin typeface="Calibri" pitchFamily="34" charset="0"/>
                </a:rPr>
                <a:t>Grade NAT</a:t>
              </a:r>
            </a:p>
          </p:txBody>
        </p:sp>
      </p:grpSp>
      <p:grpSp>
        <p:nvGrpSpPr>
          <p:cNvPr id="62" name="Group 61"/>
          <p:cNvGrpSpPr/>
          <p:nvPr/>
        </p:nvGrpSpPr>
        <p:grpSpPr>
          <a:xfrm>
            <a:off x="2317750" y="1785938"/>
            <a:ext cx="1268413" cy="1250950"/>
            <a:chOff x="2317750" y="1785938"/>
            <a:chExt cx="1268413" cy="1250950"/>
          </a:xfrm>
        </p:grpSpPr>
        <p:pic>
          <p:nvPicPr>
            <p:cNvPr id="63" name="Picture 18" descr="http://partners.varphonex.com/images/acme_border_controller.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84425" y="1785938"/>
              <a:ext cx="858838" cy="803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 name="TextBox 42"/>
            <p:cNvSpPr txBox="1">
              <a:spLocks noChangeArrowheads="1"/>
            </p:cNvSpPr>
            <p:nvPr/>
          </p:nvSpPr>
          <p:spPr bwMode="auto">
            <a:xfrm>
              <a:off x="2317750" y="2514600"/>
              <a:ext cx="1268413"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1400" dirty="0">
                  <a:solidFill>
                    <a:srgbClr val="0070C0"/>
                  </a:solidFill>
                  <a:latin typeface="Calibri" pitchFamily="34" charset="0"/>
                </a:rPr>
                <a:t>Session Border</a:t>
              </a:r>
            </a:p>
            <a:p>
              <a:pPr algn="ctr"/>
              <a:r>
                <a:rPr lang="en-GB" sz="1400" dirty="0">
                  <a:solidFill>
                    <a:srgbClr val="0070C0"/>
                  </a:solidFill>
                  <a:latin typeface="Calibri" pitchFamily="34" charset="0"/>
                </a:rPr>
                <a:t>Controller</a:t>
              </a:r>
            </a:p>
          </p:txBody>
        </p:sp>
      </p:grpSp>
      <p:grpSp>
        <p:nvGrpSpPr>
          <p:cNvPr id="65" name="Group 64"/>
          <p:cNvGrpSpPr/>
          <p:nvPr/>
        </p:nvGrpSpPr>
        <p:grpSpPr>
          <a:xfrm>
            <a:off x="1316038" y="4264025"/>
            <a:ext cx="900112" cy="965200"/>
            <a:chOff x="1316038" y="4264025"/>
            <a:chExt cx="900112" cy="965200"/>
          </a:xfrm>
        </p:grpSpPr>
        <p:pic>
          <p:nvPicPr>
            <p:cNvPr id="66" name="Picture 4" descr="Large Phot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09700" y="4264025"/>
              <a:ext cx="5889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 name="TextBox 10"/>
            <p:cNvSpPr txBox="1">
              <a:spLocks noChangeArrowheads="1"/>
            </p:cNvSpPr>
            <p:nvPr/>
          </p:nvSpPr>
          <p:spPr bwMode="auto">
            <a:xfrm>
              <a:off x="1316038" y="4921250"/>
              <a:ext cx="900112"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1400" dirty="0">
                  <a:solidFill>
                    <a:srgbClr val="0070C0"/>
                  </a:solidFill>
                  <a:latin typeface="Calibri" pitchFamily="34" charset="0"/>
                </a:rPr>
                <a:t>PE Router</a:t>
              </a:r>
            </a:p>
          </p:txBody>
        </p:sp>
      </p:grpSp>
      <p:grpSp>
        <p:nvGrpSpPr>
          <p:cNvPr id="68" name="Group 67"/>
          <p:cNvGrpSpPr/>
          <p:nvPr/>
        </p:nvGrpSpPr>
        <p:grpSpPr>
          <a:xfrm>
            <a:off x="96838" y="4125913"/>
            <a:ext cx="1303337" cy="1089025"/>
            <a:chOff x="96838" y="4125913"/>
            <a:chExt cx="1303337" cy="1089025"/>
          </a:xfrm>
        </p:grpSpPr>
        <p:pic>
          <p:nvPicPr>
            <p:cNvPr id="69" name="Picture 14" descr="http://2.bp.blogspot.com/_pdKr5yG7P3w/TQm9ZEZTQJI/AAAAAAAAAr8/TISpPJl3gx4/s1600/Untitle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7500" y="4125913"/>
              <a:ext cx="677863"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 name="TextBox 36"/>
            <p:cNvSpPr txBox="1">
              <a:spLocks noChangeArrowheads="1"/>
            </p:cNvSpPr>
            <p:nvPr/>
          </p:nvSpPr>
          <p:spPr bwMode="auto">
            <a:xfrm>
              <a:off x="96838" y="4906963"/>
              <a:ext cx="130333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1400" dirty="0">
                  <a:solidFill>
                    <a:srgbClr val="0070C0"/>
                  </a:solidFill>
                  <a:latin typeface="Calibri" pitchFamily="34" charset="0"/>
                </a:rPr>
                <a:t>SGSN/GGSN</a:t>
              </a:r>
            </a:p>
          </p:txBody>
        </p:sp>
      </p:grpSp>
      <p:sp>
        <p:nvSpPr>
          <p:cNvPr id="71" name="TextBox 28"/>
          <p:cNvSpPr txBox="1">
            <a:spLocks noChangeArrowheads="1"/>
          </p:cNvSpPr>
          <p:nvPr/>
        </p:nvSpPr>
        <p:spPr bwMode="auto">
          <a:xfrm>
            <a:off x="165100" y="5353050"/>
            <a:ext cx="3865563" cy="9417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1450" indent="-17145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buClr>
                <a:srgbClr val="0000FF"/>
              </a:buClr>
              <a:buSzPct val="130000"/>
              <a:buFont typeface="Arial" pitchFamily="34" charset="0"/>
              <a:buChar char="•"/>
            </a:pPr>
            <a:r>
              <a:rPr lang="en-GB" sz="1200" dirty="0"/>
              <a:t>Fragmented, purpose-built hardware.</a:t>
            </a:r>
          </a:p>
          <a:p>
            <a:pPr>
              <a:buClr>
                <a:srgbClr val="0000FF"/>
              </a:buClr>
              <a:buSzPct val="130000"/>
              <a:buFont typeface="Arial" pitchFamily="34" charset="0"/>
              <a:buChar char="•"/>
            </a:pPr>
            <a:r>
              <a:rPr lang="en-GB" sz="1200" dirty="0"/>
              <a:t>Physical install per appliance per site.</a:t>
            </a:r>
          </a:p>
          <a:p>
            <a:pPr>
              <a:buClr>
                <a:srgbClr val="0000FF"/>
              </a:buClr>
              <a:buSzPct val="130000"/>
              <a:buFont typeface="Arial" pitchFamily="34" charset="0"/>
              <a:buChar char="•"/>
            </a:pPr>
            <a:r>
              <a:rPr lang="en-GB" sz="1200" dirty="0"/>
              <a:t>Hardware development large barrier to entry for new vendors, constraining innovation &amp; competition.</a:t>
            </a:r>
          </a:p>
        </p:txBody>
      </p:sp>
      <p:sp>
        <p:nvSpPr>
          <p:cNvPr id="72" name="Rectangle 29"/>
          <p:cNvSpPr>
            <a:spLocks noChangeArrowheads="1"/>
          </p:cNvSpPr>
          <p:nvPr/>
        </p:nvSpPr>
        <p:spPr bwMode="auto">
          <a:xfrm>
            <a:off x="2347913" y="1731963"/>
            <a:ext cx="892175" cy="287337"/>
          </a:xfrm>
          <a:prstGeom prst="rect">
            <a:avLst/>
          </a:prstGeom>
          <a:solidFill>
            <a:schemeClr val="bg1"/>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p>
            <a:endParaRPr lang="en-GB" sz="3600" dirty="0"/>
          </a:p>
        </p:txBody>
      </p:sp>
      <p:sp>
        <p:nvSpPr>
          <p:cNvPr id="73" name="Rounded Rectangle 54"/>
          <p:cNvSpPr>
            <a:spLocks noChangeArrowheads="1"/>
          </p:cNvSpPr>
          <p:nvPr/>
        </p:nvSpPr>
        <p:spPr bwMode="auto">
          <a:xfrm>
            <a:off x="96838" y="1136938"/>
            <a:ext cx="4710112" cy="5316398"/>
          </a:xfrm>
          <a:prstGeom prst="roundRect">
            <a:avLst>
              <a:gd name="adj" fmla="val 5806"/>
            </a:avLst>
          </a:prstGeom>
          <a:noFill/>
          <a:ln w="9525" algn="ctr">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GB" dirty="0">
              <a:latin typeface="Arial" pitchFamily="34" charset="0"/>
              <a:cs typeface="Arial" pitchFamily="34" charset="0"/>
            </a:endParaRPr>
          </a:p>
        </p:txBody>
      </p:sp>
      <p:sp>
        <p:nvSpPr>
          <p:cNvPr id="74" name="Right Arrow 73"/>
          <p:cNvSpPr/>
          <p:nvPr/>
        </p:nvSpPr>
        <p:spPr bwMode="auto">
          <a:xfrm rot="19678715">
            <a:off x="3342878" y="3013075"/>
            <a:ext cx="2381250" cy="1528763"/>
          </a:xfrm>
          <a:prstGeom prst="rightArrow">
            <a:avLst>
              <a:gd name="adj1" fmla="val 37318"/>
              <a:gd name="adj2" fmla="val 50000"/>
            </a:avLst>
          </a:prstGeom>
          <a:solidFill>
            <a:srgbClr val="69BE28">
              <a:alpha val="3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34" charset="-128"/>
            </a:endParaRPr>
          </a:p>
        </p:txBody>
      </p:sp>
      <p:grpSp>
        <p:nvGrpSpPr>
          <p:cNvPr id="75" name="Group 74"/>
          <p:cNvGrpSpPr/>
          <p:nvPr/>
        </p:nvGrpSpPr>
        <p:grpSpPr>
          <a:xfrm>
            <a:off x="5040923" y="882533"/>
            <a:ext cx="4047869" cy="5570803"/>
            <a:chOff x="5040923" y="749301"/>
            <a:chExt cx="4047869" cy="5874238"/>
          </a:xfrm>
        </p:grpSpPr>
        <p:sp>
          <p:nvSpPr>
            <p:cNvPr id="76" name="TextBox 43"/>
            <p:cNvSpPr txBox="1">
              <a:spLocks noChangeArrowheads="1"/>
            </p:cNvSpPr>
            <p:nvPr/>
          </p:nvSpPr>
          <p:spPr bwMode="auto">
            <a:xfrm>
              <a:off x="5073445" y="800718"/>
              <a:ext cx="3973718" cy="70788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2000" dirty="0">
                  <a:solidFill>
                    <a:srgbClr val="C00000"/>
                  </a:solidFill>
                  <a:latin typeface="Calibri" pitchFamily="34" charset="0"/>
                  <a:cs typeface="Arial" pitchFamily="34" charset="0"/>
                </a:rPr>
                <a:t>Network Functions Virtualisation Approach</a:t>
              </a:r>
            </a:p>
          </p:txBody>
        </p:sp>
        <p:grpSp>
          <p:nvGrpSpPr>
            <p:cNvPr id="77" name="Group 27"/>
            <p:cNvGrpSpPr/>
            <p:nvPr/>
          </p:nvGrpSpPr>
          <p:grpSpPr>
            <a:xfrm>
              <a:off x="5040923" y="749301"/>
              <a:ext cx="4047869" cy="5874238"/>
              <a:chOff x="5040923" y="749301"/>
              <a:chExt cx="4047869" cy="5874238"/>
            </a:xfrm>
          </p:grpSpPr>
          <p:sp>
            <p:nvSpPr>
              <p:cNvPr id="78" name="TextBox 45"/>
              <p:cNvSpPr txBox="1">
                <a:spLocks noChangeArrowheads="1"/>
              </p:cNvSpPr>
              <p:nvPr/>
            </p:nvSpPr>
            <p:spPr bwMode="auto">
              <a:xfrm>
                <a:off x="5148263" y="6189296"/>
                <a:ext cx="362426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1800" dirty="0">
                    <a:solidFill>
                      <a:srgbClr val="C00000"/>
                    </a:solidFill>
                    <a:latin typeface="Arial" pitchFamily="34" charset="0"/>
                    <a:cs typeface="Arial" pitchFamily="34" charset="0"/>
                  </a:rPr>
                  <a:t>High volume Ethernet switches</a:t>
                </a:r>
              </a:p>
            </p:txBody>
          </p:sp>
          <p:pic>
            <p:nvPicPr>
              <p:cNvPr id="79" name="Picture 6" descr="http://t1.gstatic.com/images?q=tbn:ANd9GcTUFD7wvOt_9mnoGHjnQK7rpnH3119LecHeYdzsH6mkF4_acWhOhw"/>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29325" y="5451475"/>
                <a:ext cx="777875" cy="78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 name="TextBox 40"/>
              <p:cNvSpPr txBox="1">
                <a:spLocks noChangeArrowheads="1"/>
              </p:cNvSpPr>
              <p:nvPr/>
            </p:nvSpPr>
            <p:spPr bwMode="auto">
              <a:xfrm>
                <a:off x="5228435" y="4522788"/>
                <a:ext cx="324960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1800" dirty="0">
                    <a:solidFill>
                      <a:srgbClr val="C00000"/>
                    </a:solidFill>
                    <a:latin typeface="Arial" pitchFamily="34" charset="0"/>
                    <a:cs typeface="Arial" pitchFamily="34" charset="0"/>
                  </a:rPr>
                  <a:t>High volume standard servers</a:t>
                </a:r>
              </a:p>
            </p:txBody>
          </p:sp>
          <p:pic>
            <p:nvPicPr>
              <p:cNvPr id="81"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51538" y="3976688"/>
                <a:ext cx="995362" cy="642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 name="Picture 86"/>
              <p:cNvPicPr>
                <a:picLocks noChangeAspect="1" noChangeArrowheads="1"/>
              </p:cNvPicPr>
              <p:nvPr/>
            </p:nvPicPr>
            <p:blipFill>
              <a:blip r:embed="rId16" cstate="print">
                <a:extLst>
                  <a:ext uri="{28A0092B-C50C-407E-A947-70E740481C1C}">
                    <a14:useLocalDpi xmlns:a14="http://schemas.microsoft.com/office/drawing/2010/main" val="0"/>
                  </a:ext>
                </a:extLst>
              </a:blip>
              <a:srcRect r="1637"/>
              <a:stretch>
                <a:fillRect/>
              </a:stretch>
            </p:blipFill>
            <p:spPr bwMode="auto">
              <a:xfrm>
                <a:off x="6062663" y="4876800"/>
                <a:ext cx="717550" cy="25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3" name="Picture 6" descr="http://t1.gstatic.com/images?q=tbn:ANd9GcTUFD7wvOt_9mnoGHjnQK7rpnH3119LecHeYdzsH6mkF4_acWhOhw"/>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23088" y="5456238"/>
                <a:ext cx="777875" cy="78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4"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45300" y="3981450"/>
                <a:ext cx="995363" cy="642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5" name="Picture 86"/>
              <p:cNvPicPr>
                <a:picLocks noChangeAspect="1" noChangeArrowheads="1"/>
              </p:cNvPicPr>
              <p:nvPr/>
            </p:nvPicPr>
            <p:blipFill>
              <a:blip r:embed="rId16" cstate="print">
                <a:extLst>
                  <a:ext uri="{28A0092B-C50C-407E-A947-70E740481C1C}">
                    <a14:useLocalDpi xmlns:a14="http://schemas.microsoft.com/office/drawing/2010/main" val="0"/>
                  </a:ext>
                </a:extLst>
              </a:blip>
              <a:srcRect r="1637"/>
              <a:stretch>
                <a:fillRect/>
              </a:stretch>
            </p:blipFill>
            <p:spPr bwMode="auto">
              <a:xfrm>
                <a:off x="6956425" y="4881563"/>
                <a:ext cx="71755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6" name="TextBox 45"/>
              <p:cNvSpPr txBox="1">
                <a:spLocks noChangeArrowheads="1"/>
              </p:cNvSpPr>
              <p:nvPr/>
            </p:nvSpPr>
            <p:spPr bwMode="auto">
              <a:xfrm>
                <a:off x="5189478" y="5075238"/>
                <a:ext cx="326243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1800" dirty="0">
                    <a:solidFill>
                      <a:srgbClr val="C00000"/>
                    </a:solidFill>
                    <a:latin typeface="Arial" pitchFamily="34" charset="0"/>
                    <a:cs typeface="Arial" pitchFamily="34" charset="0"/>
                  </a:rPr>
                  <a:t>High volume standard storage</a:t>
                </a:r>
              </a:p>
            </p:txBody>
          </p:sp>
          <p:sp>
            <p:nvSpPr>
              <p:cNvPr id="87" name="Down Arrow 86"/>
              <p:cNvSpPr/>
              <p:nvPr/>
            </p:nvSpPr>
            <p:spPr>
              <a:xfrm>
                <a:off x="6310313" y="3344863"/>
                <a:ext cx="220662" cy="688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dirty="0">
                  <a:latin typeface="Arial" pitchFamily="34" charset="0"/>
                  <a:cs typeface="Arial" pitchFamily="34" charset="0"/>
                </a:endParaRPr>
              </a:p>
            </p:txBody>
          </p:sp>
          <p:pic>
            <p:nvPicPr>
              <p:cNvPr id="88" name="Picture 46" descr="AG00221_"/>
              <p:cNvPicPr>
                <a:picLocks noChangeAspect="1" noChangeArrowheads="1" noCrop="1"/>
              </p:cNvPicPr>
              <p:nvPr/>
            </p:nvPicPr>
            <p:blipFill>
              <a:blip r:embed="rId17" cstate="print">
                <a:extLst>
                  <a:ext uri="{28A0092B-C50C-407E-A947-70E740481C1C}">
                    <a14:useLocalDpi xmlns:a14="http://schemas.microsoft.com/office/drawing/2010/main" val="0"/>
                  </a:ext>
                </a:extLst>
              </a:blip>
              <a:srcRect/>
              <a:stretch>
                <a:fillRect/>
              </a:stretch>
            </p:blipFill>
            <p:spPr bwMode="auto">
              <a:xfrm flipH="1">
                <a:off x="6145213" y="3503613"/>
                <a:ext cx="477837"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9" name="TextBox 88"/>
              <p:cNvSpPr txBox="1"/>
              <p:nvPr/>
            </p:nvSpPr>
            <p:spPr>
              <a:xfrm>
                <a:off x="6586538" y="3511550"/>
                <a:ext cx="2249487" cy="461665"/>
              </a:xfrm>
              <a:prstGeom prst="rect">
                <a:avLst/>
              </a:prstGeom>
              <a:noFill/>
            </p:spPr>
            <p:txBody>
              <a:bodyPr>
                <a:spAutoFit/>
              </a:bodyPr>
              <a:lstStyle/>
              <a:p>
                <a:pPr>
                  <a:spcBef>
                    <a:spcPts val="0"/>
                  </a:spcBef>
                  <a:defRPr/>
                </a:pPr>
                <a:r>
                  <a:rPr lang="en-GB" sz="1200" dirty="0">
                    <a:latin typeface="Arial" pitchFamily="34" charset="0"/>
                    <a:cs typeface="Arial" pitchFamily="34" charset="0"/>
                  </a:rPr>
                  <a:t>Orchestrated,</a:t>
                </a:r>
              </a:p>
              <a:p>
                <a:pPr>
                  <a:spcBef>
                    <a:spcPts val="0"/>
                  </a:spcBef>
                  <a:defRPr/>
                </a:pPr>
                <a:r>
                  <a:rPr lang="en-GB" sz="1200" dirty="0">
                    <a:latin typeface="Arial" pitchFamily="34" charset="0"/>
                    <a:cs typeface="Arial" pitchFamily="34" charset="0"/>
                  </a:rPr>
                  <a:t>automatic &amp; remote install.</a:t>
                </a:r>
              </a:p>
            </p:txBody>
          </p:sp>
          <p:sp>
            <p:nvSpPr>
              <p:cNvPr id="90" name="TextBox 44"/>
              <p:cNvSpPr txBox="1"/>
              <p:nvPr/>
            </p:nvSpPr>
            <p:spPr>
              <a:xfrm rot="5400000">
                <a:off x="7920202" y="2050501"/>
                <a:ext cx="1598515" cy="738664"/>
              </a:xfrm>
              <a:prstGeom prst="rect">
                <a:avLst/>
              </a:prstGeom>
              <a:noFill/>
            </p:spPr>
            <p:txBody>
              <a:bodyPr wrap="none">
                <a:spAutoFit/>
              </a:bodyPr>
              <a:lstStyle/>
              <a:p>
                <a:pPr algn="ctr">
                  <a:spcBef>
                    <a:spcPts val="0"/>
                  </a:spcBef>
                  <a:defRPr/>
                </a:pPr>
                <a:r>
                  <a:rPr lang="en-GB" sz="1400" dirty="0">
                    <a:latin typeface="Arial" pitchFamily="34" charset="0"/>
                    <a:cs typeface="Arial" pitchFamily="34" charset="0"/>
                  </a:rPr>
                  <a:t>Competitive &amp; </a:t>
                </a:r>
              </a:p>
              <a:p>
                <a:pPr algn="ctr">
                  <a:spcBef>
                    <a:spcPts val="0"/>
                  </a:spcBef>
                  <a:defRPr/>
                </a:pPr>
                <a:r>
                  <a:rPr lang="en-GB" sz="1400" dirty="0">
                    <a:latin typeface="Arial" pitchFamily="34" charset="0"/>
                    <a:cs typeface="Arial" pitchFamily="34" charset="0"/>
                  </a:rPr>
                  <a:t>Innovative</a:t>
                </a:r>
              </a:p>
              <a:p>
                <a:pPr algn="ctr">
                  <a:spcBef>
                    <a:spcPts val="0"/>
                  </a:spcBef>
                  <a:defRPr/>
                </a:pPr>
                <a:r>
                  <a:rPr lang="en-GB" sz="1400" dirty="0">
                    <a:latin typeface="Arial" pitchFamily="34" charset="0"/>
                    <a:cs typeface="Arial" pitchFamily="34" charset="0"/>
                  </a:rPr>
                  <a:t> Open Ecosystem</a:t>
                </a:r>
                <a:endParaRPr lang="en-GB" dirty="0">
                  <a:latin typeface="Arial" pitchFamily="34" charset="0"/>
                  <a:cs typeface="Arial" pitchFamily="34" charset="0"/>
                </a:endParaRPr>
              </a:p>
            </p:txBody>
          </p:sp>
          <p:sp>
            <p:nvSpPr>
              <p:cNvPr id="91" name="Cloud 100"/>
              <p:cNvSpPr>
                <a:spLocks noChangeArrowheads="1"/>
              </p:cNvSpPr>
              <p:nvPr/>
            </p:nvSpPr>
            <p:spPr bwMode="auto">
              <a:xfrm>
                <a:off x="5229225" y="1509713"/>
                <a:ext cx="3161316" cy="2001837"/>
              </a:xfrm>
              <a:custGeom>
                <a:avLst/>
                <a:gdLst>
                  <a:gd name="T0" fmla="*/ 3165712 w 43200"/>
                  <a:gd name="T1" fmla="*/ 1026114 h 43200"/>
                  <a:gd name="T2" fmla="*/ 1584176 w 43200"/>
                  <a:gd name="T3" fmla="*/ 2050043 h 43200"/>
                  <a:gd name="T4" fmla="*/ 9828 w 43200"/>
                  <a:gd name="T5" fmla="*/ 1026114 h 43200"/>
                  <a:gd name="T6" fmla="*/ 1584176 w 43200"/>
                  <a:gd name="T7" fmla="*/ 117338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D7EEAA"/>
              </a:solidFill>
              <a:ln w="25400" algn="ctr">
                <a:noFill/>
                <a:miter lim="800000"/>
                <a:headEnd/>
                <a:tailEnd/>
              </a:ln>
              <a:effectLst>
                <a:prstShdw prst="shdw17" dist="17961" dir="2700000">
                  <a:srgbClr val="D7EEAA">
                    <a:gamma/>
                    <a:shade val="60000"/>
                    <a:invGamma/>
                  </a:srgbClr>
                </a:prstShdw>
              </a:effectLst>
            </p:spPr>
            <p:txBody>
              <a:bodyPr anchor="ctr"/>
              <a:lstStyle/>
              <a:p>
                <a:pPr algn="ctr">
                  <a:defRPr/>
                </a:pPr>
                <a:endParaRPr lang="en-GB" sz="4000" dirty="0">
                  <a:solidFill>
                    <a:schemeClr val="lt1"/>
                  </a:solidFill>
                  <a:latin typeface="Arial" pitchFamily="34" charset="0"/>
                  <a:cs typeface="Arial" pitchFamily="34" charset="0"/>
                </a:endParaRPr>
              </a:p>
            </p:txBody>
          </p:sp>
          <p:pic>
            <p:nvPicPr>
              <p:cNvPr id="92" name="Picture 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61025" y="2270370"/>
                <a:ext cx="536575"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3" name="Picture 6"/>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280150" y="2284658"/>
                <a:ext cx="536575"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 name="Picture 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913563" y="2270370"/>
                <a:ext cx="536575"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5" name="Picture 8"/>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61263" y="2284658"/>
                <a:ext cx="536575"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6" name="Picture 9"/>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853113" y="2757733"/>
                <a:ext cx="536575"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7" name="Picture 10"/>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546850" y="2772020"/>
                <a:ext cx="536575"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8" name="Picture 11"/>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227033" y="2783133"/>
                <a:ext cx="536575"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9" name="Text Box 30"/>
              <p:cNvSpPr txBox="1">
                <a:spLocks noChangeArrowheads="1"/>
              </p:cNvSpPr>
              <p:nvPr/>
            </p:nvSpPr>
            <p:spPr bwMode="auto">
              <a:xfrm>
                <a:off x="5576888" y="1743075"/>
                <a:ext cx="2579687" cy="839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pitchFamily="34" charset="-128"/>
                  </a:defRPr>
                </a:lvl9pPr>
              </a:lstStyle>
              <a:p>
                <a:pPr algn="ctr">
                  <a:lnSpc>
                    <a:spcPct val="80000"/>
                  </a:lnSpc>
                  <a:spcBef>
                    <a:spcPts val="0"/>
                  </a:spcBef>
                  <a:buClr>
                    <a:srgbClr val="4D4D4D"/>
                  </a:buClr>
                </a:pPr>
                <a:r>
                  <a:rPr lang="en-GB" sz="2000" dirty="0">
                    <a:latin typeface="Arial" pitchFamily="34" charset="0"/>
                    <a:cs typeface="Arial" pitchFamily="34" charset="0"/>
                  </a:rPr>
                  <a:t>Independent</a:t>
                </a:r>
              </a:p>
              <a:p>
                <a:pPr algn="ctr">
                  <a:lnSpc>
                    <a:spcPct val="80000"/>
                  </a:lnSpc>
                  <a:spcBef>
                    <a:spcPts val="0"/>
                  </a:spcBef>
                  <a:buClr>
                    <a:srgbClr val="4D4D4D"/>
                  </a:buClr>
                </a:pPr>
                <a:r>
                  <a:rPr lang="en-GB" sz="2000" dirty="0">
                    <a:latin typeface="Arial" pitchFamily="34" charset="0"/>
                    <a:cs typeface="Arial" pitchFamily="34" charset="0"/>
                  </a:rPr>
                  <a:t>Software Vendors</a:t>
                </a:r>
              </a:p>
              <a:p>
                <a:pPr algn="ctr">
                  <a:lnSpc>
                    <a:spcPct val="80000"/>
                  </a:lnSpc>
                  <a:spcBef>
                    <a:spcPts val="0"/>
                  </a:spcBef>
                  <a:buClr>
                    <a:srgbClr val="4D4D4D"/>
                  </a:buClr>
                </a:pPr>
                <a:endParaRPr lang="en-GB" sz="2000" dirty="0">
                  <a:latin typeface="Arial" pitchFamily="34" charset="0"/>
                  <a:cs typeface="Arial" pitchFamily="34" charset="0"/>
                </a:endParaRPr>
              </a:p>
            </p:txBody>
          </p:sp>
          <p:sp>
            <p:nvSpPr>
              <p:cNvPr id="100" name="Rounded Rectangle 54"/>
              <p:cNvSpPr>
                <a:spLocks noChangeArrowheads="1"/>
              </p:cNvSpPr>
              <p:nvPr/>
            </p:nvSpPr>
            <p:spPr bwMode="auto">
              <a:xfrm>
                <a:off x="5040923" y="749301"/>
                <a:ext cx="4009754" cy="5874238"/>
              </a:xfrm>
              <a:prstGeom prst="roundRect">
                <a:avLst>
                  <a:gd name="adj" fmla="val 5806"/>
                </a:avLst>
              </a:prstGeom>
              <a:noFill/>
              <a:ln w="9525" algn="ctr">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GB" dirty="0">
                  <a:latin typeface="Arial" pitchFamily="34" charset="0"/>
                  <a:cs typeface="Arial" pitchFamily="34" charset="0"/>
                </a:endParaRPr>
              </a:p>
            </p:txBody>
          </p:sp>
        </p:grpSp>
      </p:grpSp>
    </p:spTree>
    <p:extLst>
      <p:ext uri="{BB962C8B-B14F-4D97-AF65-F5344CB8AC3E}">
        <p14:creationId xmlns:p14="http://schemas.microsoft.com/office/powerpoint/2010/main" val="3973524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35696" y="2924944"/>
            <a:ext cx="6648305" cy="3686041"/>
          </a:xfrm>
          <a:prstGeom prst="rect">
            <a:avLst/>
          </a:prstGeom>
        </p:spPr>
      </p:pic>
      <p:sp>
        <p:nvSpPr>
          <p:cNvPr id="2" name="Title 1"/>
          <p:cNvSpPr>
            <a:spLocks noGrp="1"/>
          </p:cNvSpPr>
          <p:nvPr>
            <p:ph type="title"/>
          </p:nvPr>
        </p:nvSpPr>
        <p:spPr/>
        <p:txBody>
          <a:bodyPr/>
          <a:lstStyle/>
          <a:p>
            <a:r>
              <a:rPr lang="en-US" dirty="0"/>
              <a:t>Defining NFV</a:t>
            </a:r>
          </a:p>
        </p:txBody>
      </p:sp>
      <p:sp>
        <p:nvSpPr>
          <p:cNvPr id="4" name="Content Placeholder 2"/>
          <p:cNvSpPr txBox="1">
            <a:spLocks/>
          </p:cNvSpPr>
          <p:nvPr/>
        </p:nvSpPr>
        <p:spPr>
          <a:xfrm>
            <a:off x="251519" y="1340343"/>
            <a:ext cx="8700751" cy="1728617"/>
          </a:xfrm>
          <a:prstGeom prst="rect">
            <a:avLst/>
          </a:prstGeom>
        </p:spPr>
        <p:txBody>
          <a:bodyPr/>
          <a:lstStyle>
            <a:lvl1pPr marL="257175" indent="-257175" algn="l" rtl="0" eaLnBrk="0" fontAlgn="base" hangingPunct="0">
              <a:spcBef>
                <a:spcPct val="20000"/>
              </a:spcBef>
              <a:spcAft>
                <a:spcPct val="0"/>
              </a:spcAft>
              <a:buClr>
                <a:schemeClr val="bg2"/>
              </a:buClr>
              <a:buSzPct val="75000"/>
              <a:buFont typeface="Wingdings" panose="05000000000000000000" pitchFamily="2" charset="2"/>
              <a:buChar char="n"/>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80000"/>
              <a:buFont typeface="Wingdings" panose="05000000000000000000" pitchFamily="2" charset="2"/>
              <a:buChar char="¨"/>
              <a:defRPr sz="2100">
                <a:solidFill>
                  <a:schemeClr val="tx1"/>
                </a:solidFill>
                <a:latin typeface="+mn-lt"/>
                <a:cs typeface="+mn-cs"/>
              </a:defRPr>
            </a:lvl2pPr>
            <a:lvl3pPr marL="857250" indent="-171450" algn="l" rtl="0" eaLnBrk="0" fontAlgn="base" hangingPunct="0">
              <a:spcBef>
                <a:spcPct val="20000"/>
              </a:spcBef>
              <a:spcAft>
                <a:spcPct val="0"/>
              </a:spcAft>
              <a:buClr>
                <a:schemeClr val="bg2"/>
              </a:buClr>
              <a:buSzPct val="65000"/>
              <a:buFont typeface="Wingdings" panose="05000000000000000000" pitchFamily="2" charset="2"/>
              <a:buChar char="n"/>
              <a:defRPr sz="1800">
                <a:solidFill>
                  <a:schemeClr val="tx1"/>
                </a:solidFill>
                <a:latin typeface="+mn-lt"/>
                <a:cs typeface="+mn-cs"/>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
              <a:defRPr sz="1500">
                <a:solidFill>
                  <a:schemeClr val="tx1"/>
                </a:solidFill>
                <a:latin typeface="+mn-lt"/>
                <a:cs typeface="+mn-cs"/>
              </a:defRPr>
            </a:lvl4pPr>
            <a:lvl5pPr marL="1543050" indent="-171450" algn="l" rtl="0" eaLnBrk="0" fontAlgn="base" hangingPunct="0">
              <a:spcBef>
                <a:spcPct val="20000"/>
              </a:spcBef>
              <a:spcAft>
                <a:spcPct val="0"/>
              </a:spcAft>
              <a:buClr>
                <a:schemeClr val="bg2"/>
              </a:buClr>
              <a:buFont typeface="Wingdings" panose="05000000000000000000" pitchFamily="2" charset="2"/>
              <a:buChar char="§"/>
              <a:defRPr sz="1500">
                <a:solidFill>
                  <a:schemeClr val="tx1"/>
                </a:solidFill>
                <a:latin typeface="+mn-lt"/>
                <a:cs typeface="+mn-cs"/>
              </a:defRPr>
            </a:lvl5pPr>
            <a:lvl6pPr marL="18859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6pPr>
            <a:lvl7pPr marL="22288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7pPr>
            <a:lvl8pPr marL="25717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8pPr>
            <a:lvl9pPr marL="29146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9pPr>
          </a:lstStyle>
          <a:p>
            <a:r>
              <a:rPr lang="en-US" kern="0" dirty="0"/>
              <a:t>NFV transforms how network operators architect their infrastructure by leveraging the full-blown virtualization technology to separate software instance from hardware platform, and by decoupling functionality from location for faster networking service provisioning.</a:t>
            </a:r>
          </a:p>
          <a:p>
            <a:endParaRPr lang="en-US" sz="1500" kern="0" dirty="0"/>
          </a:p>
        </p:txBody>
      </p:sp>
    </p:spTree>
    <p:extLst>
      <p:ext uri="{BB962C8B-B14F-4D97-AF65-F5344CB8AC3E}">
        <p14:creationId xmlns:p14="http://schemas.microsoft.com/office/powerpoint/2010/main" val="340146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NFV</a:t>
            </a:r>
          </a:p>
        </p:txBody>
      </p:sp>
      <p:sp>
        <p:nvSpPr>
          <p:cNvPr id="3" name="Content Placeholder 2"/>
          <p:cNvSpPr>
            <a:spLocks noGrp="1"/>
          </p:cNvSpPr>
          <p:nvPr>
            <p:ph idx="1"/>
          </p:nvPr>
        </p:nvSpPr>
        <p:spPr>
          <a:xfrm>
            <a:off x="457200" y="1484784"/>
            <a:ext cx="8229600" cy="5184576"/>
          </a:xfrm>
        </p:spPr>
        <p:txBody>
          <a:bodyPr/>
          <a:lstStyle/>
          <a:p>
            <a:pPr>
              <a:lnSpc>
                <a:spcPct val="120000"/>
              </a:lnSpc>
              <a:buClr>
                <a:srgbClr val="0000FF"/>
              </a:buClr>
              <a:tabLst>
                <a:tab pos="346075" algn="l"/>
              </a:tabLst>
            </a:pPr>
            <a:r>
              <a:rPr lang="en-GB" dirty="0"/>
              <a:t>Flexibility to easily, rapidly dynamically provision and instantiate new services in various locations (i.e. no need for new equipment install).</a:t>
            </a:r>
            <a:endParaRPr lang="de-DE" dirty="0"/>
          </a:p>
          <a:p>
            <a:pPr>
              <a:lnSpc>
                <a:spcPct val="120000"/>
              </a:lnSpc>
              <a:buClr>
                <a:srgbClr val="0000FF"/>
              </a:buClr>
              <a:tabLst>
                <a:tab pos="346075" algn="l"/>
              </a:tabLst>
            </a:pPr>
            <a:r>
              <a:rPr lang="en-GB" dirty="0"/>
              <a:t>Reduced time-to-market by minimizing the typical network operator cycle of innovation. More service differentiation and customization. </a:t>
            </a:r>
          </a:p>
          <a:p>
            <a:pPr>
              <a:lnSpc>
                <a:spcPct val="120000"/>
              </a:lnSpc>
              <a:buClr>
                <a:srgbClr val="0000FF"/>
              </a:buClr>
              <a:tabLst>
                <a:tab pos="346075" algn="l"/>
              </a:tabLst>
            </a:pPr>
            <a:r>
              <a:rPr lang="en-GB" dirty="0"/>
              <a:t>Improved operational efficiency by taking advantage of the higher uniformity of the physical network platform and its homogeneity to other support platforms.</a:t>
            </a:r>
            <a:endParaRPr lang="de-DE" dirty="0"/>
          </a:p>
          <a:p>
            <a:pPr>
              <a:lnSpc>
                <a:spcPct val="120000"/>
              </a:lnSpc>
            </a:pPr>
            <a:endParaRPr lang="en-US" sz="2800" dirty="0"/>
          </a:p>
        </p:txBody>
      </p:sp>
      <p:sp>
        <p:nvSpPr>
          <p:cNvPr id="5" name="Slide Number Placeholder 4"/>
          <p:cNvSpPr>
            <a:spLocks noGrp="1"/>
          </p:cNvSpPr>
          <p:nvPr>
            <p:ph type="sldNum" sz="quarter" idx="11"/>
          </p:nvPr>
        </p:nvSpPr>
        <p:spPr/>
        <p:txBody>
          <a:bodyPr/>
          <a:lstStyle/>
          <a:p>
            <a:pPr>
              <a:defRPr/>
            </a:pPr>
            <a:fld id="{2B48B09F-E8AA-48BF-A2F5-84852D880179}" type="slidenum">
              <a:rPr lang="en-US" smtClean="0"/>
              <a:pPr>
                <a:defRPr/>
              </a:pPr>
              <a:t>37</a:t>
            </a:fld>
            <a:endParaRPr lang="en-US"/>
          </a:p>
        </p:txBody>
      </p:sp>
    </p:spTree>
    <p:extLst>
      <p:ext uri="{BB962C8B-B14F-4D97-AF65-F5344CB8AC3E}">
        <p14:creationId xmlns:p14="http://schemas.microsoft.com/office/powerpoint/2010/main" val="2283819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NFV (2)</a:t>
            </a:r>
            <a:endParaRPr lang="mk-MK" dirty="0"/>
          </a:p>
        </p:txBody>
      </p:sp>
      <p:sp>
        <p:nvSpPr>
          <p:cNvPr id="3" name="Content Placeholder 2"/>
          <p:cNvSpPr>
            <a:spLocks noGrp="1"/>
          </p:cNvSpPr>
          <p:nvPr>
            <p:ph idx="1"/>
          </p:nvPr>
        </p:nvSpPr>
        <p:spPr/>
        <p:txBody>
          <a:bodyPr/>
          <a:lstStyle/>
          <a:p>
            <a:pPr>
              <a:lnSpc>
                <a:spcPct val="120000"/>
              </a:lnSpc>
              <a:buClr>
                <a:srgbClr val="0000FF"/>
              </a:buClr>
              <a:tabLst>
                <a:tab pos="346075" algn="l"/>
              </a:tabLst>
            </a:pPr>
            <a:r>
              <a:rPr lang="en-GB" dirty="0"/>
              <a:t>Reduced equipment costs through equipment consolidation on high volume industry standard servers leveraging the economies of scale of the IT industry.</a:t>
            </a:r>
          </a:p>
          <a:p>
            <a:pPr>
              <a:lnSpc>
                <a:spcPct val="120000"/>
              </a:lnSpc>
              <a:buClr>
                <a:srgbClr val="0000FF"/>
              </a:buClr>
              <a:tabLst>
                <a:tab pos="346075" algn="l"/>
              </a:tabLst>
            </a:pPr>
            <a:r>
              <a:rPr lang="en-GB" dirty="0"/>
              <a:t>Reduced operational costs: reduced power, reduced space, improved network monitoring.</a:t>
            </a:r>
          </a:p>
          <a:p>
            <a:pPr>
              <a:lnSpc>
                <a:spcPct val="120000"/>
              </a:lnSpc>
              <a:buClr>
                <a:srgbClr val="0000FF"/>
              </a:buClr>
              <a:tabLst>
                <a:tab pos="346075" algn="l"/>
              </a:tabLst>
            </a:pPr>
            <a:r>
              <a:rPr lang="de-DE" dirty="0"/>
              <a:t>Software-oriented innovation (including Open Source) to rapidly prototype and test new services and generate new revenue streams.</a:t>
            </a:r>
          </a:p>
          <a:p>
            <a:pPr>
              <a:lnSpc>
                <a:spcPct val="120000"/>
              </a:lnSpc>
              <a:buClr>
                <a:srgbClr val="0000FF"/>
              </a:buClr>
              <a:tabLst>
                <a:tab pos="346075" algn="l"/>
              </a:tabLst>
            </a:pPr>
            <a:r>
              <a:rPr lang="de-DE" dirty="0"/>
              <a:t>IT-oriented skillset and talent (readily available in global geography, flexible).</a:t>
            </a:r>
            <a:endParaRPr lang="en-GB" dirty="0"/>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38</a:t>
            </a:fld>
            <a:endParaRPr lang="en-US" altLang="en-US"/>
          </a:p>
        </p:txBody>
      </p:sp>
    </p:spTree>
    <p:extLst>
      <p:ext uri="{BB962C8B-B14F-4D97-AF65-F5344CB8AC3E}">
        <p14:creationId xmlns:p14="http://schemas.microsoft.com/office/powerpoint/2010/main" val="1101252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NFV - ETSI Reference Architecture</a:t>
            </a:r>
          </a:p>
        </p:txBody>
      </p:sp>
      <p:pic>
        <p:nvPicPr>
          <p:cNvPr id="6" name="Picture 5"/>
          <p:cNvPicPr>
            <a:picLocks noChangeAspect="1"/>
          </p:cNvPicPr>
          <p:nvPr/>
        </p:nvPicPr>
        <p:blipFill>
          <a:blip r:embed="rId3"/>
          <a:stretch>
            <a:fillRect/>
          </a:stretch>
        </p:blipFill>
        <p:spPr>
          <a:xfrm>
            <a:off x="814387" y="1700808"/>
            <a:ext cx="7515225" cy="4257675"/>
          </a:xfrm>
          <a:prstGeom prst="rect">
            <a:avLst/>
          </a:prstGeom>
        </p:spPr>
      </p:pic>
      <p:sp>
        <p:nvSpPr>
          <p:cNvPr id="7" name="TextBox 6"/>
          <p:cNvSpPr txBox="1"/>
          <p:nvPr/>
        </p:nvSpPr>
        <p:spPr>
          <a:xfrm>
            <a:off x="457199" y="6142636"/>
            <a:ext cx="8229600" cy="523220"/>
          </a:xfrm>
          <a:prstGeom prst="rect">
            <a:avLst/>
          </a:prstGeom>
          <a:noFill/>
        </p:spPr>
        <p:txBody>
          <a:bodyPr wrap="square" rtlCol="0">
            <a:spAutoFit/>
          </a:bodyPr>
          <a:lstStyle/>
          <a:p>
            <a:r>
              <a:rPr lang="en-US" sz="1400" dirty="0"/>
              <a:t>* ETSI, “Network Functions </a:t>
            </a:r>
            <a:r>
              <a:rPr lang="en-US" sz="1400" dirty="0" err="1"/>
              <a:t>Virtualisation</a:t>
            </a:r>
            <a:r>
              <a:rPr lang="en-US" sz="1400" dirty="0"/>
              <a:t> (NFV); Architectural Framework,” GS NFV 002 (v. 1.1.1), Oct. 2013.</a:t>
            </a:r>
            <a:endParaRPr lang="mk-MK" sz="1400" dirty="0"/>
          </a:p>
        </p:txBody>
      </p:sp>
    </p:spTree>
    <p:extLst>
      <p:ext uri="{BB962C8B-B14F-4D97-AF65-F5344CB8AC3E}">
        <p14:creationId xmlns:p14="http://schemas.microsoft.com/office/powerpoint/2010/main" val="2737466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mk-MK" dirty="0"/>
              <a:t>The Big Picture</a:t>
            </a:r>
          </a:p>
        </p:txBody>
      </p:sp>
      <p:sp>
        <p:nvSpPr>
          <p:cNvPr id="194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C8F70749-D49E-405C-86DB-2C9E7E96D0AC}" type="slidenum">
              <a:rPr lang="en-US" altLang="mk-MK" sz="1000">
                <a:solidFill>
                  <a:schemeClr val="tx2"/>
                </a:solidFill>
                <a:latin typeface="Arial Narrow" panose="020B0606020202030204" pitchFamily="34" charset="0"/>
              </a:rPr>
              <a:pPr eaLnBrk="1" hangingPunct="1"/>
              <a:t>4</a:t>
            </a:fld>
            <a:endParaRPr lang="en-US" altLang="mk-MK" sz="1000">
              <a:solidFill>
                <a:schemeClr val="tx2"/>
              </a:solidFill>
              <a:latin typeface="Arial Narrow" panose="020B0606020202030204" pitchFamily="34" charset="0"/>
            </a:endParaRPr>
          </a:p>
        </p:txBody>
      </p:sp>
      <p:pic>
        <p:nvPicPr>
          <p:cNvPr id="19459" name="Picture 4" descr="Untitl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93800"/>
            <a:ext cx="9144000"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042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NFV Architecture </a:t>
            </a:r>
            <a:endParaRPr lang="mk-MK" dirty="0"/>
          </a:p>
        </p:txBody>
      </p:sp>
      <p:sp>
        <p:nvSpPr>
          <p:cNvPr id="3" name="Slide Number Placeholder 2"/>
          <p:cNvSpPr>
            <a:spLocks noGrp="1"/>
          </p:cNvSpPr>
          <p:nvPr>
            <p:ph type="sldNum" sz="quarter" idx="11"/>
          </p:nvPr>
        </p:nvSpPr>
        <p:spPr/>
        <p:txBody>
          <a:bodyPr/>
          <a:lstStyle/>
          <a:p>
            <a:fld id="{C0FD3C0A-7DD2-4973-9FE4-C65AC5A0C8A6}" type="slidenum">
              <a:rPr lang="en-US" altLang="en-US" smtClean="0"/>
              <a:pPr/>
              <a:t>40</a:t>
            </a:fld>
            <a:endParaRPr lang="en-US" altLang="en-US"/>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96752"/>
            <a:ext cx="7920880" cy="5256584"/>
          </a:xfrm>
          <a:prstGeom prst="rect">
            <a:avLst/>
          </a:prstGeom>
          <a:noFill/>
          <a:ln>
            <a:noFill/>
          </a:ln>
        </p:spPr>
      </p:pic>
    </p:spTree>
    <p:extLst>
      <p:ext uri="{BB962C8B-B14F-4D97-AF65-F5344CB8AC3E}">
        <p14:creationId xmlns:p14="http://schemas.microsoft.com/office/powerpoint/2010/main" val="1136919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NFV major differences</a:t>
            </a:r>
            <a:endParaRPr lang="mk-MK" dirty="0"/>
          </a:p>
        </p:txBody>
      </p:sp>
      <p:sp>
        <p:nvSpPr>
          <p:cNvPr id="3" name="Slide Number Placeholder 2"/>
          <p:cNvSpPr>
            <a:spLocks noGrp="1"/>
          </p:cNvSpPr>
          <p:nvPr>
            <p:ph type="sldNum" sz="quarter" idx="11"/>
          </p:nvPr>
        </p:nvSpPr>
        <p:spPr/>
        <p:txBody>
          <a:bodyPr/>
          <a:lstStyle/>
          <a:p>
            <a:fld id="{C0FD3C0A-7DD2-4973-9FE4-C65AC5A0C8A6}" type="slidenum">
              <a:rPr lang="en-US" altLang="en-US" smtClean="0"/>
              <a:pPr/>
              <a:t>41</a:t>
            </a:fld>
            <a:endParaRPr lang="en-US" altLang="en-US"/>
          </a:p>
        </p:txBody>
      </p:sp>
      <p:sp>
        <p:nvSpPr>
          <p:cNvPr id="4" name="Content Placeholder 2"/>
          <p:cNvSpPr txBox="1">
            <a:spLocks/>
          </p:cNvSpPr>
          <p:nvPr/>
        </p:nvSpPr>
        <p:spPr>
          <a:xfrm>
            <a:off x="457200" y="1412776"/>
            <a:ext cx="8229600" cy="4968977"/>
          </a:xfrm>
          <a:prstGeom prst="rect">
            <a:avLst/>
          </a:prstGeom>
        </p:spPr>
        <p:txBody>
          <a:bodyPr/>
          <a:lstStyle>
            <a:lvl1pPr marL="257175" indent="-257175" algn="l" rtl="0" eaLnBrk="0" fontAlgn="base" hangingPunct="0">
              <a:spcBef>
                <a:spcPct val="20000"/>
              </a:spcBef>
              <a:spcAft>
                <a:spcPct val="0"/>
              </a:spcAft>
              <a:buClr>
                <a:schemeClr val="bg2"/>
              </a:buClr>
              <a:buSzPct val="75000"/>
              <a:buFont typeface="Wingdings" panose="05000000000000000000" pitchFamily="2" charset="2"/>
              <a:buChar char="n"/>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80000"/>
              <a:buFont typeface="Wingdings" panose="05000000000000000000" pitchFamily="2" charset="2"/>
              <a:buChar char="¨"/>
              <a:defRPr sz="2100">
                <a:solidFill>
                  <a:schemeClr val="tx1"/>
                </a:solidFill>
                <a:latin typeface="+mn-lt"/>
                <a:cs typeface="+mn-cs"/>
              </a:defRPr>
            </a:lvl2pPr>
            <a:lvl3pPr marL="857250" indent="-171450" algn="l" rtl="0" eaLnBrk="0" fontAlgn="base" hangingPunct="0">
              <a:spcBef>
                <a:spcPct val="20000"/>
              </a:spcBef>
              <a:spcAft>
                <a:spcPct val="0"/>
              </a:spcAft>
              <a:buClr>
                <a:schemeClr val="bg2"/>
              </a:buClr>
              <a:buSzPct val="65000"/>
              <a:buFont typeface="Wingdings" panose="05000000000000000000" pitchFamily="2" charset="2"/>
              <a:buChar char="n"/>
              <a:defRPr sz="1800">
                <a:solidFill>
                  <a:schemeClr val="tx1"/>
                </a:solidFill>
                <a:latin typeface="+mn-lt"/>
                <a:cs typeface="+mn-cs"/>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
              <a:defRPr sz="1500">
                <a:solidFill>
                  <a:schemeClr val="tx1"/>
                </a:solidFill>
                <a:latin typeface="+mn-lt"/>
                <a:cs typeface="+mn-cs"/>
              </a:defRPr>
            </a:lvl4pPr>
            <a:lvl5pPr marL="1543050" indent="-171450" algn="l" rtl="0" eaLnBrk="0" fontAlgn="base" hangingPunct="0">
              <a:spcBef>
                <a:spcPct val="20000"/>
              </a:spcBef>
              <a:spcAft>
                <a:spcPct val="0"/>
              </a:spcAft>
              <a:buClr>
                <a:schemeClr val="bg2"/>
              </a:buClr>
              <a:buFont typeface="Wingdings" panose="05000000000000000000" pitchFamily="2" charset="2"/>
              <a:buChar char="§"/>
              <a:defRPr sz="1500">
                <a:solidFill>
                  <a:schemeClr val="tx1"/>
                </a:solidFill>
                <a:latin typeface="+mn-lt"/>
                <a:cs typeface="+mn-cs"/>
              </a:defRPr>
            </a:lvl5pPr>
            <a:lvl6pPr marL="18859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6pPr>
            <a:lvl7pPr marL="22288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7pPr>
            <a:lvl8pPr marL="25717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8pPr>
            <a:lvl9pPr marL="29146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9pPr>
          </a:lstStyle>
          <a:p>
            <a:pPr>
              <a:lnSpc>
                <a:spcPct val="120000"/>
              </a:lnSpc>
              <a:buClr>
                <a:srgbClr val="0000FF"/>
              </a:buClr>
              <a:tabLst>
                <a:tab pos="346075" algn="l"/>
              </a:tabLst>
            </a:pPr>
            <a:r>
              <a:rPr lang="en-US" kern="0" dirty="0"/>
              <a:t>NFV introduces the following three major differences:</a:t>
            </a:r>
          </a:p>
          <a:p>
            <a:pPr lvl="1">
              <a:lnSpc>
                <a:spcPct val="120000"/>
              </a:lnSpc>
              <a:buClr>
                <a:srgbClr val="0000FF"/>
              </a:buClr>
              <a:tabLst>
                <a:tab pos="346075" algn="l"/>
              </a:tabLst>
            </a:pPr>
            <a:r>
              <a:rPr lang="en-US" kern="0" dirty="0"/>
              <a:t>Separation of software from hardware: This separation enables the software to evolve independent from the hardware, and vice versa.</a:t>
            </a:r>
          </a:p>
          <a:p>
            <a:pPr lvl="1">
              <a:lnSpc>
                <a:spcPct val="120000"/>
              </a:lnSpc>
              <a:buClr>
                <a:srgbClr val="0000FF"/>
              </a:buClr>
              <a:tabLst>
                <a:tab pos="346075" algn="l"/>
              </a:tabLst>
            </a:pPr>
            <a:r>
              <a:rPr lang="en-US" kern="0" dirty="0"/>
              <a:t> Flexible deployment of network functions: NFV can automatically deploy network function software on a pool of hardware resources that may run different functions at different times in different data centers.</a:t>
            </a:r>
          </a:p>
          <a:p>
            <a:pPr lvl="1">
              <a:lnSpc>
                <a:spcPct val="120000"/>
              </a:lnSpc>
              <a:buClr>
                <a:srgbClr val="0000FF"/>
              </a:buClr>
              <a:tabLst>
                <a:tab pos="346075" algn="l"/>
              </a:tabLst>
            </a:pPr>
            <a:r>
              <a:rPr lang="en-US" kern="0" dirty="0"/>
              <a:t> Dynamic service provisioning: Network operators can scale the NFV performance dynamically and on a grow-as-you-need basis with fine granularity control based on the current network conditions. </a:t>
            </a:r>
            <a:endParaRPr lang="en-GB" kern="0" dirty="0"/>
          </a:p>
        </p:txBody>
      </p:sp>
    </p:spTree>
    <p:extLst>
      <p:ext uri="{BB962C8B-B14F-4D97-AF65-F5344CB8AC3E}">
        <p14:creationId xmlns:p14="http://schemas.microsoft.com/office/powerpoint/2010/main" val="3361551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9588"/>
            <a:ext cx="8229600" cy="501180"/>
          </a:xfrm>
        </p:spPr>
        <p:txBody>
          <a:bodyPr/>
          <a:lstStyle/>
          <a:p>
            <a:r>
              <a:rPr lang="en-US" dirty="0">
                <a:solidFill>
                  <a:srgbClr val="002060"/>
                </a:solidFill>
                <a:latin typeface="Arial" pitchFamily="34" charset="0"/>
                <a:cs typeface="Arial" pitchFamily="34" charset="0"/>
              </a:rPr>
              <a:t> </a:t>
            </a:r>
            <a:r>
              <a:rPr lang="en-US" dirty="0"/>
              <a:t>Baseline NFV Architecture </a:t>
            </a:r>
            <a:br>
              <a:rPr lang="en-US" dirty="0">
                <a:solidFill>
                  <a:srgbClr val="002060"/>
                </a:solidFill>
                <a:latin typeface="Arial" pitchFamily="34" charset="0"/>
                <a:cs typeface="Arial" pitchFamily="34" charset="0"/>
              </a:rPr>
            </a:br>
            <a:endParaRPr lang="en-US" dirty="0"/>
          </a:p>
        </p:txBody>
      </p:sp>
      <p:sp>
        <p:nvSpPr>
          <p:cNvPr id="5" name="Slide Number Placeholder 4"/>
          <p:cNvSpPr>
            <a:spLocks noGrp="1"/>
          </p:cNvSpPr>
          <p:nvPr>
            <p:ph type="sldNum" sz="quarter" idx="11"/>
          </p:nvPr>
        </p:nvSpPr>
        <p:spPr/>
        <p:txBody>
          <a:bodyPr/>
          <a:lstStyle/>
          <a:p>
            <a:pPr>
              <a:defRPr/>
            </a:pPr>
            <a:fld id="{2B48B09F-E8AA-48BF-A2F5-84852D880179}" type="slidenum">
              <a:rPr lang="en-US" smtClean="0"/>
              <a:pPr>
                <a:defRPr/>
              </a:pPr>
              <a:t>42</a:t>
            </a:fld>
            <a:endParaRPr lang="en-US"/>
          </a:p>
        </p:txBody>
      </p:sp>
      <p:grpSp>
        <p:nvGrpSpPr>
          <p:cNvPr id="6" name="Group 5"/>
          <p:cNvGrpSpPr/>
          <p:nvPr/>
        </p:nvGrpSpPr>
        <p:grpSpPr>
          <a:xfrm>
            <a:off x="611560" y="1196752"/>
            <a:ext cx="7948613" cy="5222875"/>
            <a:chOff x="934944" y="670953"/>
            <a:chExt cx="7948613" cy="5222875"/>
          </a:xfrm>
        </p:grpSpPr>
        <p:pic>
          <p:nvPicPr>
            <p:cNvPr id="7" name="Picture 2" descr="https://www.opennetworking.org/components/com_wordpress/wp/wp-content/uploads/2013/02/NFV-Meeting-Fi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944" y="670953"/>
              <a:ext cx="7948613"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811439" y="855406"/>
              <a:ext cx="2645464" cy="313932"/>
            </a:xfrm>
            <a:prstGeom prst="rect">
              <a:avLst/>
            </a:prstGeom>
            <a:solidFill>
              <a:srgbClr val="70C3D6"/>
            </a:solidFill>
          </p:spPr>
          <p:txBody>
            <a:bodyPr wrap="square" rtlCol="0">
              <a:spAutoFit/>
            </a:bodyPr>
            <a:lstStyle/>
            <a:p>
              <a:r>
                <a:rPr lang="en-US" sz="1600" dirty="0">
                  <a:latin typeface="Arial" pitchFamily="34" charset="0"/>
                  <a:cs typeface="Arial" pitchFamily="34" charset="0"/>
                </a:rPr>
                <a:t>NFV Applications Domain</a:t>
              </a:r>
            </a:p>
          </p:txBody>
        </p:sp>
        <p:sp>
          <p:nvSpPr>
            <p:cNvPr id="9" name="TextBox 8"/>
            <p:cNvSpPr txBox="1"/>
            <p:nvPr/>
          </p:nvSpPr>
          <p:spPr>
            <a:xfrm>
              <a:off x="3022833" y="1892709"/>
              <a:ext cx="2645464" cy="313932"/>
            </a:xfrm>
            <a:prstGeom prst="rect">
              <a:avLst/>
            </a:prstGeom>
            <a:solidFill>
              <a:schemeClr val="bg1"/>
            </a:solidFill>
          </p:spPr>
          <p:txBody>
            <a:bodyPr wrap="square" rtlCol="0">
              <a:spAutoFit/>
            </a:bodyPr>
            <a:lstStyle/>
            <a:p>
              <a:r>
                <a:rPr lang="en-US" sz="1600" dirty="0">
                  <a:latin typeface="Arial" pitchFamily="34" charset="0"/>
                  <a:cs typeface="Arial" pitchFamily="34" charset="0"/>
                </a:rPr>
                <a:t>NFV Container Interface</a:t>
              </a:r>
            </a:p>
          </p:txBody>
        </p:sp>
      </p:grpSp>
    </p:spTree>
    <p:extLst>
      <p:ext uri="{BB962C8B-B14F-4D97-AF65-F5344CB8AC3E}">
        <p14:creationId xmlns:p14="http://schemas.microsoft.com/office/powerpoint/2010/main" val="36903268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17549"/>
            <a:ext cx="8229600" cy="737496"/>
          </a:xfrm>
          <a:prstGeom prst="rect">
            <a:avLst/>
          </a:prstGeom>
        </p:spPr>
        <p:txBody>
          <a:bodyPr/>
          <a:lstStyle>
            <a:lvl1pPr algn="l" rtl="0" eaLnBrk="0" fontAlgn="base" hangingPunct="0">
              <a:spcBef>
                <a:spcPct val="0"/>
              </a:spcBef>
              <a:spcAft>
                <a:spcPct val="0"/>
              </a:spcAft>
              <a:defRPr sz="3300">
                <a:solidFill>
                  <a:srgbClr val="3967A0"/>
                </a:solidFill>
                <a:latin typeface="+mj-lt"/>
                <a:ea typeface="+mj-ea"/>
                <a:cs typeface="+mj-cs"/>
              </a:defRPr>
            </a:lvl1pPr>
            <a:lvl2pPr algn="l" rtl="0" eaLnBrk="0" fontAlgn="base" hangingPunct="0">
              <a:spcBef>
                <a:spcPct val="0"/>
              </a:spcBef>
              <a:spcAft>
                <a:spcPct val="0"/>
              </a:spcAft>
              <a:defRPr sz="3300">
                <a:solidFill>
                  <a:schemeClr val="tx1"/>
                </a:solidFill>
                <a:latin typeface="Arial" pitchFamily="34" charset="0"/>
                <a:cs typeface="Arial" pitchFamily="34" charset="0"/>
              </a:defRPr>
            </a:lvl2pPr>
            <a:lvl3pPr algn="l" rtl="0" eaLnBrk="0" fontAlgn="base" hangingPunct="0">
              <a:spcBef>
                <a:spcPct val="0"/>
              </a:spcBef>
              <a:spcAft>
                <a:spcPct val="0"/>
              </a:spcAft>
              <a:defRPr sz="3300">
                <a:solidFill>
                  <a:schemeClr val="tx1"/>
                </a:solidFill>
                <a:latin typeface="Arial" pitchFamily="34" charset="0"/>
                <a:cs typeface="Arial" pitchFamily="34" charset="0"/>
              </a:defRPr>
            </a:lvl3pPr>
            <a:lvl4pPr algn="l" rtl="0" eaLnBrk="0" fontAlgn="base" hangingPunct="0">
              <a:spcBef>
                <a:spcPct val="0"/>
              </a:spcBef>
              <a:spcAft>
                <a:spcPct val="0"/>
              </a:spcAft>
              <a:defRPr sz="3300">
                <a:solidFill>
                  <a:schemeClr val="tx1"/>
                </a:solidFill>
                <a:latin typeface="Arial" pitchFamily="34" charset="0"/>
                <a:cs typeface="Arial" pitchFamily="34" charset="0"/>
              </a:defRPr>
            </a:lvl4pPr>
            <a:lvl5pPr algn="l" rtl="0" eaLnBrk="0" fontAlgn="base" hangingPunct="0">
              <a:spcBef>
                <a:spcPct val="0"/>
              </a:spcBef>
              <a:spcAft>
                <a:spcPct val="0"/>
              </a:spcAft>
              <a:defRPr sz="3300">
                <a:solidFill>
                  <a:schemeClr val="tx1"/>
                </a:solidFill>
                <a:latin typeface="Arial" pitchFamily="34" charset="0"/>
                <a:cs typeface="Arial" pitchFamily="34" charset="0"/>
              </a:defRPr>
            </a:lvl5pPr>
            <a:lvl6pPr marL="342900" algn="l" rtl="0" fontAlgn="base">
              <a:spcBef>
                <a:spcPct val="0"/>
              </a:spcBef>
              <a:spcAft>
                <a:spcPct val="0"/>
              </a:spcAft>
              <a:defRPr sz="3300">
                <a:solidFill>
                  <a:schemeClr val="tx1"/>
                </a:solidFill>
                <a:latin typeface="Arial" pitchFamily="34" charset="0"/>
                <a:cs typeface="Arial" pitchFamily="34" charset="0"/>
              </a:defRPr>
            </a:lvl6pPr>
            <a:lvl7pPr marL="685800" algn="l" rtl="0" fontAlgn="base">
              <a:spcBef>
                <a:spcPct val="0"/>
              </a:spcBef>
              <a:spcAft>
                <a:spcPct val="0"/>
              </a:spcAft>
              <a:defRPr sz="3300">
                <a:solidFill>
                  <a:schemeClr val="tx1"/>
                </a:solidFill>
                <a:latin typeface="Arial" pitchFamily="34" charset="0"/>
                <a:cs typeface="Arial" pitchFamily="34" charset="0"/>
              </a:defRPr>
            </a:lvl7pPr>
            <a:lvl8pPr marL="1028700" algn="l" rtl="0" fontAlgn="base">
              <a:spcBef>
                <a:spcPct val="0"/>
              </a:spcBef>
              <a:spcAft>
                <a:spcPct val="0"/>
              </a:spcAft>
              <a:defRPr sz="3300">
                <a:solidFill>
                  <a:schemeClr val="tx1"/>
                </a:solidFill>
                <a:latin typeface="Arial" pitchFamily="34" charset="0"/>
                <a:cs typeface="Arial" pitchFamily="34" charset="0"/>
              </a:defRPr>
            </a:lvl8pPr>
            <a:lvl9pPr marL="1371600" algn="l" rtl="0" fontAlgn="base">
              <a:spcBef>
                <a:spcPct val="0"/>
              </a:spcBef>
              <a:spcAft>
                <a:spcPct val="0"/>
              </a:spcAft>
              <a:defRPr sz="3300">
                <a:solidFill>
                  <a:schemeClr val="tx1"/>
                </a:solidFill>
                <a:latin typeface="Arial" pitchFamily="34" charset="0"/>
                <a:cs typeface="Arial" pitchFamily="34" charset="0"/>
              </a:defRPr>
            </a:lvl9pPr>
          </a:lstStyle>
          <a:p>
            <a:r>
              <a:rPr lang="en-US" kern="0" dirty="0"/>
              <a:t>Relationship between NFV and SDN</a:t>
            </a:r>
            <a:endParaRPr lang="mk-MK" kern="0" dirty="0"/>
          </a:p>
        </p:txBody>
      </p:sp>
      <p:sp>
        <p:nvSpPr>
          <p:cNvPr id="4" name="Content Placeholder 2"/>
          <p:cNvSpPr txBox="1">
            <a:spLocks/>
          </p:cNvSpPr>
          <p:nvPr/>
        </p:nvSpPr>
        <p:spPr>
          <a:xfrm>
            <a:off x="457200" y="1255045"/>
            <a:ext cx="8229600" cy="4968977"/>
          </a:xfrm>
          <a:prstGeom prst="rect">
            <a:avLst/>
          </a:prstGeom>
        </p:spPr>
        <p:txBody>
          <a:bodyPr/>
          <a:lstStyle>
            <a:lvl1pPr marL="257175" indent="-257175" algn="l" rtl="0" eaLnBrk="0" fontAlgn="base" hangingPunct="0">
              <a:spcBef>
                <a:spcPct val="20000"/>
              </a:spcBef>
              <a:spcAft>
                <a:spcPct val="0"/>
              </a:spcAft>
              <a:buClr>
                <a:schemeClr val="bg2"/>
              </a:buClr>
              <a:buSzPct val="75000"/>
              <a:buFont typeface="Wingdings" panose="05000000000000000000" pitchFamily="2" charset="2"/>
              <a:buChar char="n"/>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80000"/>
              <a:buFont typeface="Wingdings" panose="05000000000000000000" pitchFamily="2" charset="2"/>
              <a:buChar char="¨"/>
              <a:defRPr sz="2100">
                <a:solidFill>
                  <a:schemeClr val="tx1"/>
                </a:solidFill>
                <a:latin typeface="+mn-lt"/>
                <a:cs typeface="+mn-cs"/>
              </a:defRPr>
            </a:lvl2pPr>
            <a:lvl3pPr marL="857250" indent="-171450" algn="l" rtl="0" eaLnBrk="0" fontAlgn="base" hangingPunct="0">
              <a:spcBef>
                <a:spcPct val="20000"/>
              </a:spcBef>
              <a:spcAft>
                <a:spcPct val="0"/>
              </a:spcAft>
              <a:buClr>
                <a:schemeClr val="bg2"/>
              </a:buClr>
              <a:buSzPct val="65000"/>
              <a:buFont typeface="Wingdings" panose="05000000000000000000" pitchFamily="2" charset="2"/>
              <a:buChar char="n"/>
              <a:defRPr sz="1800">
                <a:solidFill>
                  <a:schemeClr val="tx1"/>
                </a:solidFill>
                <a:latin typeface="+mn-lt"/>
                <a:cs typeface="+mn-cs"/>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
              <a:defRPr sz="1500">
                <a:solidFill>
                  <a:schemeClr val="tx1"/>
                </a:solidFill>
                <a:latin typeface="+mn-lt"/>
                <a:cs typeface="+mn-cs"/>
              </a:defRPr>
            </a:lvl4pPr>
            <a:lvl5pPr marL="1543050" indent="-171450" algn="l" rtl="0" eaLnBrk="0" fontAlgn="base" hangingPunct="0">
              <a:spcBef>
                <a:spcPct val="20000"/>
              </a:spcBef>
              <a:spcAft>
                <a:spcPct val="0"/>
              </a:spcAft>
              <a:buClr>
                <a:schemeClr val="bg2"/>
              </a:buClr>
              <a:buFont typeface="Wingdings" panose="05000000000000000000" pitchFamily="2" charset="2"/>
              <a:buChar char="§"/>
              <a:defRPr sz="1500">
                <a:solidFill>
                  <a:schemeClr val="tx1"/>
                </a:solidFill>
                <a:latin typeface="+mn-lt"/>
                <a:cs typeface="+mn-cs"/>
              </a:defRPr>
            </a:lvl5pPr>
            <a:lvl6pPr marL="18859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6pPr>
            <a:lvl7pPr marL="22288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7pPr>
            <a:lvl8pPr marL="25717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8pPr>
            <a:lvl9pPr marL="29146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9pPr>
          </a:lstStyle>
          <a:p>
            <a:r>
              <a:rPr lang="en-US" kern="0" dirty="0"/>
              <a:t>NFV deploys virtual network equipment </a:t>
            </a:r>
          </a:p>
          <a:p>
            <a:r>
              <a:rPr lang="en-US" kern="0" dirty="0"/>
              <a:t>SDN traditionally manages physical network equipment and software.</a:t>
            </a:r>
          </a:p>
          <a:p>
            <a:r>
              <a:rPr lang="en-US" kern="0" dirty="0"/>
              <a:t>SDN can refer to managing both physical and virtual equipment and environment</a:t>
            </a:r>
            <a:endParaRPr lang="mk-MK" kern="0" dirty="0"/>
          </a:p>
        </p:txBody>
      </p:sp>
      <p:pic>
        <p:nvPicPr>
          <p:cNvPr id="5" name="Picture 4"/>
          <p:cNvPicPr>
            <a:picLocks noChangeAspect="1"/>
          </p:cNvPicPr>
          <p:nvPr/>
        </p:nvPicPr>
        <p:blipFill>
          <a:blip r:embed="rId3"/>
          <a:stretch>
            <a:fillRect/>
          </a:stretch>
        </p:blipFill>
        <p:spPr>
          <a:xfrm>
            <a:off x="2453474" y="3429000"/>
            <a:ext cx="4440160" cy="2792012"/>
          </a:xfrm>
          <a:prstGeom prst="rect">
            <a:avLst/>
          </a:prstGeom>
        </p:spPr>
      </p:pic>
    </p:spTree>
    <p:extLst>
      <p:ext uri="{BB962C8B-B14F-4D97-AF65-F5344CB8AC3E}">
        <p14:creationId xmlns:p14="http://schemas.microsoft.com/office/powerpoint/2010/main" val="64298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48109" y="1903455"/>
            <a:ext cx="6629495" cy="3456928"/>
          </a:xfrm>
          <a:prstGeom prst="rect">
            <a:avLst/>
          </a:prstGeom>
        </p:spPr>
      </p:pic>
      <p:sp>
        <p:nvSpPr>
          <p:cNvPr id="2" name="Title 1"/>
          <p:cNvSpPr>
            <a:spLocks noGrp="1"/>
          </p:cNvSpPr>
          <p:nvPr>
            <p:ph type="title"/>
          </p:nvPr>
        </p:nvSpPr>
        <p:spPr/>
        <p:txBody>
          <a:bodyPr/>
          <a:lstStyle/>
          <a:p>
            <a:pPr>
              <a:lnSpc>
                <a:spcPct val="95000"/>
              </a:lnSpc>
              <a:spcBef>
                <a:spcPts val="1200"/>
              </a:spcBef>
            </a:pPr>
            <a:r>
              <a:rPr lang="en-US" dirty="0"/>
              <a:t>Illustration of SDN vs NFV</a:t>
            </a:r>
          </a:p>
        </p:txBody>
      </p:sp>
    </p:spTree>
    <p:extLst>
      <p:ext uri="{BB962C8B-B14F-4D97-AF65-F5344CB8AC3E}">
        <p14:creationId xmlns:p14="http://schemas.microsoft.com/office/powerpoint/2010/main" val="1216024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NFV Use Cases </a:t>
            </a:r>
            <a:endParaRPr lang="mk-MK" dirty="0"/>
          </a:p>
        </p:txBody>
      </p:sp>
      <p:sp>
        <p:nvSpPr>
          <p:cNvPr id="3" name="Content Placeholder 2"/>
          <p:cNvSpPr>
            <a:spLocks noGrp="1"/>
          </p:cNvSpPr>
          <p:nvPr>
            <p:ph idx="1"/>
          </p:nvPr>
        </p:nvSpPr>
        <p:spPr/>
        <p:txBody>
          <a:bodyPr/>
          <a:lstStyle/>
          <a:p>
            <a:r>
              <a:rPr lang="en-US" dirty="0"/>
              <a:t>Here, we describe two use cases of</a:t>
            </a:r>
            <a:r>
              <a:rPr lang="mk-MK" dirty="0"/>
              <a:t> </a:t>
            </a:r>
            <a:r>
              <a:rPr lang="en-US" dirty="0"/>
              <a:t>NFV</a:t>
            </a:r>
            <a:r>
              <a:rPr lang="mk-MK" dirty="0"/>
              <a:t>:</a:t>
            </a:r>
          </a:p>
          <a:p>
            <a:pPr lvl="1"/>
            <a:r>
              <a:rPr lang="en-US" dirty="0"/>
              <a:t> the virtualization of a mobile core network</a:t>
            </a:r>
            <a:r>
              <a:rPr lang="mk-MK" dirty="0"/>
              <a:t> </a:t>
            </a:r>
            <a:r>
              <a:rPr lang="en-US" dirty="0"/>
              <a:t>and a home network.</a:t>
            </a:r>
            <a:endParaRPr lang="mk-MK" dirty="0"/>
          </a:p>
          <a:p>
            <a:r>
              <a:rPr lang="en-US" dirty="0"/>
              <a:t>The virtualization</a:t>
            </a:r>
            <a:r>
              <a:rPr lang="mk-MK" dirty="0"/>
              <a:t>  of a </a:t>
            </a:r>
            <a:r>
              <a:rPr lang="mk-MK" b="1" dirty="0"/>
              <a:t>mobile core netwok (EPC) </a:t>
            </a:r>
            <a:r>
              <a:rPr lang="en-US" dirty="0"/>
              <a:t>targets the mobility</a:t>
            </a:r>
            <a:r>
              <a:rPr lang="mk-MK" dirty="0"/>
              <a:t> </a:t>
            </a:r>
            <a:r>
              <a:rPr lang="en-US" dirty="0"/>
              <a:t>management entity (MME), home subscriber</a:t>
            </a:r>
            <a:r>
              <a:rPr lang="mk-MK" dirty="0"/>
              <a:t> </a:t>
            </a:r>
            <a:r>
              <a:rPr lang="en-US" dirty="0"/>
              <a:t>server (HSS), SGW, PGW, and policy and charging</a:t>
            </a:r>
            <a:r>
              <a:rPr lang="mk-MK" dirty="0"/>
              <a:t> </a:t>
            </a:r>
            <a:r>
              <a:rPr lang="en-US" dirty="0"/>
              <a:t>rules function (PCRF). </a:t>
            </a:r>
            <a:endParaRPr lang="mk-MK" dirty="0"/>
          </a:p>
          <a:p>
            <a:pPr lvl="1"/>
            <a:r>
              <a:rPr lang="mk-MK" dirty="0"/>
              <a:t>T</a:t>
            </a:r>
            <a:r>
              <a:rPr lang="en-US" dirty="0"/>
              <a:t>he virtualization</a:t>
            </a:r>
            <a:r>
              <a:rPr lang="mk-MK" dirty="0"/>
              <a:t> </a:t>
            </a:r>
            <a:r>
              <a:rPr lang="en-US" dirty="0"/>
              <a:t>of EPC for 4G LTE networks and its</a:t>
            </a:r>
            <a:r>
              <a:rPr lang="mk-MK" dirty="0"/>
              <a:t> </a:t>
            </a:r>
            <a:r>
              <a:rPr lang="en-US" dirty="0"/>
              <a:t>coexistence with the legacy EPC </a:t>
            </a:r>
            <a:r>
              <a:rPr lang="mk-MK" dirty="0"/>
              <a:t>is done</a:t>
            </a:r>
            <a:r>
              <a:rPr lang="en-US" dirty="0"/>
              <a:t>. </a:t>
            </a:r>
            <a:endParaRPr lang="mk-MK" dirty="0"/>
          </a:p>
          <a:p>
            <a:pPr lvl="1"/>
            <a:r>
              <a:rPr lang="en-US" dirty="0"/>
              <a:t>The</a:t>
            </a:r>
            <a:r>
              <a:rPr lang="mk-MK" dirty="0"/>
              <a:t> </a:t>
            </a:r>
            <a:r>
              <a:rPr lang="en-US" dirty="0"/>
              <a:t>coexistence is made possible through technologies</a:t>
            </a:r>
            <a:r>
              <a:rPr lang="mk-MK" dirty="0"/>
              <a:t> </a:t>
            </a:r>
            <a:r>
              <a:rPr lang="en-US" dirty="0"/>
              <a:t>such as MME pooling. We note that it is</a:t>
            </a:r>
            <a:r>
              <a:rPr lang="mk-MK" dirty="0"/>
              <a:t> </a:t>
            </a:r>
            <a:r>
              <a:rPr lang="en-US" dirty="0"/>
              <a:t>possible to virtualize only part of the mobile</a:t>
            </a:r>
            <a:r>
              <a:rPr lang="mk-MK" dirty="0"/>
              <a:t> </a:t>
            </a:r>
            <a:r>
              <a:rPr lang="en-US" dirty="0"/>
              <a:t>core network, such as SGW and PGW, and use</a:t>
            </a:r>
            <a:r>
              <a:rPr lang="mk-MK" dirty="0"/>
              <a:t> </a:t>
            </a:r>
            <a:r>
              <a:rPr lang="en-US" dirty="0"/>
              <a:t>physical appliances for other components.</a:t>
            </a:r>
            <a:endParaRPr lang="mk-MK" dirty="0"/>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45</a:t>
            </a:fld>
            <a:endParaRPr lang="en-US" altLang="en-US"/>
          </a:p>
        </p:txBody>
      </p:sp>
    </p:spTree>
    <p:extLst>
      <p:ext uri="{BB962C8B-B14F-4D97-AF65-F5344CB8AC3E}">
        <p14:creationId xmlns:p14="http://schemas.microsoft.com/office/powerpoint/2010/main" val="35286098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NFV Use Cases (2)</a:t>
            </a:r>
            <a:endParaRPr lang="mk-MK" dirty="0"/>
          </a:p>
        </p:txBody>
      </p:sp>
      <p:sp>
        <p:nvSpPr>
          <p:cNvPr id="3" name="Content Placeholder 2"/>
          <p:cNvSpPr>
            <a:spLocks noGrp="1"/>
          </p:cNvSpPr>
          <p:nvPr>
            <p:ph idx="1"/>
          </p:nvPr>
        </p:nvSpPr>
        <p:spPr>
          <a:xfrm>
            <a:off x="395536" y="1412776"/>
            <a:ext cx="8507413" cy="4968977"/>
          </a:xfrm>
        </p:spPr>
        <p:txBody>
          <a:bodyPr/>
          <a:lstStyle/>
          <a:p>
            <a:r>
              <a:rPr lang="en-US" dirty="0"/>
              <a:t> Virtualization of EPC and its coexistence with legacy EPC</a:t>
            </a:r>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46</a:t>
            </a:fld>
            <a:endParaRPr lang="en-US" altLang="en-US"/>
          </a:p>
        </p:txBody>
      </p:sp>
      <p:pic>
        <p:nvPicPr>
          <p:cNvPr id="5" name="Picture 4"/>
          <p:cNvPicPr>
            <a:picLocks noChangeAspect="1"/>
          </p:cNvPicPr>
          <p:nvPr/>
        </p:nvPicPr>
        <p:blipFill>
          <a:blip r:embed="rId2"/>
          <a:stretch>
            <a:fillRect/>
          </a:stretch>
        </p:blipFill>
        <p:spPr>
          <a:xfrm>
            <a:off x="883467" y="2130773"/>
            <a:ext cx="7531549" cy="3532981"/>
          </a:xfrm>
          <a:prstGeom prst="rect">
            <a:avLst/>
          </a:prstGeom>
        </p:spPr>
      </p:pic>
    </p:spTree>
    <p:extLst>
      <p:ext uri="{BB962C8B-B14F-4D97-AF65-F5344CB8AC3E}">
        <p14:creationId xmlns:p14="http://schemas.microsoft.com/office/powerpoint/2010/main" val="1303659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NFV Use Cases (3)</a:t>
            </a:r>
            <a:endParaRPr lang="mk-MK" dirty="0"/>
          </a:p>
        </p:txBody>
      </p:sp>
      <p:sp>
        <p:nvSpPr>
          <p:cNvPr id="3" name="Content Placeholder 2"/>
          <p:cNvSpPr>
            <a:spLocks noGrp="1"/>
          </p:cNvSpPr>
          <p:nvPr>
            <p:ph idx="1"/>
          </p:nvPr>
        </p:nvSpPr>
        <p:spPr>
          <a:xfrm>
            <a:off x="395536" y="1412776"/>
            <a:ext cx="8507413" cy="4968977"/>
          </a:xfrm>
        </p:spPr>
        <p:txBody>
          <a:bodyPr/>
          <a:lstStyle/>
          <a:p>
            <a:r>
              <a:rPr lang="en-US" dirty="0"/>
              <a:t> Benefits from NFV in EPC:</a:t>
            </a:r>
          </a:p>
          <a:p>
            <a:pPr lvl="1"/>
            <a:r>
              <a:rPr lang="en-US" dirty="0"/>
              <a:t>By virtualizing the aforementioned network functions, Cloud EPC allows us to move toward a more intelligent, resilient, and scalable core architecture. </a:t>
            </a:r>
          </a:p>
          <a:p>
            <a:pPr lvl="1"/>
            <a:r>
              <a:rPr lang="en-US" dirty="0"/>
              <a:t>NFV enables flexible distribution of hardware resources to eliminate performance bottlenecks and rapid launch of innovative services to generate new revenue sources (e.g., machine-to-machine, M2M, communications).</a:t>
            </a:r>
          </a:p>
          <a:p>
            <a:pPr lvl="1"/>
            <a:endParaRPr lang="en-US" dirty="0"/>
          </a:p>
          <a:p>
            <a:r>
              <a:rPr lang="en-US" dirty="0"/>
              <a:t>Challenges: One of the challenging issues of Cloud EPC is that carriers need to dynamically redirect user traffic when scaling offered services.</a:t>
            </a:r>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47</a:t>
            </a:fld>
            <a:endParaRPr lang="en-US" altLang="en-US"/>
          </a:p>
        </p:txBody>
      </p:sp>
    </p:spTree>
    <p:extLst>
      <p:ext uri="{BB962C8B-B14F-4D97-AF65-F5344CB8AC3E}">
        <p14:creationId xmlns:p14="http://schemas.microsoft.com/office/powerpoint/2010/main" val="2391465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NFV Use Cases (4)</a:t>
            </a:r>
            <a:endParaRPr lang="mk-MK" dirty="0"/>
          </a:p>
        </p:txBody>
      </p:sp>
      <p:sp>
        <p:nvSpPr>
          <p:cNvPr id="3" name="Content Placeholder 2"/>
          <p:cNvSpPr>
            <a:spLocks noGrp="1"/>
          </p:cNvSpPr>
          <p:nvPr>
            <p:ph idx="1"/>
          </p:nvPr>
        </p:nvSpPr>
        <p:spPr>
          <a:xfrm>
            <a:off x="395536" y="1268760"/>
            <a:ext cx="8507413" cy="4968977"/>
          </a:xfrm>
        </p:spPr>
        <p:txBody>
          <a:bodyPr/>
          <a:lstStyle/>
          <a:p>
            <a:r>
              <a:rPr lang="en-US" dirty="0"/>
              <a:t> NFV in Home Network:</a:t>
            </a:r>
          </a:p>
          <a:p>
            <a:pPr lvl="1"/>
            <a:r>
              <a:rPr lang="en-US" dirty="0"/>
              <a:t>The architecture of virtualized home networks is given below. The virtualization targets are STBs and a range of components of Residential Gateways, such as firewall, DHCP server, VPN gateway, and NAT router.</a:t>
            </a:r>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48</a:t>
            </a:fld>
            <a:endParaRPr lang="en-US" altLang="en-US"/>
          </a:p>
        </p:txBody>
      </p:sp>
      <p:pic>
        <p:nvPicPr>
          <p:cNvPr id="6" name="Picture 5"/>
          <p:cNvPicPr>
            <a:picLocks noChangeAspect="1"/>
          </p:cNvPicPr>
          <p:nvPr/>
        </p:nvPicPr>
        <p:blipFill>
          <a:blip r:embed="rId2"/>
          <a:stretch>
            <a:fillRect/>
          </a:stretch>
        </p:blipFill>
        <p:spPr>
          <a:xfrm>
            <a:off x="1485875" y="3194186"/>
            <a:ext cx="6326733" cy="3223507"/>
          </a:xfrm>
          <a:prstGeom prst="rect">
            <a:avLst/>
          </a:prstGeom>
        </p:spPr>
      </p:pic>
    </p:spTree>
    <p:extLst>
      <p:ext uri="{BB962C8B-B14F-4D97-AF65-F5344CB8AC3E}">
        <p14:creationId xmlns:p14="http://schemas.microsoft.com/office/powerpoint/2010/main" val="1323712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NFV Use Cases (5) </a:t>
            </a:r>
            <a:endParaRPr lang="mk-MK" dirty="0"/>
          </a:p>
        </p:txBody>
      </p:sp>
      <p:sp>
        <p:nvSpPr>
          <p:cNvPr id="3" name="Content Placeholder 2"/>
          <p:cNvSpPr>
            <a:spLocks noGrp="1"/>
          </p:cNvSpPr>
          <p:nvPr>
            <p:ph idx="1"/>
          </p:nvPr>
        </p:nvSpPr>
        <p:spPr/>
        <p:txBody>
          <a:bodyPr/>
          <a:lstStyle/>
          <a:p>
            <a:r>
              <a:rPr lang="en-US" dirty="0"/>
              <a:t>Benefits from NFV in Home Network: </a:t>
            </a:r>
          </a:p>
          <a:p>
            <a:pPr lvl="1"/>
            <a:r>
              <a:rPr lang="en-US" dirty="0"/>
              <a:t>It reduces the operating expense by avoiding the constant maintenance and updating of the CPE devices, and alleviating the call center and product return burdens. </a:t>
            </a:r>
          </a:p>
          <a:p>
            <a:pPr lvl="1"/>
            <a:r>
              <a:rPr lang="en-US" dirty="0"/>
              <a:t> It improves the quality of experience by offering near unlimited storage capacity and enabling access to all services and shared content from different locations and multiple devices. </a:t>
            </a:r>
          </a:p>
          <a:p>
            <a:pPr lvl="1"/>
            <a:r>
              <a:rPr lang="en-US" dirty="0"/>
              <a:t> It allows dynamic service quality management and controlled sharing among user application streams which helps content providers programmatically provision capacity to end users via open APIs. </a:t>
            </a:r>
          </a:p>
          <a:p>
            <a:pPr lvl="1"/>
            <a:r>
              <a:rPr lang="en-US" dirty="0"/>
              <a:t> It introduces new services more smoothly and less cumbersome by minimizing the dependency on the CPE functions.</a:t>
            </a:r>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49</a:t>
            </a:fld>
            <a:endParaRPr lang="en-US" altLang="en-US"/>
          </a:p>
        </p:txBody>
      </p:sp>
    </p:spTree>
    <p:extLst>
      <p:ext uri="{BB962C8B-B14F-4D97-AF65-F5344CB8AC3E}">
        <p14:creationId xmlns:p14="http://schemas.microsoft.com/office/powerpoint/2010/main" val="2720659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SDN introduction</a:t>
            </a:r>
          </a:p>
        </p:txBody>
      </p:sp>
      <p:sp>
        <p:nvSpPr>
          <p:cNvPr id="3" name="Content Placeholder 2"/>
          <p:cNvSpPr>
            <a:spLocks noGrp="1"/>
          </p:cNvSpPr>
          <p:nvPr>
            <p:ph idx="1"/>
          </p:nvPr>
        </p:nvSpPr>
        <p:spPr>
          <a:xfrm>
            <a:off x="457200" y="1268760"/>
            <a:ext cx="8229600" cy="4968977"/>
          </a:xfrm>
        </p:spPr>
        <p:txBody>
          <a:bodyPr/>
          <a:lstStyle/>
          <a:p>
            <a:r>
              <a:rPr lang="en-US" dirty="0"/>
              <a:t>Software-Defined Networking is an emerging network architecture which decouples the network control and forwarding functions enabling the network control to become directly programmable and the underlying infrastructure to be abstracted for applications and network services.</a:t>
            </a:r>
            <a:endParaRPr lang="mk-MK" dirty="0"/>
          </a:p>
          <a:p>
            <a:endParaRPr lang="mk-MK" sz="1500" dirty="0"/>
          </a:p>
          <a:p>
            <a:r>
              <a:rPr lang="en-US" dirty="0"/>
              <a:t>Centralizes command and control in the network</a:t>
            </a:r>
            <a:endParaRPr lang="mk-MK" dirty="0"/>
          </a:p>
          <a:p>
            <a:endParaRPr lang="en-US" sz="1500" dirty="0"/>
          </a:p>
          <a:p>
            <a:r>
              <a:rPr lang="en-US" dirty="0"/>
              <a:t>Separates the Control plane from the Data plane</a:t>
            </a:r>
            <a:r>
              <a:rPr lang="mk-MK" dirty="0"/>
              <a:t> and Management plane</a:t>
            </a:r>
          </a:p>
          <a:p>
            <a:endParaRPr lang="en-US" sz="1000" dirty="0"/>
          </a:p>
          <a:p>
            <a:r>
              <a:rPr lang="en-US" dirty="0"/>
              <a:t>Although SDN</a:t>
            </a:r>
            <a:r>
              <a:rPr lang="mk-MK" dirty="0"/>
              <a:t> </a:t>
            </a:r>
            <a:r>
              <a:rPr lang="en-US" dirty="0"/>
              <a:t>is a relatively</a:t>
            </a:r>
            <a:r>
              <a:rPr lang="mk-MK" dirty="0"/>
              <a:t> </a:t>
            </a:r>
            <a:r>
              <a:rPr lang="en-US" dirty="0"/>
              <a:t>new area, it has attracted much attentions from academia</a:t>
            </a:r>
            <a:r>
              <a:rPr lang="mk-MK" dirty="0"/>
              <a:t>, business </a:t>
            </a:r>
            <a:r>
              <a:rPr lang="en-US" dirty="0"/>
              <a:t>and industry.</a:t>
            </a:r>
            <a:endParaRPr lang="mk-MK" dirty="0"/>
          </a:p>
          <a:p>
            <a:endParaRPr lang="mk-MK" dirty="0"/>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5</a:t>
            </a:fld>
            <a:endParaRPr lang="en-US" altLang="en-US"/>
          </a:p>
        </p:txBody>
      </p:sp>
    </p:spTree>
    <p:extLst>
      <p:ext uri="{BB962C8B-B14F-4D97-AF65-F5344CB8AC3E}">
        <p14:creationId xmlns:p14="http://schemas.microsoft.com/office/powerpoint/2010/main" val="28686713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NFV Use Cases (6) </a:t>
            </a:r>
            <a:endParaRPr lang="mk-MK" dirty="0"/>
          </a:p>
        </p:txBody>
      </p:sp>
      <p:sp>
        <p:nvSpPr>
          <p:cNvPr id="3" name="Content Placeholder 2"/>
          <p:cNvSpPr>
            <a:spLocks noGrp="1"/>
          </p:cNvSpPr>
          <p:nvPr>
            <p:ph idx="1"/>
          </p:nvPr>
        </p:nvSpPr>
        <p:spPr/>
        <p:txBody>
          <a:bodyPr/>
          <a:lstStyle/>
          <a:p>
            <a:r>
              <a:rPr lang="en-US" dirty="0"/>
              <a:t>Challenges from NFV in Home Network: </a:t>
            </a:r>
          </a:p>
          <a:p>
            <a:pPr lvl="1"/>
            <a:r>
              <a:rPr lang="en-US" dirty="0"/>
              <a:t> A fundamental issue in this area is the performance of virtualized packet processing on standard high volume servers. To achieve the same or comparable performance in a virtual environment as in bare metal, we need to carefully design the software architecture and configure the system parameters correctly. </a:t>
            </a:r>
          </a:p>
          <a:p>
            <a:pPr lvl="1"/>
            <a:r>
              <a:rPr lang="en-US" dirty="0"/>
              <a:t> Finally, security and privacy issue will be another research challenge when sharing virtualized resource among customers to minimize operating cost.</a:t>
            </a:r>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50</a:t>
            </a:fld>
            <a:endParaRPr lang="en-US" altLang="en-US"/>
          </a:p>
        </p:txBody>
      </p:sp>
    </p:spTree>
    <p:extLst>
      <p:ext uri="{BB962C8B-B14F-4D97-AF65-F5344CB8AC3E}">
        <p14:creationId xmlns:p14="http://schemas.microsoft.com/office/powerpoint/2010/main" val="24896502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03272"/>
            <a:ext cx="8229600" cy="737496"/>
          </a:xfrm>
        </p:spPr>
        <p:txBody>
          <a:bodyPr/>
          <a:lstStyle/>
          <a:p>
            <a:r>
              <a:rPr lang="en-US" dirty="0"/>
              <a:t>5G +</a:t>
            </a:r>
            <a:r>
              <a:rPr lang="mk-MK" dirty="0"/>
              <a:t> NV</a:t>
            </a:r>
            <a:r>
              <a:rPr lang="en-US" dirty="0"/>
              <a:t> (NFV &amp; SDN)</a:t>
            </a:r>
            <a:endParaRPr lang="mk-MK" dirty="0"/>
          </a:p>
        </p:txBody>
      </p:sp>
      <p:sp>
        <p:nvSpPr>
          <p:cNvPr id="3" name="Content Placeholder 2"/>
          <p:cNvSpPr>
            <a:spLocks noGrp="1"/>
          </p:cNvSpPr>
          <p:nvPr>
            <p:ph idx="1"/>
          </p:nvPr>
        </p:nvSpPr>
        <p:spPr>
          <a:xfrm>
            <a:off x="0" y="6021288"/>
            <a:ext cx="9143999" cy="504056"/>
          </a:xfrm>
        </p:spPr>
        <p:txBody>
          <a:bodyPr/>
          <a:lstStyle/>
          <a:p>
            <a:pPr marL="0" indent="0">
              <a:buNone/>
            </a:pPr>
            <a:r>
              <a:rPr lang="en-US" sz="1800" dirty="0"/>
              <a:t>Source: View on 5G Architecture - 5G PPP Architecture Working Group (2016)</a:t>
            </a:r>
            <a:endParaRPr lang="mk-MK" sz="1800" dirty="0"/>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51</a:t>
            </a:fld>
            <a:endParaRPr lang="en-US" altLang="en-US"/>
          </a:p>
        </p:txBody>
      </p:sp>
      <p:pic>
        <p:nvPicPr>
          <p:cNvPr id="5" name="Picture 4"/>
          <p:cNvPicPr>
            <a:picLocks noChangeAspect="1"/>
          </p:cNvPicPr>
          <p:nvPr/>
        </p:nvPicPr>
        <p:blipFill>
          <a:blip r:embed="rId2"/>
          <a:stretch>
            <a:fillRect/>
          </a:stretch>
        </p:blipFill>
        <p:spPr>
          <a:xfrm>
            <a:off x="543522" y="1471367"/>
            <a:ext cx="7844902" cy="4333897"/>
          </a:xfrm>
          <a:prstGeom prst="rect">
            <a:avLst/>
          </a:prstGeom>
        </p:spPr>
      </p:pic>
    </p:spTree>
    <p:extLst>
      <p:ext uri="{BB962C8B-B14F-4D97-AF65-F5344CB8AC3E}">
        <p14:creationId xmlns:p14="http://schemas.microsoft.com/office/powerpoint/2010/main" val="33284237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mk-MK" dirty="0"/>
              <a:t>Flexibility with NFV+SDN</a:t>
            </a:r>
          </a:p>
        </p:txBody>
      </p:sp>
      <p:sp>
        <p:nvSpPr>
          <p:cNvPr id="3" name="Content Placeholder 2"/>
          <p:cNvSpPr>
            <a:spLocks noGrp="1"/>
          </p:cNvSpPr>
          <p:nvPr>
            <p:ph idx="1"/>
          </p:nvPr>
        </p:nvSpPr>
        <p:spPr>
          <a:xfrm>
            <a:off x="611560" y="6021586"/>
            <a:ext cx="8229600" cy="576064"/>
          </a:xfrm>
        </p:spPr>
        <p:txBody>
          <a:bodyPr/>
          <a:lstStyle/>
          <a:p>
            <a:r>
              <a:rPr lang="mk-MK" sz="1500" dirty="0"/>
              <a:t>Source: </a:t>
            </a:r>
            <a:r>
              <a:rPr lang="en-US" sz="1500" dirty="0">
                <a:hlinkClick r:id="rId2"/>
              </a:rPr>
              <a:t>http://www.itc26.org/fileadmin/ITC26_files/ITC26-Tutorial-Rostami.pdf</a:t>
            </a:r>
            <a:endParaRPr lang="mk-MK" sz="1500" dirty="0"/>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52</a:t>
            </a:fld>
            <a:endParaRPr lang="en-US" altLang="en-US"/>
          </a:p>
        </p:txBody>
      </p:sp>
      <p:pic>
        <p:nvPicPr>
          <p:cNvPr id="5" name="Picture 4"/>
          <p:cNvPicPr>
            <a:picLocks noChangeAspect="1"/>
          </p:cNvPicPr>
          <p:nvPr/>
        </p:nvPicPr>
        <p:blipFill>
          <a:blip r:embed="rId3"/>
          <a:stretch>
            <a:fillRect/>
          </a:stretch>
        </p:blipFill>
        <p:spPr>
          <a:xfrm>
            <a:off x="1547664" y="1352153"/>
            <a:ext cx="5511119" cy="4437261"/>
          </a:xfrm>
          <a:prstGeom prst="rect">
            <a:avLst/>
          </a:prstGeom>
        </p:spPr>
      </p:pic>
    </p:spTree>
    <p:extLst>
      <p:ext uri="{BB962C8B-B14F-4D97-AF65-F5344CB8AC3E}">
        <p14:creationId xmlns:p14="http://schemas.microsoft.com/office/powerpoint/2010/main" val="21434797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Conclusion</a:t>
            </a:r>
            <a:endParaRPr lang="mk-MK" dirty="0"/>
          </a:p>
        </p:txBody>
      </p:sp>
      <p:sp>
        <p:nvSpPr>
          <p:cNvPr id="3" name="Content Placeholder 2"/>
          <p:cNvSpPr>
            <a:spLocks noGrp="1"/>
          </p:cNvSpPr>
          <p:nvPr>
            <p:ph idx="1"/>
          </p:nvPr>
        </p:nvSpPr>
        <p:spPr>
          <a:xfrm>
            <a:off x="457200" y="1268335"/>
            <a:ext cx="8229600" cy="4968977"/>
          </a:xfrm>
        </p:spPr>
        <p:txBody>
          <a:bodyPr/>
          <a:lstStyle/>
          <a:p>
            <a:r>
              <a:rPr lang="en-US" dirty="0"/>
              <a:t>It is envisioned that NFV + SDN, along with cloud computing, will become a critical enabling technology to radically revolutionize the way network operators architect and monetize their infrastructure. </a:t>
            </a:r>
          </a:p>
          <a:p>
            <a:endParaRPr lang="en-US" sz="1000" dirty="0"/>
          </a:p>
          <a:p>
            <a:r>
              <a:rPr lang="en-US" dirty="0"/>
              <a:t>SDN= centralizes and automates management of network devices.</a:t>
            </a:r>
            <a:endParaRPr lang="mk-MK" dirty="0"/>
          </a:p>
          <a:p>
            <a:r>
              <a:rPr lang="en-US" dirty="0"/>
              <a:t>SDNs allow the data and control planes to be separated, and</a:t>
            </a:r>
            <a:r>
              <a:rPr lang="mk-MK" dirty="0"/>
              <a:t> </a:t>
            </a:r>
            <a:r>
              <a:rPr lang="en-US" dirty="0"/>
              <a:t>hence to be easier for improvements</a:t>
            </a:r>
            <a:r>
              <a:rPr lang="mk-MK" dirty="0"/>
              <a:t> and management</a:t>
            </a:r>
            <a:r>
              <a:rPr lang="en-US" dirty="0"/>
              <a:t>.</a:t>
            </a:r>
            <a:endParaRPr lang="mk-MK" dirty="0"/>
          </a:p>
          <a:p>
            <a:r>
              <a:rPr lang="en-US" dirty="0"/>
              <a:t>NFV is prospectively the unifying revolution among the three, offering more revenue opportunities in the services value chain.</a:t>
            </a:r>
            <a:endParaRPr lang="mk-MK" dirty="0"/>
          </a:p>
          <a:p>
            <a:r>
              <a:rPr lang="mk-MK" dirty="0"/>
              <a:t> One of the significant cutterpillar of 5G.</a:t>
            </a:r>
          </a:p>
          <a:p>
            <a:pPr marL="0" indent="0">
              <a:buNone/>
            </a:pPr>
            <a:endParaRPr lang="mk-MK" dirty="0"/>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53</a:t>
            </a:fld>
            <a:endParaRPr lang="en-US" altLang="en-US"/>
          </a:p>
        </p:txBody>
      </p:sp>
    </p:spTree>
    <p:extLst>
      <p:ext uri="{BB962C8B-B14F-4D97-AF65-F5344CB8AC3E}">
        <p14:creationId xmlns:p14="http://schemas.microsoft.com/office/powerpoint/2010/main" val="1099714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237" y="964214"/>
            <a:ext cx="1875380" cy="1755000"/>
          </a:xfrm>
          <a:prstGeom prst="rect">
            <a:avLst/>
          </a:prstGeom>
        </p:spPr>
      </p:pic>
      <p:sp>
        <p:nvSpPr>
          <p:cNvPr id="2" name="Rectangle 1"/>
          <p:cNvSpPr/>
          <p:nvPr/>
        </p:nvSpPr>
        <p:spPr>
          <a:xfrm>
            <a:off x="2454574" y="1467758"/>
            <a:ext cx="4572000" cy="646331"/>
          </a:xfrm>
          <a:prstGeom prst="rect">
            <a:avLst/>
          </a:prstGeom>
        </p:spPr>
        <p:txBody>
          <a:bodyPr>
            <a:spAutoFit/>
          </a:bodyPr>
          <a:lstStyle/>
          <a:p>
            <a:r>
              <a:rPr lang="en-US" sz="1200" b="1" dirty="0">
                <a:latin typeface="+mj-lt"/>
              </a:rPr>
              <a:t>Innovative Teaching Approaches in development of Software Designed Instrumentation and its application in real-time systems</a:t>
            </a:r>
          </a:p>
        </p:txBody>
      </p:sp>
      <p:sp>
        <p:nvSpPr>
          <p:cNvPr id="7" name="TextBox 6">
            <a:extLst>
              <a:ext uri="{FF2B5EF4-FFF2-40B4-BE49-F238E27FC236}">
                <a16:creationId xmlns:a16="http://schemas.microsoft.com/office/drawing/2014/main" id="{32894649-3E22-4588-B073-A30CE2AA19FE}"/>
              </a:ext>
            </a:extLst>
          </p:cNvPr>
          <p:cNvSpPr txBox="1"/>
          <p:nvPr/>
        </p:nvSpPr>
        <p:spPr>
          <a:xfrm>
            <a:off x="1220306" y="2719215"/>
            <a:ext cx="3608364" cy="1246495"/>
          </a:xfrm>
          <a:prstGeom prst="rect">
            <a:avLst/>
          </a:prstGeom>
          <a:solidFill>
            <a:schemeClr val="bg1"/>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defTabSz="685800" eaLnBrk="1" fontAlgn="auto" hangingPunct="1">
              <a:spcBef>
                <a:spcPts val="0"/>
              </a:spcBef>
              <a:spcAft>
                <a:spcPts val="0"/>
              </a:spcAft>
              <a:defRPr/>
            </a:pPr>
            <a:r>
              <a:rPr lang="en-US" sz="7500" dirty="0">
                <a:solidFill>
                  <a:prstClr val="black"/>
                </a:solidFill>
                <a:latin typeface="Garamond" panose="02020404030301010803" pitchFamily="18" charset="0"/>
                <a:cs typeface="+mn-cs"/>
              </a:rPr>
              <a:t>ITASDI</a:t>
            </a:r>
            <a:endParaRPr lang="en-US" sz="7500" dirty="0">
              <a:ln w="9525">
                <a:solidFill>
                  <a:srgbClr val="FFED00"/>
                </a:solidFill>
                <a:prstDash val="solid"/>
              </a:ln>
              <a:solidFill>
                <a:prstClr val="black"/>
              </a:solidFill>
              <a:latin typeface="Garamond" panose="02020404030301010803" pitchFamily="18" charset="0"/>
              <a:cs typeface="+mn-cs"/>
            </a:endParaRPr>
          </a:p>
        </p:txBody>
      </p:sp>
      <p:pic>
        <p:nvPicPr>
          <p:cNvPr id="9" name="Picture 8">
            <a:extLst>
              <a:ext uri="{FF2B5EF4-FFF2-40B4-BE49-F238E27FC236}">
                <a16:creationId xmlns:a16="http://schemas.microsoft.com/office/drawing/2014/main" id="{3A88EF19-99CB-4DBC-8B7B-725C8553E454}"/>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454574" y="3837134"/>
            <a:ext cx="891540" cy="891540"/>
          </a:xfrm>
          <a:prstGeom prst="rect">
            <a:avLst/>
          </a:prstGeom>
        </p:spPr>
      </p:pic>
      <p:pic>
        <p:nvPicPr>
          <p:cNvPr id="10" name="Picture 9">
            <a:extLst>
              <a:ext uri="{FF2B5EF4-FFF2-40B4-BE49-F238E27FC236}">
                <a16:creationId xmlns:a16="http://schemas.microsoft.com/office/drawing/2014/main" id="{02AC23E7-A671-4730-B2AD-AC52DA72271B}"/>
              </a:ext>
            </a:extLst>
          </p:cNvPr>
          <p:cNvPicPr>
            <a:picLocks/>
          </p:cNvPicPr>
          <p:nvPr/>
        </p:nvPicPr>
        <p:blipFill rotWithShape="1">
          <a:blip r:embed="rId4" cstate="print">
            <a:extLst>
              <a:ext uri="{28A0092B-C50C-407E-A947-70E740481C1C}">
                <a14:useLocalDpi xmlns:a14="http://schemas.microsoft.com/office/drawing/2010/main" val="0"/>
              </a:ext>
            </a:extLst>
          </a:blip>
          <a:srcRect l="13886" r="16898" b="21859"/>
          <a:stretch/>
        </p:blipFill>
        <p:spPr>
          <a:xfrm>
            <a:off x="3688842" y="3768554"/>
            <a:ext cx="949361" cy="1028700"/>
          </a:xfrm>
          <a:prstGeom prst="rect">
            <a:avLst/>
          </a:prstGeom>
        </p:spPr>
      </p:pic>
      <p:pic>
        <p:nvPicPr>
          <p:cNvPr id="11" name="Picture 10">
            <a:extLst>
              <a:ext uri="{FF2B5EF4-FFF2-40B4-BE49-F238E27FC236}">
                <a16:creationId xmlns:a16="http://schemas.microsoft.com/office/drawing/2014/main" id="{E37FF7EE-90AD-4545-A8A0-E8BB8D8F7052}"/>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034238" y="3785930"/>
            <a:ext cx="1028700" cy="1028700"/>
          </a:xfrm>
          <a:prstGeom prst="rect">
            <a:avLst/>
          </a:prstGeom>
        </p:spPr>
      </p:pic>
      <p:pic>
        <p:nvPicPr>
          <p:cNvPr id="13" name="Picture 12">
            <a:extLst>
              <a:ext uri="{FF2B5EF4-FFF2-40B4-BE49-F238E27FC236}">
                <a16:creationId xmlns:a16="http://schemas.microsoft.com/office/drawing/2014/main" id="{8C8EB124-E47F-448D-B8E0-55F7BFA0BA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8203" y="2953730"/>
            <a:ext cx="1133912" cy="754380"/>
          </a:xfrm>
          <a:prstGeom prst="rect">
            <a:avLst/>
          </a:prstGeom>
        </p:spPr>
      </p:pic>
      <p:sp>
        <p:nvSpPr>
          <p:cNvPr id="14" name="TextBox 13">
            <a:extLst>
              <a:ext uri="{FF2B5EF4-FFF2-40B4-BE49-F238E27FC236}">
                <a16:creationId xmlns:a16="http://schemas.microsoft.com/office/drawing/2014/main" id="{2C1D746F-8C41-451C-BE79-F52029CAA55C}"/>
              </a:ext>
            </a:extLst>
          </p:cNvPr>
          <p:cNvSpPr txBox="1"/>
          <p:nvPr/>
        </p:nvSpPr>
        <p:spPr>
          <a:xfrm>
            <a:off x="5814650" y="2636912"/>
            <a:ext cx="1972994" cy="1275670"/>
          </a:xfrm>
          <a:prstGeom prst="rect">
            <a:avLst/>
          </a:prstGeom>
          <a:noFill/>
        </p:spPr>
        <p:txBody>
          <a:bodyPr wrap="square" rtlCol="0">
            <a:spAutoFit/>
          </a:bodyPr>
          <a:lstStyle/>
          <a:p>
            <a:pPr defTabSz="685800" eaLnBrk="1" fontAlgn="auto" hangingPunct="1">
              <a:spcBef>
                <a:spcPts val="0"/>
              </a:spcBef>
              <a:spcAft>
                <a:spcPts val="0"/>
              </a:spcAft>
              <a:defRPr/>
            </a:pPr>
            <a:r>
              <a:rPr lang="en-US" sz="1538" dirty="0">
                <a:solidFill>
                  <a:prstClr val="black"/>
                </a:solidFill>
                <a:latin typeface="+mj-lt"/>
              </a:rPr>
              <a:t>Co-f</a:t>
            </a:r>
            <a:r>
              <a:rPr lang="en-US" sz="1538" dirty="0" err="1">
                <a:solidFill>
                  <a:prstClr val="black"/>
                </a:solidFill>
                <a:latin typeface="+mj-lt"/>
                <a:cs typeface="+mn-cs"/>
              </a:rPr>
              <a:t>unded</a:t>
            </a:r>
            <a:r>
              <a:rPr lang="en-US" sz="1538" dirty="0">
                <a:solidFill>
                  <a:prstClr val="black"/>
                </a:solidFill>
                <a:latin typeface="+mj-lt"/>
                <a:cs typeface="+mn-cs"/>
              </a:rPr>
              <a:t> by the</a:t>
            </a:r>
          </a:p>
          <a:p>
            <a:pPr defTabSz="685800" eaLnBrk="1" fontAlgn="auto" hangingPunct="1">
              <a:spcBef>
                <a:spcPts val="0"/>
              </a:spcBef>
              <a:spcAft>
                <a:spcPts val="0"/>
              </a:spcAft>
              <a:defRPr/>
            </a:pPr>
            <a:r>
              <a:rPr lang="en-US" sz="1538" dirty="0">
                <a:solidFill>
                  <a:prstClr val="black"/>
                </a:solidFill>
                <a:latin typeface="+mj-lt"/>
                <a:cs typeface="+mn-cs"/>
              </a:rPr>
              <a:t>Erasmus+ Programme</a:t>
            </a:r>
          </a:p>
          <a:p>
            <a:pPr defTabSz="685800" eaLnBrk="1" fontAlgn="auto" hangingPunct="1">
              <a:spcBef>
                <a:spcPts val="0"/>
              </a:spcBef>
              <a:spcAft>
                <a:spcPts val="0"/>
              </a:spcAft>
              <a:defRPr/>
            </a:pPr>
            <a:r>
              <a:rPr lang="en-US" sz="1538" dirty="0">
                <a:solidFill>
                  <a:prstClr val="black"/>
                </a:solidFill>
                <a:latin typeface="+mj-lt"/>
                <a:cs typeface="+mn-cs"/>
              </a:rPr>
              <a:t>of the European Union</a:t>
            </a:r>
          </a:p>
        </p:txBody>
      </p:sp>
      <p:pic>
        <p:nvPicPr>
          <p:cNvPr id="15" name="Picture 14" descr="Novi Sad University.svg">
            <a:extLst>
              <a:ext uri="{FF2B5EF4-FFF2-40B4-BE49-F238E27FC236}">
                <a16:creationId xmlns:a16="http://schemas.microsoft.com/office/drawing/2014/main" id="{B1BE40A5-E537-4BAD-AD83-2AB7139775E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01928" y="3875058"/>
            <a:ext cx="862900" cy="802412"/>
          </a:xfrm>
          <a:prstGeom prst="rect">
            <a:avLst/>
          </a:prstGeom>
          <a:noFill/>
          <a:ln>
            <a:noFill/>
          </a:ln>
        </p:spPr>
      </p:pic>
      <p:pic>
        <p:nvPicPr>
          <p:cNvPr id="17" name="Picture 16"/>
          <p:cNvPicPr/>
          <p:nvPr/>
        </p:nvPicPr>
        <p:blipFill>
          <a:blip r:embed="rId8" cstate="print">
            <a:extLst>
              <a:ext uri="{28A0092B-C50C-407E-A947-70E740481C1C}">
                <a14:useLocalDpi xmlns:a14="http://schemas.microsoft.com/office/drawing/2010/main" val="0"/>
              </a:ext>
            </a:extLst>
          </a:blip>
          <a:stretch>
            <a:fillRect/>
          </a:stretch>
        </p:blipFill>
        <p:spPr>
          <a:xfrm>
            <a:off x="6558748" y="3875058"/>
            <a:ext cx="935652" cy="863545"/>
          </a:xfrm>
          <a:prstGeom prst="rect">
            <a:avLst/>
          </a:prstGeom>
        </p:spPr>
      </p:pic>
    </p:spTree>
    <p:extLst>
      <p:ext uri="{BB962C8B-B14F-4D97-AF65-F5344CB8AC3E}">
        <p14:creationId xmlns:p14="http://schemas.microsoft.com/office/powerpoint/2010/main" val="415851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SDN Architecture</a:t>
            </a:r>
          </a:p>
        </p:txBody>
      </p:sp>
      <p:sp>
        <p:nvSpPr>
          <p:cNvPr id="3" name="Content Placeholder 2"/>
          <p:cNvSpPr>
            <a:spLocks noGrp="1"/>
          </p:cNvSpPr>
          <p:nvPr>
            <p:ph idx="1"/>
          </p:nvPr>
        </p:nvSpPr>
        <p:spPr/>
        <p:txBody>
          <a:bodyPr/>
          <a:lstStyle/>
          <a:p>
            <a:r>
              <a:rPr lang="en-US" dirty="0"/>
              <a:t>Software-Defined Networking is </a:t>
            </a:r>
            <a:r>
              <a:rPr lang="mk-MK" dirty="0"/>
              <a:t>an Architecture</a:t>
            </a:r>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6</a:t>
            </a:fld>
            <a:endParaRPr lang="en-US" altLang="en-US"/>
          </a:p>
        </p:txBody>
      </p:sp>
      <p:pic>
        <p:nvPicPr>
          <p:cNvPr id="6" name="Picture 5"/>
          <p:cNvPicPr>
            <a:picLocks noChangeAspect="1"/>
          </p:cNvPicPr>
          <p:nvPr/>
        </p:nvPicPr>
        <p:blipFill>
          <a:blip r:embed="rId2"/>
          <a:stretch>
            <a:fillRect/>
          </a:stretch>
        </p:blipFill>
        <p:spPr>
          <a:xfrm>
            <a:off x="1154522" y="2492896"/>
            <a:ext cx="6727604" cy="2592288"/>
          </a:xfrm>
          <a:prstGeom prst="rect">
            <a:avLst/>
          </a:prstGeom>
        </p:spPr>
      </p:pic>
      <p:pic>
        <p:nvPicPr>
          <p:cNvPr id="7" name="Picture 6" descr="Image result for SDN transparent"/>
          <p:cNvPicPr/>
          <p:nvPr/>
        </p:nvPicPr>
        <p:blipFill>
          <a:blip r:embed="rId3">
            <a:extLst>
              <a:ext uri="{28A0092B-C50C-407E-A947-70E740481C1C}">
                <a14:useLocalDpi xmlns:a14="http://schemas.microsoft.com/office/drawing/2010/main" val="0"/>
              </a:ext>
            </a:extLst>
          </a:blip>
          <a:srcRect/>
          <a:stretch>
            <a:fillRect/>
          </a:stretch>
        </p:blipFill>
        <p:spPr bwMode="auto">
          <a:xfrm>
            <a:off x="2114549" y="2276872"/>
            <a:ext cx="5553075" cy="3773857"/>
          </a:xfrm>
          <a:prstGeom prst="rect">
            <a:avLst/>
          </a:prstGeom>
          <a:noFill/>
          <a:ln>
            <a:noFill/>
          </a:ln>
        </p:spPr>
      </p:pic>
    </p:spTree>
    <p:extLst>
      <p:ext uri="{BB962C8B-B14F-4D97-AF65-F5344CB8AC3E}">
        <p14:creationId xmlns:p14="http://schemas.microsoft.com/office/powerpoint/2010/main" val="91601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 SDN Concept by ITU [Rec. Y.3300]</a:t>
            </a:r>
          </a:p>
        </p:txBody>
      </p:sp>
      <p:sp>
        <p:nvSpPr>
          <p:cNvPr id="3" name="Content Placeholder 2"/>
          <p:cNvSpPr>
            <a:spLocks noGrp="1"/>
          </p:cNvSpPr>
          <p:nvPr>
            <p:ph idx="1"/>
          </p:nvPr>
        </p:nvSpPr>
        <p:spPr/>
        <p:txBody>
          <a:bodyPr/>
          <a:lstStyle/>
          <a:p>
            <a:r>
              <a:rPr lang="en-US" dirty="0"/>
              <a:t>SDN relocates the control of network resources to a dedicated network element, namely SDN</a:t>
            </a:r>
            <a:r>
              <a:rPr lang="mk-MK" dirty="0"/>
              <a:t> </a:t>
            </a:r>
            <a:r>
              <a:rPr lang="en-US" dirty="0"/>
              <a:t>controller, which provides a means to program, orchestrate, control and manage the network</a:t>
            </a:r>
            <a:r>
              <a:rPr lang="mk-MK" dirty="0"/>
              <a:t> </a:t>
            </a:r>
            <a:r>
              <a:rPr lang="en-US" dirty="0"/>
              <a:t>resources through software.</a:t>
            </a:r>
            <a:endParaRPr lang="mk-MK" dirty="0"/>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7</a:t>
            </a:fld>
            <a:endParaRPr lang="en-US" altLang="en-US"/>
          </a:p>
        </p:txBody>
      </p:sp>
      <p:pic>
        <p:nvPicPr>
          <p:cNvPr id="5" name="Picture 4"/>
          <p:cNvPicPr>
            <a:picLocks noChangeAspect="1"/>
          </p:cNvPicPr>
          <p:nvPr/>
        </p:nvPicPr>
        <p:blipFill>
          <a:blip r:embed="rId2"/>
          <a:stretch>
            <a:fillRect/>
          </a:stretch>
        </p:blipFill>
        <p:spPr>
          <a:xfrm>
            <a:off x="2051720" y="3138355"/>
            <a:ext cx="5256584" cy="3334279"/>
          </a:xfrm>
          <a:prstGeom prst="rect">
            <a:avLst/>
          </a:prstGeom>
        </p:spPr>
      </p:pic>
    </p:spTree>
    <p:extLst>
      <p:ext uri="{BB962C8B-B14F-4D97-AF65-F5344CB8AC3E}">
        <p14:creationId xmlns:p14="http://schemas.microsoft.com/office/powerpoint/2010/main" val="414259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37496"/>
          </a:xfrm>
        </p:spPr>
        <p:txBody>
          <a:bodyPr/>
          <a:lstStyle/>
          <a:p>
            <a:r>
              <a:rPr lang="en-US" dirty="0"/>
              <a:t>SDN </a:t>
            </a:r>
            <a:r>
              <a:rPr lang="mk-MK" dirty="0"/>
              <a:t>F</a:t>
            </a:r>
            <a:r>
              <a:rPr lang="en-US" dirty="0" err="1"/>
              <a:t>unctional</a:t>
            </a:r>
            <a:r>
              <a:rPr lang="en-US" dirty="0"/>
              <a:t> architecture </a:t>
            </a:r>
            <a:endParaRPr lang="mk-MK" dirty="0"/>
          </a:p>
        </p:txBody>
      </p:sp>
      <p:sp>
        <p:nvSpPr>
          <p:cNvPr id="3" name="Content Placeholder 2"/>
          <p:cNvSpPr>
            <a:spLocks noGrp="1"/>
          </p:cNvSpPr>
          <p:nvPr>
            <p:ph idx="1"/>
          </p:nvPr>
        </p:nvSpPr>
        <p:spPr>
          <a:xfrm>
            <a:off x="457200" y="1196752"/>
            <a:ext cx="8229600" cy="4968977"/>
          </a:xfrm>
        </p:spPr>
        <p:txBody>
          <a:bodyPr/>
          <a:lstStyle/>
          <a:p>
            <a:r>
              <a:rPr lang="mk-MK" dirty="0"/>
              <a:t>O</a:t>
            </a:r>
            <a:r>
              <a:rPr lang="en-US" dirty="0" err="1"/>
              <a:t>verview</a:t>
            </a:r>
            <a:r>
              <a:rPr lang="en-US" dirty="0"/>
              <a:t> of the SDN functional architecture organized by means of the SDN layering framework </a:t>
            </a:r>
            <a:r>
              <a:rPr lang="mk-MK" dirty="0"/>
              <a:t>[</a:t>
            </a:r>
            <a:r>
              <a:rPr lang="en-US" dirty="0"/>
              <a:t>ITU-T Rec. ITU-T Y.3302 (01/2017)</a:t>
            </a:r>
            <a:r>
              <a:rPr lang="mk-MK" dirty="0"/>
              <a:t>]</a:t>
            </a:r>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8</a:t>
            </a:fld>
            <a:endParaRPr lang="en-US" altLang="en-US"/>
          </a:p>
        </p:txBody>
      </p:sp>
      <p:pic>
        <p:nvPicPr>
          <p:cNvPr id="8" name="Picture 7"/>
          <p:cNvPicPr>
            <a:picLocks noChangeAspect="1"/>
          </p:cNvPicPr>
          <p:nvPr/>
        </p:nvPicPr>
        <p:blipFill>
          <a:blip r:embed="rId3"/>
          <a:stretch>
            <a:fillRect/>
          </a:stretch>
        </p:blipFill>
        <p:spPr>
          <a:xfrm>
            <a:off x="876395" y="2420888"/>
            <a:ext cx="7774830" cy="4181979"/>
          </a:xfrm>
          <a:prstGeom prst="rect">
            <a:avLst/>
          </a:prstGeom>
        </p:spPr>
      </p:pic>
    </p:spTree>
    <p:extLst>
      <p:ext uri="{BB962C8B-B14F-4D97-AF65-F5344CB8AC3E}">
        <p14:creationId xmlns:p14="http://schemas.microsoft.com/office/powerpoint/2010/main" val="642110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SDN Objectives</a:t>
            </a:r>
            <a:endParaRPr lang="mk-MK" dirty="0"/>
          </a:p>
        </p:txBody>
      </p:sp>
      <p:sp>
        <p:nvSpPr>
          <p:cNvPr id="3" name="Content Placeholder 2"/>
          <p:cNvSpPr>
            <a:spLocks noGrp="1"/>
          </p:cNvSpPr>
          <p:nvPr>
            <p:ph idx="1"/>
          </p:nvPr>
        </p:nvSpPr>
        <p:spPr/>
        <p:txBody>
          <a:bodyPr/>
          <a:lstStyle/>
          <a:p>
            <a:r>
              <a:rPr lang="en-US" dirty="0"/>
              <a:t>The objectives of SDN are to realize:</a:t>
            </a:r>
          </a:p>
          <a:p>
            <a:pPr lvl="1"/>
            <a:r>
              <a:rPr lang="mk-MK" dirty="0"/>
              <a:t> </a:t>
            </a:r>
            <a:r>
              <a:rPr lang="en-US" dirty="0"/>
              <a:t>Faster network business cycles</a:t>
            </a:r>
            <a:r>
              <a:rPr lang="mk-MK" dirty="0"/>
              <a:t>; </a:t>
            </a:r>
            <a:r>
              <a:rPr lang="en-US" dirty="0"/>
              <a:t>SDN reduces the response time of business requests to network providers</a:t>
            </a:r>
            <a:endParaRPr lang="mk-MK" dirty="0"/>
          </a:p>
          <a:p>
            <a:pPr lvl="1"/>
            <a:endParaRPr lang="mk-MK" dirty="0"/>
          </a:p>
          <a:p>
            <a:pPr lvl="1"/>
            <a:r>
              <a:rPr lang="mk-MK" dirty="0"/>
              <a:t> </a:t>
            </a:r>
            <a:r>
              <a:rPr lang="en-US" dirty="0"/>
              <a:t>Acceleration of innovation</a:t>
            </a:r>
            <a:r>
              <a:rPr lang="mk-MK" dirty="0"/>
              <a:t>: </a:t>
            </a:r>
            <a:r>
              <a:rPr lang="en-US" dirty="0"/>
              <a:t>SDN accelerates business and/or technical innovation through more flexibility of the</a:t>
            </a:r>
            <a:r>
              <a:rPr lang="mk-MK" dirty="0"/>
              <a:t> </a:t>
            </a:r>
            <a:r>
              <a:rPr lang="en-US" dirty="0"/>
              <a:t>network operations, thus making trials easier;</a:t>
            </a:r>
            <a:endParaRPr lang="mk-MK" dirty="0"/>
          </a:p>
          <a:p>
            <a:pPr lvl="1"/>
            <a:endParaRPr lang="mk-MK" dirty="0"/>
          </a:p>
          <a:p>
            <a:pPr lvl="1"/>
            <a:r>
              <a:rPr lang="mk-MK" dirty="0"/>
              <a:t> </a:t>
            </a:r>
            <a:r>
              <a:rPr lang="en-US" dirty="0"/>
              <a:t>Accelerated adaptation to customer demands</a:t>
            </a:r>
            <a:r>
              <a:rPr lang="mk-MK" dirty="0"/>
              <a:t>:  </a:t>
            </a:r>
            <a:r>
              <a:rPr lang="en-US" dirty="0"/>
              <a:t>SDN facilitates the accommodation of customer's connectivity requirements by means of</a:t>
            </a:r>
            <a:r>
              <a:rPr lang="mk-MK" dirty="0"/>
              <a:t> </a:t>
            </a:r>
            <a:r>
              <a:rPr lang="en-US" dirty="0"/>
              <a:t>dynamic negotiation of network service</a:t>
            </a:r>
            <a:r>
              <a:rPr lang="mk-MK" dirty="0"/>
              <a:t> </a:t>
            </a:r>
            <a:r>
              <a:rPr lang="en-US" dirty="0"/>
              <a:t>characteristics and of dynamic network resource</a:t>
            </a:r>
            <a:r>
              <a:rPr lang="mk-MK" dirty="0"/>
              <a:t> </a:t>
            </a:r>
            <a:r>
              <a:rPr lang="en-US" dirty="0"/>
              <a:t>control;</a:t>
            </a:r>
            <a:endParaRPr lang="mk-MK" dirty="0"/>
          </a:p>
          <a:p>
            <a:pPr marL="342900" lvl="1" indent="0">
              <a:buNone/>
            </a:pPr>
            <a:endParaRPr lang="mk-MK" dirty="0"/>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9</a:t>
            </a:fld>
            <a:endParaRPr lang="en-US" altLang="en-US"/>
          </a:p>
        </p:txBody>
      </p:sp>
    </p:spTree>
    <p:extLst>
      <p:ext uri="{BB962C8B-B14F-4D97-AF65-F5344CB8AC3E}">
        <p14:creationId xmlns:p14="http://schemas.microsoft.com/office/powerpoint/2010/main" val="36626707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irtual Networks: SDN and NFV&amp;quot;&quot;/&gt;&lt;property id=&quot;20307&quot; value=&quot;346&quot;/&gt;&lt;/object&gt;&lt;object type=&quot;3&quot; unique_id=&quot;10004&quot;&gt;&lt;property id=&quot;20148&quot; value=&quot;5&quot;/&gt;&lt;property id=&quot;20300&quot; value=&quot;Slide 2 - &amp;quot;Contents&amp;quot;&quot;/&gt;&lt;property id=&quot;20307&quot; value=&quot;351&quot;/&gt;&lt;/object&gt;&lt;object type=&quot;3&quot; unique_id=&quot;10005&quot;&gt;&lt;property id=&quot;20148&quot; value=&quot;5&quot;/&gt;&lt;property id=&quot;20300&quot; value=&quot;Slide 3 - &amp;quot;Introduction&amp;quot;&quot;/&gt;&lt;property id=&quot;20307&quot; value=&quot;373&quot;/&gt;&lt;/object&gt;&lt;object type=&quot;3&quot; unique_id=&quot;10006&quot;&gt;&lt;property id=&quot;20148&quot; value=&quot;5&quot;/&gt;&lt;property id=&quot;20300&quot; value=&quot;Slide 4 - &amp;quot;The Big Picture&amp;quot;&quot;/&gt;&lt;property id=&quot;20307&quot; value=&quot;362&quot;/&gt;&lt;/object&gt;&lt;object type=&quot;3&quot; unique_id=&quot;10007&quot;&gt;&lt;property id=&quot;20148&quot; value=&quot;5&quot;/&gt;&lt;property id=&quot;20300&quot; value=&quot;Slide 5 - &amp;quot;SDN introduction&amp;quot;&quot;/&gt;&lt;property id=&quot;20307&quot; value=&quot;368&quot;/&gt;&lt;/object&gt;&lt;object type=&quot;3&quot; unique_id=&quot;10008&quot;&gt;&lt;property id=&quot;20148&quot; value=&quot;5&quot;/&gt;&lt;property id=&quot;20300&quot; value=&quot;Slide 6 - &amp;quot;SDN Architecture&amp;quot;&quot;/&gt;&lt;property id=&quot;20307&quot; value=&quot;369&quot;/&gt;&lt;/object&gt;&lt;object type=&quot;3&quot; unique_id=&quot;10009&quot;&gt;&lt;property id=&quot;20148&quot; value=&quot;5&quot;/&gt;&lt;property id=&quot;20300&quot; value=&quot;Slide 7 - &amp;quot; SDN Concept by ITU [Rec. Y.3300]&amp;quot;&quot;/&gt;&lt;property id=&quot;20307&quot; value=&quot;375&quot;/&gt;&lt;/object&gt;&lt;object type=&quot;3&quot; unique_id=&quot;10010&quot;&gt;&lt;property id=&quot;20148&quot; value=&quot;5&quot;/&gt;&lt;property id=&quot;20300&quot; value=&quot;Slide 8 - &amp;quot;SDN Functional architecture &amp;quot;&quot;/&gt;&lt;property id=&quot;20307&quot; value=&quot;376&quot;/&gt;&lt;/object&gt;&lt;object type=&quot;3&quot; unique_id=&quot;10011&quot;&gt;&lt;property id=&quot;20148&quot; value=&quot;5&quot;/&gt;&lt;property id=&quot;20300&quot; value=&quot;Slide 9 - &amp;quot;SDN Objectives&amp;quot;&quot;/&gt;&lt;property id=&quot;20307&quot; value=&quot;377&quot;/&gt;&lt;/object&gt;&lt;object type=&quot;3&quot; unique_id=&quot;10012&quot;&gt;&lt;property id=&quot;20148&quot; value=&quot;5&quot;/&gt;&lt;property id=&quot;20300&quot; value=&quot;Slide 10 - &amp;quot;SDN Objectives (2)&amp;quot;&quot;/&gt;&lt;property id=&quot;20307&quot; value=&quot;378&quot;/&gt;&lt;/object&gt;&lt;object type=&quot;3&quot; unique_id=&quot;10013&quot;&gt;&lt;property id=&quot;20148&quot; value=&quot;5&quot;/&gt;&lt;property id=&quot;20300&quot; value=&quot;Slide 11 - &amp;quot;Unified SDN overview&amp;quot;&quot;/&gt;&lt;property id=&quot;20307&quot; value=&quot;365&quot;/&gt;&lt;/object&gt;&lt;object type=&quot;3&quot; unique_id=&quot;10014&quot;&gt;&lt;property id=&quot;20148&quot; value=&quot;5&quot;/&gt;&lt;property id=&quot;20300&quot; value=&quot;Slide 12 - &amp;quot;SDN High-level capabilities&amp;quot;&quot;/&gt;&lt;property id=&quot;20307&quot; value=&quot;379&quot;/&gt;&lt;/object&gt;&lt;object type=&quot;3&quot; unique_id=&quot;10015&quot;&gt;&lt;property id=&quot;20148&quot; value=&quot;5&quot;/&gt;&lt;property id=&quot;20300&quot; value=&quot;Slide 13 - &amp;quot;Software defined networking functional capabilities&amp;quot;&quot;/&gt;&lt;property id=&quot;20307&quot; value=&quot;361&quot;/&gt;&lt;/object&gt;&lt;object type=&quot;3&quot; unique_id=&quot;10016&quot;&gt;&lt;property id=&quot;20148&quot; value=&quot;5&quot;/&gt;&lt;property id=&quot;20300&quot; value=&quot;Slide 14 - &amp;quot;SDN Controller overview&amp;quot;&quot;/&gt;&lt;property id=&quot;20307&quot; value=&quot;364&quot;/&gt;&lt;/object&gt;&lt;object type=&quot;3&quot; unique_id=&quot;10017&quot;&gt;&lt;property id=&quot;20148&quot; value=&quot;5&quot;/&gt;&lt;property id=&quot;20300&quot; value=&quot;Slide 15 - &amp;quot;SDN OpenFlow controller&amp;quot;&quot;/&gt;&lt;property id=&quot;20307&quot; value=&quot;385&quot;/&gt;&lt;/object&gt;&lt;object type=&quot;3&quot; unique_id=&quot;10018&quot;&gt;&lt;property id=&quot;20148&quot; value=&quot;5&quot;/&gt;&lt;property id=&quot;20300&quot; value=&quot;Slide 16 - &amp;quot;SDN OpenFlow controller extension&amp;quot;&quot;/&gt;&lt;property id=&quot;20307&quot; value=&quot;412&quot;/&gt;&lt;/object&gt;&lt;object type=&quot;3&quot; unique_id=&quot;10019&quot;&gt;&lt;property id=&quot;20148&quot; value=&quot;5&quot;/&gt;&lt;property id=&quot;20300&quot; value=&quot;Slide 17 - &amp;quot;SDN QoS controller Architecture&amp;quot;&quot;/&gt;&lt;property id=&quot;20307&quot; value=&quot;413&quot;/&gt;&lt;/object&gt;&lt;object type=&quot;3&quot; unique_id=&quot;10020&quot;&gt;&lt;property id=&quot;20148&quot; value=&quot;5&quot;/&gt;&lt;property id=&quot;20300&quot; value=&quot;Slide 18 - &amp;quot;SDN QoS controller Architecture (2)&amp;quot;&quot;/&gt;&lt;property id=&quot;20307&quot; value=&quot;414&quot;/&gt;&lt;/object&gt;&lt;object type=&quot;3&quot; unique_id=&quot;10021&quot;&gt;&lt;property id=&quot;20148&quot; value=&quot;5&quot;/&gt;&lt;property id=&quot;20300&quot; value=&quot;Slide 19 - &amp;quot;OpenFlow model&amp;quot;&quot;/&gt;&lt;property id=&quot;20307&quot; value=&quot;406&quot;/&gt;&lt;/object&gt;&lt;object type=&quot;3&quot; unique_id=&quot;10022&quot;&gt;&lt;property id=&quot;20148&quot; value=&quot;5&quot;/&gt;&lt;property id=&quot;20300&quot; value=&quot;Slide 20 - &amp;quot;OpenFlow Architecture components&amp;quot;&quot;/&gt;&lt;property id=&quot;20307&quot; value=&quot;408&quot;/&gt;&lt;/object&gt;&lt;object type=&quot;3&quot; unique_id=&quot;10023&quot;&gt;&lt;property id=&quot;20148&quot; value=&quot;5&quot;/&gt;&lt;property id=&quot;20300&quot; value=&quot;Slide 21 - &amp;quot;OpenFlow Architecture components (2)&amp;quot;&quot;/&gt;&lt;property id=&quot;20307&quot; value=&quot;409&quot;/&gt;&lt;/object&gt;&lt;object type=&quot;3&quot; unique_id=&quot;10024&quot;&gt;&lt;property id=&quot;20148&quot; value=&quot;5&quot;/&gt;&lt;property id=&quot;20300&quot; value=&quot;Slide 22 - &amp;quot;OpenFlow actions and versions&amp;quot;&quot;/&gt;&lt;property id=&quot;20307&quot; value=&quot;410&quot;/&gt;&lt;/object&gt;&lt;object type=&quot;3&quot; unique_id=&quot;10025&quot;&gt;&lt;property id=&quot;20148&quot; value=&quot;5&quot;/&gt;&lt;property id=&quot;20300&quot; value=&quot;Slide 23 - &amp;quot;OpenFlow 1.0 Header and Flow Table with Fields&amp;quot;&quot;/&gt;&lt;property id=&quot;20307&quot; value=&quot;396&quot;/&gt;&lt;/object&gt;&lt;object type=&quot;3&quot; unique_id=&quot;10026&quot;&gt;&lt;property id=&quot;20148&quot; value=&quot;5&quot;/&gt;&lt;property id=&quot;20300&quot; value=&quot;Slide 24 - &amp;quot;OpenFlow Table entries&amp;quot;&quot;/&gt;&lt;property id=&quot;20307&quot; value=&quot;395&quot;/&gt;&lt;/object&gt;&lt;object type=&quot;3&quot; unique_id=&quot;10027&quot;&gt;&lt;property id=&quot;20148&quot; value=&quot;5&quot;/&gt;&lt;property id=&quot;20300&quot; value=&quot;Slide 25 - &amp;quot;Packet flow through the processing pipeline&amp;quot;&quot;/&gt;&lt;property id=&quot;20307&quot; value=&quot;407&quot;/&gt;&lt;/object&gt;&lt;object type=&quot;3&quot; unique_id=&quot;10028&quot;&gt;&lt;property id=&quot;20148&quot; value=&quot;5&quot;/&gt;&lt;property id=&quot;20300&quot; value=&quot;Slide 26 - &amp;quot;Beyond OpenFlow – Other SDN protocols&amp;quot;&quot;/&gt;&lt;property id=&quot;20307&quot; value=&quot;411&quot;/&gt;&lt;/object&gt;&lt;object type=&quot;3&quot; unique_id=&quot;10029&quot;&gt;&lt;property id=&quot;20148&quot; value=&quot;5&quot;/&gt;&lt;property id=&quot;20300&quot; value=&quot;Slide 27 - &amp;quot;SDN Security&amp;quot;&quot;/&gt;&lt;property id=&quot;20307&quot; value=&quot;392&quot;/&gt;&lt;/object&gt;&lt;object type=&quot;3&quot; unique_id=&quot;10030&quot;&gt;&lt;property id=&quot;20148&quot; value=&quot;5&quot;/&gt;&lt;property id=&quot;20300&quot; value=&quot;Slide 28 - &amp;quot;SDN Security (2)&amp;quot;&quot;/&gt;&lt;property id=&quot;20307&quot; value=&quot;403&quot;/&gt;&lt;/object&gt;&lt;object type=&quot;3&quot; unique_id=&quot;10031&quot;&gt;&lt;property id=&quot;20148&quot; value=&quot;5&quot;/&gt;&lt;property id=&quot;20300&quot; value=&quot;Slide 29 - &amp;quot;SDN Security (3)&amp;quot;&quot;/&gt;&lt;property id=&quot;20307&quot; value=&quot;404&quot;/&gt;&lt;/object&gt;&lt;object type=&quot;3&quot; unique_id=&quot;10032&quot;&gt;&lt;property id=&quot;20148&quot; value=&quot;5&quot;/&gt;&lt;property id=&quot;20300&quot; value=&quot;Slide 30 - &amp;quot;SDN Security (4)&amp;quot;&quot;/&gt;&lt;property id=&quot;20307&quot; value=&quot;405&quot;/&gt;&lt;/object&gt;&lt;object type=&quot;3&quot; unique_id=&quot;10033&quot;&gt;&lt;property id=&quot;20148&quot; value=&quot;5&quot;/&gt;&lt;property id=&quot;20300&quot; value=&quot;Slide 31 - &amp;quot;SDN Simulators&amp;quot;&quot;/&gt;&lt;property id=&quot;20307&quot; value=&quot;393&quot;/&gt;&lt;/object&gt;&lt;object type=&quot;3&quot; unique_id=&quot;10034&quot;&gt;&lt;property id=&quot;20148&quot; value=&quot;5&quot;/&gt;&lt;property id=&quot;20300&quot; value=&quot;Slide 32 - &amp;quot;SDN Simulators (2)&amp;quot;&quot;/&gt;&lt;property id=&quot;20307&quot; value=&quot;394&quot;/&gt;&lt;/object&gt;&lt;object type=&quot;3&quot; unique_id=&quot;10035&quot;&gt;&lt;property id=&quot;20148&quot; value=&quot;5&quot;/&gt;&lt;property id=&quot;20300&quot; value=&quot;Slide 33 - &amp;quot;NFV Introduction&amp;quot;&quot;/&gt;&lt;property id=&quot;20307&quot; value=&quot;380&quot;/&gt;&lt;/object&gt;&lt;object type=&quot;3&quot; unique_id=&quot;10036&quot;&gt;&lt;property id=&quot;20148&quot; value=&quot;5&quot;/&gt;&lt;property id=&quot;20300&quot; value=&quot;Slide 34 - &amp;quot;NFV Introduction (2)&amp;quot;&quot;/&gt;&lt;property id=&quot;20307&quot; value=&quot;370&quot;/&gt;&lt;/object&gt;&lt;object type=&quot;3&quot; unique_id=&quot;10037&quot;&gt;&lt;property id=&quot;20148&quot; value=&quot;5&quot;/&gt;&lt;property id=&quot;20300&quot; value=&quot;Slide 35 - &amp;quot;NFV: One Vision&amp;quot;&quot;/&gt;&lt;property id=&quot;20307&quot; value=&quot;383&quot;/&gt;&lt;/object&gt;&lt;object type=&quot;3&quot; unique_id=&quot;10038&quot;&gt;&lt;property id=&quot;20148&quot; value=&quot;5&quot;/&gt;&lt;property id=&quot;20300&quot; value=&quot;Slide 36 - &amp;quot;Defining NFV&amp;quot;&quot;/&gt;&lt;property id=&quot;20307&quot; value=&quot;374&quot;/&gt;&lt;/object&gt;&lt;object type=&quot;3&quot; unique_id=&quot;10039&quot;&gt;&lt;property id=&quot;20148&quot; value=&quot;5&quot;/&gt;&lt;property id=&quot;20300&quot; value=&quot;Slide 37 - &amp;quot;Benefits of NFV&amp;quot;&quot;/&gt;&lt;property id=&quot;20307&quot; value=&quot;382&quot;/&gt;&lt;/object&gt;&lt;object type=&quot;3&quot; unique_id=&quot;10040&quot;&gt;&lt;property id=&quot;20148&quot; value=&quot;5&quot;/&gt;&lt;property id=&quot;20300&quot; value=&quot;Slide 38 - &amp;quot;Benefits of NFV (2)&amp;quot;&quot;/&gt;&lt;property id=&quot;20307&quot; value=&quot;386&quot;/&gt;&lt;/object&gt;&lt;object type=&quot;3&quot; unique_id=&quot;10041&quot;&gt;&lt;property id=&quot;20148&quot; value=&quot;5&quot;/&gt;&lt;property id=&quot;20300&quot; value=&quot;Slide 39 - &amp;quot;NFV - ETSI Reference Architecture&amp;quot;&quot;/&gt;&lt;property id=&quot;20307&quot; value=&quot;384&quot;/&gt;&lt;/object&gt;&lt;object type=&quot;3&quot; unique_id=&quot;10042&quot;&gt;&lt;property id=&quot;20148&quot; value=&quot;5&quot;/&gt;&lt;property id=&quot;20300&quot; value=&quot;Slide 40 - &amp;quot;NFV Architecture &amp;quot;&quot;/&gt;&lt;property id=&quot;20307&quot; value=&quot;387&quot;/&gt;&lt;/object&gt;&lt;object type=&quot;3&quot; unique_id=&quot;10043&quot;&gt;&lt;property id=&quot;20148&quot; value=&quot;5&quot;/&gt;&lt;property id=&quot;20300&quot; value=&quot;Slide 41 - &amp;quot;NFV major differences&amp;quot;&quot;/&gt;&lt;property id=&quot;20307&quot; value=&quot;390&quot;/&gt;&lt;/object&gt;&lt;object type=&quot;3&quot; unique_id=&quot;10044&quot;&gt;&lt;property id=&quot;20148&quot; value=&quot;5&quot;/&gt;&lt;property id=&quot;20300&quot; value=&quot;Slide 42 - &amp;quot; Baseline NFV Architecture  &amp;quot;&quot;/&gt;&lt;property id=&quot;20307&quot; value=&quot;388&quot;/&gt;&lt;/object&gt;&lt;object type=&quot;3&quot; unique_id=&quot;10045&quot;&gt;&lt;property id=&quot;20148&quot; value=&quot;5&quot;/&gt;&lt;property id=&quot;20300&quot; value=&quot;Slide 43&quot;/&gt;&lt;property id=&quot;20307&quot; value=&quot;371&quot;/&gt;&lt;/object&gt;&lt;object type=&quot;3&quot; unique_id=&quot;10046&quot;&gt;&lt;property id=&quot;20148&quot; value=&quot;5&quot;/&gt;&lt;property id=&quot;20300&quot; value=&quot;Slide 44 - &amp;quot;Illustration of SDN vs NFV&amp;quot;&quot;/&gt;&lt;property id=&quot;20307&quot; value=&quot;372&quot;/&gt;&lt;/object&gt;&lt;object type=&quot;3&quot; unique_id=&quot;10047&quot;&gt;&lt;property id=&quot;20148&quot; value=&quot;5&quot;/&gt;&lt;property id=&quot;20300&quot; value=&quot;Slide 45 - &amp;quot; NFV Use Cases &amp;quot;&quot;/&gt;&lt;property id=&quot;20307&quot; value=&quot;391&quot;/&gt;&lt;/object&gt;&lt;object type=&quot;3&quot; unique_id=&quot;10048&quot;&gt;&lt;property id=&quot;20148&quot; value=&quot;5&quot;/&gt;&lt;property id=&quot;20300&quot; value=&quot;Slide 46 - &amp;quot; NFV Use Cases (2)&amp;quot;&quot;/&gt;&lt;property id=&quot;20307&quot; value=&quot;399&quot;/&gt;&lt;/object&gt;&lt;object type=&quot;3&quot; unique_id=&quot;10049&quot;&gt;&lt;property id=&quot;20148&quot; value=&quot;5&quot;/&gt;&lt;property id=&quot;20300&quot; value=&quot;Slide 47 - &amp;quot; NFV Use Cases (3)&amp;quot;&quot;/&gt;&lt;property id=&quot;20307&quot; value=&quot;400&quot;/&gt;&lt;/object&gt;&lt;object type=&quot;3&quot; unique_id=&quot;10050&quot;&gt;&lt;property id=&quot;20148&quot; value=&quot;5&quot;/&gt;&lt;property id=&quot;20300&quot; value=&quot;Slide 48 - &amp;quot; NFV Use Cases (4)&amp;quot;&quot;/&gt;&lt;property id=&quot;20307&quot; value=&quot;401&quot;/&gt;&lt;/object&gt;&lt;object type=&quot;3&quot; unique_id=&quot;10051&quot;&gt;&lt;property id=&quot;20148&quot; value=&quot;5&quot;/&gt;&lt;property id=&quot;20300&quot; value=&quot;Slide 49 - &amp;quot; NFV Use Cases (5) &amp;quot;&quot;/&gt;&lt;property id=&quot;20307&quot; value=&quot;398&quot;/&gt;&lt;/object&gt;&lt;object type=&quot;3&quot; unique_id=&quot;10052&quot;&gt;&lt;property id=&quot;20148&quot; value=&quot;5&quot;/&gt;&lt;property id=&quot;20300&quot; value=&quot;Slide 50 - &amp;quot; NFV Use Cases (6) &amp;quot;&quot;/&gt;&lt;property id=&quot;20307&quot; value=&quot;402&quot;/&gt;&lt;/object&gt;&lt;object type=&quot;3&quot; unique_id=&quot;10053&quot;&gt;&lt;property id=&quot;20148&quot; value=&quot;5&quot;/&gt;&lt;property id=&quot;20300&quot; value=&quot;Slide 51 - &amp;quot;5G + NV (NFV &amp;amp; SDN)&amp;quot;&quot;/&gt;&lt;property id=&quot;20307&quot; value=&quot;397&quot;/&gt;&lt;/object&gt;&lt;object type=&quot;3&quot; unique_id=&quot;10054&quot;&gt;&lt;property id=&quot;20148&quot; value=&quot;5&quot;/&gt;&lt;property id=&quot;20300&quot; value=&quot;Slide 52 - &amp;quot; Flexibility with NFV+SDN&amp;quot;&quot;/&gt;&lt;property id=&quot;20307&quot; value=&quot;415&quot;/&gt;&lt;/object&gt;&lt;object type=&quot;3&quot; unique_id=&quot;10055&quot;&gt;&lt;property id=&quot;20148&quot; value=&quot;5&quot;/&gt;&lt;property id=&quot;20300&quot; value=&quot;Slide 53 - &amp;quot; Conclusion&amp;quot;&quot;/&gt;&lt;property id=&quot;20307&quot; value=&quot;389&quot;/&gt;&lt;/object&gt;&lt;object type=&quot;3&quot; unique_id=&quot;10056&quot;&gt;&lt;property id=&quot;20148&quot; value=&quot;5&quot;/&gt;&lt;property id=&quot;20300&quot; value=&quot;Slide 54&quot;/&gt;&lt;property id=&quot;20307&quot; value=&quot;416&quot;/&gt;&lt;/object&gt;&lt;object type=&quot;3&quot; unique_id=&quot;10057&quot;&gt;&lt;property id=&quot;20148&quot; value=&quot;5&quot;/&gt;&lt;property id=&quot;20300&quot; value=&quot;Slide 55&quot;/&gt;&lt;property id=&quot;20307&quot; value=&quot;360&quot;/&gt;&lt;/object&gt;&lt;/object&gt;&lt;object type=&quot;8&quot; unique_id=&quot;10114&quot;&gt;&lt;/object&gt;&lt;/object&gt;&lt;/database&gt;"/>
  <p:tag name="MMPROD_NEXTUNIQUEID" val="10009"/>
  <p:tag name="SECTOMILLISECCONVERTED" val="1"/>
</p:tagLst>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4046</TotalTime>
  <Words>3624</Words>
  <Application>Microsoft Office PowerPoint</Application>
  <PresentationFormat>On-screen Show (4:3)</PresentationFormat>
  <Paragraphs>424</Paragraphs>
  <Slides>54</Slides>
  <Notes>14</Notes>
  <HiddenSlides>1</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54</vt:i4>
      </vt:variant>
    </vt:vector>
  </HeadingPairs>
  <TitlesOfParts>
    <vt:vector size="70" baseType="lpstr">
      <vt:lpstr>微软雅黑</vt:lpstr>
      <vt:lpstr>adagio_slab</vt:lpstr>
      <vt:lpstr>Arial</vt:lpstr>
      <vt:lpstr>Arial Narrow</vt:lpstr>
      <vt:lpstr>Arial Unicode MS</vt:lpstr>
      <vt:lpstr>Berlin Sans FB</vt:lpstr>
      <vt:lpstr>Calibri</vt:lpstr>
      <vt:lpstr>Calibri Light</vt:lpstr>
      <vt:lpstr>Consolas</vt:lpstr>
      <vt:lpstr>Ericsson Capital TT</vt:lpstr>
      <vt:lpstr>Garamond</vt:lpstr>
      <vt:lpstr>Raleway</vt:lpstr>
      <vt:lpstr>Times New Roman</vt:lpstr>
      <vt:lpstr>Wingdings</vt:lpstr>
      <vt:lpstr>Pixel</vt:lpstr>
      <vt:lpstr>1_Office Theme</vt:lpstr>
      <vt:lpstr>Virtual Networks: SDN and NFV</vt:lpstr>
      <vt:lpstr>Contents</vt:lpstr>
      <vt:lpstr>Introduction</vt:lpstr>
      <vt:lpstr>The Big Picture</vt:lpstr>
      <vt:lpstr>SDN introduction</vt:lpstr>
      <vt:lpstr>SDN Architecture</vt:lpstr>
      <vt:lpstr> SDN Concept by ITU [Rec. Y.3300]</vt:lpstr>
      <vt:lpstr>SDN Functional architecture </vt:lpstr>
      <vt:lpstr>SDN Objectives</vt:lpstr>
      <vt:lpstr>SDN Objectives (2)</vt:lpstr>
      <vt:lpstr>Unified SDN overview</vt:lpstr>
      <vt:lpstr>SDN High-level capabilities</vt:lpstr>
      <vt:lpstr>Software defined networking functional capabilities</vt:lpstr>
      <vt:lpstr>SDN Controller overview</vt:lpstr>
      <vt:lpstr>SDN OpenFlow controller</vt:lpstr>
      <vt:lpstr>SDN OpenFlow controller extension</vt:lpstr>
      <vt:lpstr>SDN QoS controller Architecture</vt:lpstr>
      <vt:lpstr>SDN QoS controller Architecture (2)</vt:lpstr>
      <vt:lpstr>OpenFlow model</vt:lpstr>
      <vt:lpstr>OpenFlow Architecture components</vt:lpstr>
      <vt:lpstr>OpenFlow Architecture components (2)</vt:lpstr>
      <vt:lpstr>OpenFlow actions and versions</vt:lpstr>
      <vt:lpstr>OpenFlow 1.0 Header and Flow Table with Fields</vt:lpstr>
      <vt:lpstr>OpenFlow Table entries</vt:lpstr>
      <vt:lpstr>Packet flow through the processing pipeline</vt:lpstr>
      <vt:lpstr>Beyond OpenFlow – Other SDN protocols</vt:lpstr>
      <vt:lpstr>SDN Security</vt:lpstr>
      <vt:lpstr>SDN Security (2)</vt:lpstr>
      <vt:lpstr>SDN Security (3)</vt:lpstr>
      <vt:lpstr>SDN Security (4)</vt:lpstr>
      <vt:lpstr>SDN Simulators</vt:lpstr>
      <vt:lpstr>SDN Simulators (2)</vt:lpstr>
      <vt:lpstr>NFV Introduction</vt:lpstr>
      <vt:lpstr>NFV Introduction (2)</vt:lpstr>
      <vt:lpstr>NFV: One Vision</vt:lpstr>
      <vt:lpstr>Defining NFV</vt:lpstr>
      <vt:lpstr>Benefits of NFV</vt:lpstr>
      <vt:lpstr>Benefits of NFV (2)</vt:lpstr>
      <vt:lpstr>NFV - ETSI Reference Architecture</vt:lpstr>
      <vt:lpstr>NFV Architecture </vt:lpstr>
      <vt:lpstr>NFV major differences</vt:lpstr>
      <vt:lpstr> Baseline NFV Architecture  </vt:lpstr>
      <vt:lpstr>PowerPoint Presentation</vt:lpstr>
      <vt:lpstr>Illustration of SDN vs NFV</vt:lpstr>
      <vt:lpstr> NFV Use Cases </vt:lpstr>
      <vt:lpstr> NFV Use Cases (2)</vt:lpstr>
      <vt:lpstr> NFV Use Cases (3)</vt:lpstr>
      <vt:lpstr> NFV Use Cases (4)</vt:lpstr>
      <vt:lpstr> NFV Use Cases (5) </vt:lpstr>
      <vt:lpstr> NFV Use Cases (6) </vt:lpstr>
      <vt:lpstr>5G + NV (NFV &amp; SDN)</vt:lpstr>
      <vt:lpstr> Flexibility with NFV+SDN</vt:lpstr>
      <vt:lpstr> Conclusion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СТУКТУРИ И УНИИ</dc:title>
  <dc:creator>Dejan</dc:creator>
  <cp:lastModifiedBy>Zivko Kokolanski</cp:lastModifiedBy>
  <cp:revision>1191</cp:revision>
  <cp:lastPrinted>2018-10-03T10:37:30Z</cp:lastPrinted>
  <dcterms:created xsi:type="dcterms:W3CDTF">2004-12-05T11:40:23Z</dcterms:created>
  <dcterms:modified xsi:type="dcterms:W3CDTF">2019-09-08T10:34:44Z</dcterms:modified>
</cp:coreProperties>
</file>