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Lst>
  <p:notesMasterIdLst>
    <p:notesMasterId r:id="rId40"/>
  </p:notesMasterIdLst>
  <p:sldIdLst>
    <p:sldId id="297" r:id="rId3"/>
    <p:sldId id="278" r:id="rId4"/>
    <p:sldId id="310" r:id="rId5"/>
    <p:sldId id="280" r:id="rId6"/>
    <p:sldId id="281" r:id="rId7"/>
    <p:sldId id="300" r:id="rId8"/>
    <p:sldId id="301" r:id="rId9"/>
    <p:sldId id="282" r:id="rId10"/>
    <p:sldId id="283" r:id="rId11"/>
    <p:sldId id="303" r:id="rId12"/>
    <p:sldId id="284" r:id="rId13"/>
    <p:sldId id="285" r:id="rId14"/>
    <p:sldId id="304" r:id="rId15"/>
    <p:sldId id="305" r:id="rId16"/>
    <p:sldId id="306" r:id="rId17"/>
    <p:sldId id="309" r:id="rId18"/>
    <p:sldId id="311" r:id="rId19"/>
    <p:sldId id="312" r:id="rId20"/>
    <p:sldId id="313" r:id="rId21"/>
    <p:sldId id="314" r:id="rId22"/>
    <p:sldId id="315" r:id="rId23"/>
    <p:sldId id="316" r:id="rId24"/>
    <p:sldId id="317" r:id="rId25"/>
    <p:sldId id="318" r:id="rId26"/>
    <p:sldId id="320" r:id="rId27"/>
    <p:sldId id="321" r:id="rId28"/>
    <p:sldId id="322" r:id="rId29"/>
    <p:sldId id="323" r:id="rId30"/>
    <p:sldId id="324" r:id="rId31"/>
    <p:sldId id="325" r:id="rId32"/>
    <p:sldId id="327" r:id="rId33"/>
    <p:sldId id="328" r:id="rId34"/>
    <p:sldId id="329" r:id="rId35"/>
    <p:sldId id="330" r:id="rId36"/>
    <p:sldId id="331" r:id="rId37"/>
    <p:sldId id="332" r:id="rId38"/>
    <p:sldId id="333"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Vladimir Dimcev"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441" autoAdjust="0"/>
    <p:restoredTop sz="94660"/>
  </p:normalViewPr>
  <p:slideViewPr>
    <p:cSldViewPr>
      <p:cViewPr varScale="1">
        <p:scale>
          <a:sx n="67" d="100"/>
          <a:sy n="67" d="100"/>
        </p:scale>
        <p:origin x="160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CE47705-0FED-4D8D-8C16-67FA5B8956DA}" type="datetimeFigureOut">
              <a:rPr lang="en-US"/>
              <a:pPr>
                <a:defRPr/>
              </a:pPr>
              <a:t>9/8/2019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6DC300C-66FB-4407-91DF-4BD3ECC3D8BF}" type="slidenum">
              <a:rPr lang="en-US"/>
              <a:pPr>
                <a:defRPr/>
              </a:pPr>
              <a:t>‹#›</a:t>
            </a:fld>
            <a:endParaRPr lang="en-US"/>
          </a:p>
        </p:txBody>
      </p:sp>
    </p:spTree>
    <p:extLst>
      <p:ext uri="{BB962C8B-B14F-4D97-AF65-F5344CB8AC3E}">
        <p14:creationId xmlns:p14="http://schemas.microsoft.com/office/powerpoint/2010/main" val="1169285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a:p>
        </p:txBody>
      </p:sp>
      <p:sp>
        <p:nvSpPr>
          <p:cNvPr id="4" name="Slide Number Placeholder 3"/>
          <p:cNvSpPr>
            <a:spLocks noGrp="1"/>
          </p:cNvSpPr>
          <p:nvPr>
            <p:ph type="sldNum" sz="quarter" idx="10"/>
          </p:nvPr>
        </p:nvSpPr>
        <p:spPr/>
        <p:txBody>
          <a:bodyPr/>
          <a:lstStyle/>
          <a:p>
            <a:pPr>
              <a:defRPr/>
            </a:pPr>
            <a:fld id="{46DC300C-66FB-4407-91DF-4BD3ECC3D8BF}" type="slidenum">
              <a:rPr lang="en-US" smtClean="0"/>
              <a:pPr>
                <a:defRPr/>
              </a:pPr>
              <a:t>5</a:t>
            </a:fld>
            <a:endParaRPr lang="en-US"/>
          </a:p>
        </p:txBody>
      </p:sp>
    </p:spTree>
    <p:extLst>
      <p:ext uri="{BB962C8B-B14F-4D97-AF65-F5344CB8AC3E}">
        <p14:creationId xmlns:p14="http://schemas.microsoft.com/office/powerpoint/2010/main" val="36680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7"/>
          <p:cNvSpPr txBox="1"/>
          <p:nvPr userDrawn="1"/>
        </p:nvSpPr>
        <p:spPr>
          <a:xfrm>
            <a:off x="1143000" y="214313"/>
            <a:ext cx="6858000" cy="1016000"/>
          </a:xfrm>
          <a:prstGeom prst="rect">
            <a:avLst/>
          </a:prstGeom>
          <a:noFill/>
        </p:spPr>
        <p:txBody>
          <a:bodyPr>
            <a:spAutoFit/>
          </a:bodyPr>
          <a:lstStyle/>
          <a:p>
            <a:pPr algn="ctr" fontAlgn="auto">
              <a:spcBef>
                <a:spcPts val="0"/>
              </a:spcBef>
              <a:spcAft>
                <a:spcPts val="0"/>
              </a:spcAft>
              <a:defRPr/>
            </a:pPr>
            <a:r>
              <a:rPr lang="en-US" sz="2000" dirty="0">
                <a:solidFill>
                  <a:schemeClr val="bg1"/>
                </a:solidFill>
                <a:latin typeface="+mn-lt"/>
              </a:rPr>
              <a:t>University “ss. Cyril and Methodius”, Skopje</a:t>
            </a:r>
          </a:p>
          <a:p>
            <a:pPr algn="ctr" fontAlgn="auto">
              <a:spcBef>
                <a:spcPts val="0"/>
              </a:spcBef>
              <a:spcAft>
                <a:spcPts val="0"/>
              </a:spcAft>
              <a:defRPr/>
            </a:pPr>
            <a:r>
              <a:rPr lang="en-US" sz="2000" dirty="0">
                <a:solidFill>
                  <a:schemeClr val="bg1"/>
                </a:solidFill>
                <a:latin typeface="+mn-lt"/>
              </a:rPr>
              <a:t>Faculty of Electrical Engineering and Information Technologies</a:t>
            </a:r>
          </a:p>
          <a:p>
            <a:pPr algn="ctr" fontAlgn="auto">
              <a:spcBef>
                <a:spcPts val="0"/>
              </a:spcBef>
              <a:spcAft>
                <a:spcPts val="0"/>
              </a:spcAft>
              <a:defRPr/>
            </a:pPr>
            <a:r>
              <a:rPr lang="en-US" sz="2000" dirty="0">
                <a:solidFill>
                  <a:schemeClr val="bg1"/>
                </a:solidFill>
                <a:latin typeface="+mn-lt"/>
              </a:rPr>
              <a:t>Department of Electrical Measurements and Materials</a:t>
            </a:r>
          </a:p>
        </p:txBody>
      </p:sp>
      <p:pic>
        <p:nvPicPr>
          <p:cNvPr id="5" name="Picture 9" descr="untitled.bmp"/>
          <p:cNvPicPr>
            <a:picLocks noChangeAspect="1"/>
          </p:cNvPicPr>
          <p:nvPr userDrawn="1"/>
        </p:nvPicPr>
        <p:blipFill>
          <a:blip r:embed="rId2" cstate="print"/>
          <a:srcRect/>
          <a:stretch>
            <a:fillRect/>
          </a:stretch>
        </p:blipFill>
        <p:spPr bwMode="auto">
          <a:xfrm>
            <a:off x="0" y="0"/>
            <a:ext cx="9144000" cy="14605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b="1" cap="none" spc="0">
                <a:ln w="17780" cmpd="sng">
                  <a:solidFill>
                    <a:srgbClr val="FFFFFF"/>
                  </a:solidFill>
                  <a:prstDash val="solid"/>
                  <a:miter lim="800000"/>
                </a:ln>
                <a:solidFill>
                  <a:srgbClr val="990000"/>
                </a:solidFill>
                <a:effectLst>
                  <a:outerShdw blurRad="50800" algn="tl" rotWithShape="0">
                    <a:srgbClr val="000000"/>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871F5CA7-0B5B-469F-A597-704D3DF7FB24}" type="datetime1">
              <a:rPr lang="en-US" smtClean="0"/>
              <a:pPr>
                <a:defRPr/>
              </a:pPr>
              <a:t>9/8/2019</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214422"/>
            <a:ext cx="8229600" cy="49117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0" y="-24"/>
            <a:ext cx="9144000" cy="642942"/>
          </a:xfrm>
          <a:solidFill>
            <a:srgbClr val="990000"/>
          </a:solidFill>
        </p:spPr>
        <p:txBody>
          <a:bodyPr>
            <a:scene3d>
              <a:camera prst="orthographicFront"/>
              <a:lightRig rig="soft" dir="t">
                <a:rot lat="0" lon="0" rev="10800000"/>
              </a:lightRig>
            </a:scene3d>
            <a:sp3d>
              <a:bevelT w="27940" h="12700"/>
              <a:contourClr>
                <a:srgbClr val="DDDDDD"/>
              </a:contourClr>
            </a:sp3d>
          </a:bodyPr>
          <a:lstStyle>
            <a:lvl1pPr>
              <a:defRPr b="1" cap="none" spc="150" baseline="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28ED832B-9102-484C-BEDF-1056B5C66F51}" type="datetime1">
              <a:rPr lang="en-US" smtClean="0"/>
              <a:pPr>
                <a:defRPr/>
              </a:pPr>
              <a:t>9/8/2019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8A0A4F-699E-44A2-BFB5-2FFDBDF952F7}" type="datetime1">
              <a:rPr lang="en-US" smtClean="0"/>
              <a:pPr>
                <a:defRPr/>
              </a:pPr>
              <a:t>9/8/2019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8F08-4B91-4ACE-BE3A-58075577D63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B743C0-0FA3-4538-BD1F-5A6A1581F27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310A60-6B05-4683-8287-24F08374DEBD}"/>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0234529D-E3CF-4056-93E8-96DD4ADD8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53B7A-1E22-44FC-AB4E-0E3D0C5E11B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264470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7335-C808-4811-A728-83A749791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70F8E-D666-4CF0-9A0B-B4358486EC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DD3E4-7D96-4E12-BAF5-EC663CA3616A}"/>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EA27E5D3-758E-45ED-9352-B061ECE5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549E56-E933-4B9F-93DF-6C2878A095F3}"/>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525806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CBFF-FE31-4A94-BB94-B1085F8EE2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56F1F5-8EE0-4F81-AF41-700BDF8061F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68BC2-5219-42FA-B207-890675FDD8F4}"/>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C0E8C6E3-9B60-43B4-914B-D889A7939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B3334-D3BC-4BE7-855C-8403D6C82AFD}"/>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223525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497C-8B55-424C-AC5D-57CDE52F4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2BBEAA-61F4-4487-AA06-21D4FBE953D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1A660E-D65B-4C98-8FA7-87D739A6D51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C874E-DAC5-443F-8A9B-9203420D14DC}"/>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10CD3999-DE41-4144-BD42-DE6B053D9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1AD80-7393-4DBE-84B0-7AFEADA35DDE}"/>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35423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02B53-8F71-4049-8526-71A112E6F6C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EBDD7E-BEC5-4BCA-8404-9D94D4B364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E95EEDD-56FA-492D-8B9F-1B052D36B60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390BB8-950A-41D9-A480-ABAF7881595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C50CCE5-F33A-43F1-B339-EC8D51799208}"/>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00411F-AEFF-498B-B201-2708E37D545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8" name="Footer Placeholder 7">
            <a:extLst>
              <a:ext uri="{FF2B5EF4-FFF2-40B4-BE49-F238E27FC236}">
                <a16:creationId xmlns:a16="http://schemas.microsoft.com/office/drawing/2014/main" id="{C89DE3B7-2AF9-414A-B3EF-E2D9730C8E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E5E83-19A8-48AF-8169-83CDBBF38DB5}"/>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422918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48B4-24FC-4257-8593-D489FB8A0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2B45B-F9AE-4664-BE73-4B8851250331}"/>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4" name="Footer Placeholder 3">
            <a:extLst>
              <a:ext uri="{FF2B5EF4-FFF2-40B4-BE49-F238E27FC236}">
                <a16:creationId xmlns:a16="http://schemas.microsoft.com/office/drawing/2014/main" id="{DF58910E-2645-463F-A743-34784BE370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98A413-243C-45B1-8217-4920E2413B9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3562259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7AEF4C-CD35-42D7-9AB0-DE8BEB53DCB7}"/>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3" name="Footer Placeholder 2">
            <a:extLst>
              <a:ext uri="{FF2B5EF4-FFF2-40B4-BE49-F238E27FC236}">
                <a16:creationId xmlns:a16="http://schemas.microsoft.com/office/drawing/2014/main" id="{7D274693-1793-4E27-B702-F4200099AC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05CF20-FB26-49EC-B608-8FBFD345FB42}"/>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59985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7302-2FC3-4236-A2FA-3DBD8FE52B9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EF5D4F4-5090-4EBE-8F57-E1A2DB3334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6E36D8-7584-4974-8F60-ED679EA10BF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160B8AA-C47D-4A6C-BE48-C5F0EBC9480C}"/>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ECF88AC3-D615-4376-AB0D-343AE07C4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6A548-034A-44B8-83F5-94B78718391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119266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642942"/>
          </a:xfrm>
          <a:solidFill>
            <a:srgbClr val="990000"/>
          </a:solidFill>
        </p:spPr>
        <p:txBody>
          <a:bodyPr>
            <a:scene3d>
              <a:camera prst="orthographicFront"/>
              <a:lightRig rig="soft" dir="t">
                <a:rot lat="0" lon="0" rev="10800000"/>
              </a:lightRig>
            </a:scene3d>
            <a:sp3d>
              <a:bevelT w="27940" h="12700"/>
              <a:contourClr>
                <a:srgbClr val="DDDDDD"/>
              </a:contourClr>
            </a:sp3d>
          </a:bodyPr>
          <a:lstStyle>
            <a:lvl1pPr>
              <a:defRPr b="1" cap="none" spc="150" baseline="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Content Placeholder 2"/>
          <p:cNvSpPr>
            <a:spLocks noGrp="1"/>
          </p:cNvSpPr>
          <p:nvPr>
            <p:ph idx="1"/>
          </p:nvPr>
        </p:nvSpPr>
        <p:spPr>
          <a:xfrm>
            <a:off x="457200" y="857232"/>
            <a:ext cx="8229600" cy="5357850"/>
          </a:xfrm>
        </p:spPr>
        <p:txBody>
          <a:bodyPr/>
          <a:lstStyle>
            <a:lvl1pPr>
              <a:defRPr>
                <a:ln>
                  <a:solidFill>
                    <a:schemeClr val="tx1"/>
                  </a:solidFill>
                </a:ln>
                <a:solidFill>
                  <a:schemeClr val="tx1"/>
                </a:solidFill>
              </a:defRPr>
            </a:lvl1pPr>
            <a:lvl2pPr>
              <a:defRPr>
                <a:ln>
                  <a:solidFill>
                    <a:schemeClr val="tx1"/>
                  </a:solidFill>
                </a:ln>
                <a:solidFill>
                  <a:schemeClr val="tx1"/>
                </a:solidFill>
              </a:defRPr>
            </a:lvl2pPr>
            <a:lvl3pPr>
              <a:defRPr>
                <a:ln>
                  <a:solidFill>
                    <a:schemeClr val="tx1"/>
                  </a:solidFill>
                </a:ln>
                <a:solidFill>
                  <a:schemeClr val="tx1"/>
                </a:solidFill>
              </a:defRPr>
            </a:lvl3pPr>
            <a:lvl4pPr>
              <a:defRPr>
                <a:ln>
                  <a:solidFill>
                    <a:schemeClr val="tx1"/>
                  </a:solidFill>
                </a:ln>
                <a:solidFill>
                  <a:schemeClr val="tx1"/>
                </a:solidFill>
              </a:defRPr>
            </a:lvl4pPr>
            <a:lvl5pPr>
              <a:defRPr>
                <a:ln>
                  <a:solidFill>
                    <a:schemeClr val="tx1"/>
                  </a:solidFill>
                </a:ln>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CB23552D-7080-4470-BF4D-6F3AB123CD02}" type="datetime1">
              <a:rPr lang="en-US" smtClean="0"/>
              <a:pPr>
                <a:defRPr/>
              </a:pPr>
              <a:t>9/8/2019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BEE4-BE30-4455-BF17-70B0067FFD0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B852C04-27D9-4FBB-82E8-4768F285A80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208222-748C-4AD2-92BA-6F30CA6B78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13B0562-99B5-43C8-82CF-32056A21D89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6" name="Footer Placeholder 5">
            <a:extLst>
              <a:ext uri="{FF2B5EF4-FFF2-40B4-BE49-F238E27FC236}">
                <a16:creationId xmlns:a16="http://schemas.microsoft.com/office/drawing/2014/main" id="{B5133DBB-BDB2-4330-A087-AAFA8152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B72C06-6DD7-4C6D-9FCF-2D3182C5AF5B}"/>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53264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37B1-4EC9-4387-AB87-56C6CC88AE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A8AE4D-9C5D-434E-A794-4A9F4CC298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B088E-B687-4E97-989B-ED9EAC472404}"/>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6EB3B2CD-ED9E-4038-86EC-AC1978BB4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D0D46-85E2-4E6C-B628-38799E9BF60A}"/>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424809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8304E-7C3D-4A8E-BCD4-92D419B78B4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CA1D2-F672-45B1-B003-5E5EECF1AFF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3FBB0-167B-484D-AE67-5AA706169049}"/>
              </a:ext>
            </a:extLst>
          </p:cNvPr>
          <p:cNvSpPr>
            <a:spLocks noGrp="1"/>
          </p:cNvSpPr>
          <p:nvPr>
            <p:ph type="dt" sz="half" idx="10"/>
          </p:nvPr>
        </p:nvSpPr>
        <p:spPr/>
        <p:txBody>
          <a:body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4BE11997-8857-4055-9098-5B16B3EAE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7F5008-2F3A-4808-9C32-B38E9D214A26}"/>
              </a:ext>
            </a:extLst>
          </p:cNvPr>
          <p:cNvSpPr>
            <a:spLocks noGrp="1"/>
          </p:cNvSpPr>
          <p:nvPr>
            <p:ph type="sldNum" sz="quarter" idx="12"/>
          </p:nvPr>
        </p:nvSpPr>
        <p:spPr/>
        <p:txBody>
          <a:bodyPr/>
          <a:lstStyle/>
          <a:p>
            <a:fld id="{E5CBC126-6947-497B-907D-B5B231231328}" type="slidenum">
              <a:rPr lang="en-US" smtClean="0"/>
              <a:t>‹#›</a:t>
            </a:fld>
            <a:endParaRPr lang="en-US"/>
          </a:p>
        </p:txBody>
      </p:sp>
    </p:spTree>
    <p:extLst>
      <p:ext uri="{BB962C8B-B14F-4D97-AF65-F5344CB8AC3E}">
        <p14:creationId xmlns:p14="http://schemas.microsoft.com/office/powerpoint/2010/main" val="260240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2B0079-CD42-4253-A9B9-7BC061E931FD}" type="datetime1">
              <a:rPr lang="en-US" smtClean="0"/>
              <a:pPr>
                <a:defRPr/>
              </a:pPr>
              <a:t>9/8/2019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0" y="-24"/>
            <a:ext cx="9144000" cy="642942"/>
          </a:xfrm>
          <a:solidFill>
            <a:srgbClr val="990000"/>
          </a:solidFill>
        </p:spPr>
        <p:txBody>
          <a:bodyPr>
            <a:scene3d>
              <a:camera prst="orthographicFront"/>
              <a:lightRig rig="soft" dir="t">
                <a:rot lat="0" lon="0" rev="10800000"/>
              </a:lightRig>
            </a:scene3d>
            <a:sp3d>
              <a:bevelT w="27940" h="12700"/>
              <a:contourClr>
                <a:srgbClr val="DDDDDD"/>
              </a:contourClr>
            </a:sp3d>
          </a:bodyPr>
          <a:lstStyle>
            <a:lvl1pPr>
              <a:defRPr b="1" cap="none" spc="150" baseline="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7521BB51-F767-4E4A-8C81-98B15A0F223E}" type="datetime1">
              <a:rPr lang="en-US" smtClean="0"/>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121442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7364"/>
            <a:ext cx="4040188" cy="4268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3438" y="121442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7364"/>
            <a:ext cx="4041775" cy="42687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0" y="-24"/>
            <a:ext cx="9144000" cy="642942"/>
          </a:xfrm>
          <a:solidFill>
            <a:srgbClr val="990000"/>
          </a:solidFill>
        </p:spPr>
        <p:txBody>
          <a:bodyPr>
            <a:scene3d>
              <a:camera prst="orthographicFront"/>
              <a:lightRig rig="soft" dir="t">
                <a:rot lat="0" lon="0" rev="10800000"/>
              </a:lightRig>
            </a:scene3d>
            <a:sp3d>
              <a:bevelT w="27940" h="12700"/>
              <a:contourClr>
                <a:srgbClr val="DDDDDD"/>
              </a:contourClr>
            </a:sp3d>
          </a:bodyPr>
          <a:lstStyle>
            <a:lvl1pPr>
              <a:defRPr b="1" cap="none" spc="150" baseline="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7" name="Date Placeholder 3"/>
          <p:cNvSpPr>
            <a:spLocks noGrp="1"/>
          </p:cNvSpPr>
          <p:nvPr>
            <p:ph type="dt" sz="half" idx="10"/>
          </p:nvPr>
        </p:nvSpPr>
        <p:spPr/>
        <p:txBody>
          <a:bodyPr/>
          <a:lstStyle>
            <a:lvl1pPr>
              <a:defRPr/>
            </a:lvl1pPr>
          </a:lstStyle>
          <a:p>
            <a:pPr>
              <a:defRPr/>
            </a:pPr>
            <a:fld id="{ADF21B8A-9295-4B22-A692-40CE70C8396D}" type="datetime1">
              <a:rPr lang="en-US" smtClean="0"/>
              <a:pPr>
                <a:defRPr/>
              </a:pPr>
              <a:t>9/8/2019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24"/>
            <a:ext cx="9144000" cy="642942"/>
          </a:xfrm>
          <a:solidFill>
            <a:srgbClr val="990000"/>
          </a:solidFill>
        </p:spPr>
        <p:txBody>
          <a:bodyPr>
            <a:scene3d>
              <a:camera prst="orthographicFront"/>
              <a:lightRig rig="soft" dir="t">
                <a:rot lat="0" lon="0" rev="10800000"/>
              </a:lightRig>
            </a:scene3d>
            <a:sp3d>
              <a:bevelT w="27940" h="12700"/>
              <a:contourClr>
                <a:srgbClr val="DDDDDD"/>
              </a:contourClr>
            </a:sp3d>
          </a:bodyPr>
          <a:lstStyle>
            <a:lvl1pPr>
              <a:defRPr b="1" cap="none" spc="150" baseline="0">
                <a:ln w="11430"/>
                <a:solidFill>
                  <a:srgbClr val="F8F8F8"/>
                </a:solidFill>
                <a:effectLst>
                  <a:outerShdw blurRad="25400" algn="tl" rotWithShape="0">
                    <a:srgbClr val="000000">
                      <a:alpha val="43000"/>
                    </a:srgbClr>
                  </a:outerShdw>
                </a:effectLst>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A2686823-1571-4233-B6E7-55B5FDC853CF}" type="datetime1">
              <a:rPr lang="en-US" smtClean="0"/>
              <a:pPr>
                <a:defRPr/>
              </a:pPr>
              <a:t>9/8/2019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199E60-5EC8-437A-A872-881157F730E4}" type="datetime1">
              <a:rPr lang="en-US" smtClean="0"/>
              <a:pPr>
                <a:defRPr/>
              </a:pPr>
              <a:t>9/8/2019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71B5BA-6C6B-452F-A376-37919F68AB24}" type="datetime1">
              <a:rPr lang="en-US" smtClean="0"/>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6486AD-95A1-4F1F-941D-01C6F1010722}" type="datetime1">
              <a:rPr lang="en-US" smtClean="0"/>
              <a:pPr>
                <a:defRPr/>
              </a:pPr>
              <a:t>9/8/2019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45C8A8A-2245-45F6-989E-FAAC3F80D02B}" type="datetime1">
              <a:rPr lang="en-US" smtClean="0"/>
              <a:pPr>
                <a:defRPr/>
              </a:pPr>
              <a:t>9/8/2019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Lst>
  <p:hf hdr="0" ftr="0" dt="0"/>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124C1-EBB0-4C84-89C3-5DC189BCD0B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CD14E7-71ED-4B0A-9214-BEB5FF00E6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3CECE-9020-440E-B1D4-3AE98594A5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758444-3012-4D76-91FF-E39703EF54A7}" type="datetimeFigureOut">
              <a:rPr lang="en-US" smtClean="0"/>
              <a:t>9/8/2019</a:t>
            </a:fld>
            <a:endParaRPr lang="en-US"/>
          </a:p>
        </p:txBody>
      </p:sp>
      <p:sp>
        <p:nvSpPr>
          <p:cNvPr id="5" name="Footer Placeholder 4">
            <a:extLst>
              <a:ext uri="{FF2B5EF4-FFF2-40B4-BE49-F238E27FC236}">
                <a16:creationId xmlns:a16="http://schemas.microsoft.com/office/drawing/2014/main" id="{DBB8F51F-CCD7-4463-B0BE-99D1C52B3AA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293383-3B53-4864-B5FD-7AE7E6F252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CBC126-6947-497B-907D-B5B231231328}" type="slidenum">
              <a:rPr lang="en-US" smtClean="0"/>
              <a:t>‹#›</a:t>
            </a:fld>
            <a:endParaRPr lang="en-US"/>
          </a:p>
        </p:txBody>
      </p:sp>
    </p:spTree>
    <p:extLst>
      <p:ext uri="{BB962C8B-B14F-4D97-AF65-F5344CB8AC3E}">
        <p14:creationId xmlns:p14="http://schemas.microsoft.com/office/powerpoint/2010/main" val="1639436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2.png"/><Relationship Id="rId4" Type="http://schemas.openxmlformats.org/officeDocument/2006/relationships/image" Target="../media/image41.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6.png"/><Relationship Id="rId4" Type="http://schemas.openxmlformats.org/officeDocument/2006/relationships/image" Target="../media/image43.wmf"/></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50.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acea.ec.europa.eu/sites/eacea-site/files/logosbeneficaireserasmusleft_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240" y="4959110"/>
            <a:ext cx="4296578" cy="944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7326556-F4F3-45A7-A261-C1B358F8A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116" y="966357"/>
            <a:ext cx="1194987" cy="1118282"/>
          </a:xfrm>
          <a:prstGeom prst="rect">
            <a:avLst/>
          </a:prstGeom>
        </p:spPr>
      </p:pic>
      <p:sp>
        <p:nvSpPr>
          <p:cNvPr id="5" name="Rectangle 4"/>
          <p:cNvSpPr/>
          <p:nvPr/>
        </p:nvSpPr>
        <p:spPr>
          <a:xfrm>
            <a:off x="1697073" y="1040749"/>
            <a:ext cx="7121280" cy="5078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Innovative Teaching Approaches in development of Software Designed Instrumentation and its application in real-time systems</a:t>
            </a:r>
          </a:p>
        </p:txBody>
      </p:sp>
      <p:sp>
        <p:nvSpPr>
          <p:cNvPr id="10" name="Rectangle 2">
            <a:extLst>
              <a:ext uri="{FF2B5EF4-FFF2-40B4-BE49-F238E27FC236}">
                <a16:creationId xmlns:a16="http://schemas.microsoft.com/office/drawing/2014/main" id="{A764D615-2D05-453E-A71B-34FA54462B56}"/>
              </a:ext>
            </a:extLst>
          </p:cNvPr>
          <p:cNvSpPr>
            <a:spLocks noGrp="1" noChangeArrowheads="1"/>
          </p:cNvSpPr>
          <p:nvPr>
            <p:ph type="title"/>
          </p:nvPr>
        </p:nvSpPr>
        <p:spPr bwMode="auto">
          <a:xfrm>
            <a:off x="1693951" y="1765885"/>
            <a:ext cx="7450049" cy="530915"/>
          </a:xfrm>
          <a:prstGeom prst="rect">
            <a:avLst/>
          </a:prstGeom>
          <a:noFill/>
          <a:ln>
            <a:noFill/>
          </a:ln>
          <a:effectLst/>
        </p:spPr>
        <p:txBody>
          <a:bodyPr vert="horz" wrap="square" lIns="68580" tIns="34290" rIns="68580" bIns="34290" numCol="1" rtlCol="0" anchor="ctr" anchorCtr="0" compatLnSpc="1">
            <a:prstTxWarp prst="textNoShape">
              <a:avLst/>
            </a:prstTxWarp>
            <a:spAutoFit/>
          </a:bodyPr>
          <a:lstStyle/>
          <a:p>
            <a:pPr lvl="0" eaLnBrk="0" fontAlgn="base" hangingPunct="0">
              <a:lnSpc>
                <a:spcPct val="100000"/>
              </a:lnSpc>
              <a:spcAft>
                <a:spcPct val="0"/>
              </a:spcAft>
            </a:pPr>
            <a:r>
              <a:rPr lang="en-US" altLang="en-US" sz="3000" b="1" dirty="0">
                <a:latin typeface="Garamond" panose="02020404030301010803" pitchFamily="18" charset="0"/>
              </a:rPr>
              <a:t>Process measurements and instrumentation</a:t>
            </a:r>
          </a:p>
        </p:txBody>
      </p:sp>
      <p:pic>
        <p:nvPicPr>
          <p:cNvPr id="11" name="Picture 10">
            <a:extLst>
              <a:ext uri="{FF2B5EF4-FFF2-40B4-BE49-F238E27FC236}">
                <a16:creationId xmlns:a16="http://schemas.microsoft.com/office/drawing/2014/main" id="{E82D8BF9-3DCE-496F-847F-32784C734662}"/>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0917" y="3470951"/>
            <a:ext cx="891540" cy="891540"/>
          </a:xfrm>
          <a:prstGeom prst="rect">
            <a:avLst/>
          </a:prstGeom>
        </p:spPr>
      </p:pic>
      <p:pic>
        <p:nvPicPr>
          <p:cNvPr id="12" name="Picture 11">
            <a:extLst>
              <a:ext uri="{FF2B5EF4-FFF2-40B4-BE49-F238E27FC236}">
                <a16:creationId xmlns:a16="http://schemas.microsoft.com/office/drawing/2014/main" id="{3A88EF19-99CB-4DBC-8B7B-725C8553E454}"/>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577682" y="3442955"/>
            <a:ext cx="891540" cy="891540"/>
          </a:xfrm>
          <a:prstGeom prst="rect">
            <a:avLst/>
          </a:prstGeom>
        </p:spPr>
      </p:pic>
      <p:pic>
        <p:nvPicPr>
          <p:cNvPr id="15" name="Picture 14">
            <a:extLst>
              <a:ext uri="{FF2B5EF4-FFF2-40B4-BE49-F238E27FC236}">
                <a16:creationId xmlns:a16="http://schemas.microsoft.com/office/drawing/2014/main" id="{02AC23E7-A671-4730-B2AD-AC52DA72271B}"/>
              </a:ext>
            </a:extLst>
          </p:cNvPr>
          <p:cNvPicPr>
            <a:picLocks/>
          </p:cNvPicPr>
          <p:nvPr/>
        </p:nvPicPr>
        <p:blipFill rotWithShape="1">
          <a:blip r:embed="rId6" cstate="print">
            <a:extLst>
              <a:ext uri="{28A0092B-C50C-407E-A947-70E740481C1C}">
                <a14:useLocalDpi xmlns:a14="http://schemas.microsoft.com/office/drawing/2010/main" val="0"/>
              </a:ext>
            </a:extLst>
          </a:blip>
          <a:srcRect l="13886" r="16898" b="21859"/>
          <a:stretch/>
        </p:blipFill>
        <p:spPr>
          <a:xfrm>
            <a:off x="4051151" y="3374375"/>
            <a:ext cx="949361" cy="1028700"/>
          </a:xfrm>
          <a:prstGeom prst="rect">
            <a:avLst/>
          </a:prstGeom>
        </p:spPr>
      </p:pic>
      <p:pic>
        <p:nvPicPr>
          <p:cNvPr id="16" name="Picture 15">
            <a:extLst>
              <a:ext uri="{FF2B5EF4-FFF2-40B4-BE49-F238E27FC236}">
                <a16:creationId xmlns:a16="http://schemas.microsoft.com/office/drawing/2014/main" id="{E37FF7EE-90AD-4545-A8A0-E8BB8D8F7052}"/>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304661" y="3522378"/>
            <a:ext cx="1028700" cy="1028700"/>
          </a:xfrm>
          <a:prstGeom prst="rect">
            <a:avLst/>
          </a:prstGeom>
        </p:spPr>
      </p:pic>
      <p:sp>
        <p:nvSpPr>
          <p:cNvPr id="17" name="Rectangle 16"/>
          <p:cNvSpPr/>
          <p:nvPr/>
        </p:nvSpPr>
        <p:spPr>
          <a:xfrm>
            <a:off x="6997259" y="2879410"/>
            <a:ext cx="2012089"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Faculty of Physics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Warsaw University of Technology</a:t>
            </a:r>
          </a:p>
        </p:txBody>
      </p:sp>
      <p:sp>
        <p:nvSpPr>
          <p:cNvPr id="18" name="Rectangle 17"/>
          <p:cNvSpPr/>
          <p:nvPr/>
        </p:nvSpPr>
        <p:spPr>
          <a:xfrm>
            <a:off x="3925217" y="2925037"/>
            <a:ext cx="1314784"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Zagreb University of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Applied Sciences</a:t>
            </a:r>
          </a:p>
        </p:txBody>
      </p:sp>
      <p:sp>
        <p:nvSpPr>
          <p:cNvPr id="19" name="Rectangle 18"/>
          <p:cNvSpPr/>
          <p:nvPr/>
        </p:nvSpPr>
        <p:spPr>
          <a:xfrm>
            <a:off x="357749" y="2879410"/>
            <a:ext cx="1293944" cy="41549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Faculty of Technical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Sciences</a:t>
            </a:r>
          </a:p>
        </p:txBody>
      </p:sp>
      <p:sp>
        <p:nvSpPr>
          <p:cNvPr id="20" name="Rectangle 19"/>
          <p:cNvSpPr/>
          <p:nvPr/>
        </p:nvSpPr>
        <p:spPr>
          <a:xfrm>
            <a:off x="1889598" y="2755370"/>
            <a:ext cx="1922321" cy="73866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Ss. Cyril and Methodius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University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Faculty of Electrical 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dagio_slab"/>
                <a:ea typeface="+mn-ea"/>
                <a:cs typeface="+mn-cs"/>
              </a:rPr>
              <a:t>and Information Technologies</a:t>
            </a:r>
          </a:p>
        </p:txBody>
      </p:sp>
      <p:sp>
        <p:nvSpPr>
          <p:cNvPr id="21" name="Rectangle 20"/>
          <p:cNvSpPr/>
          <p:nvPr/>
        </p:nvSpPr>
        <p:spPr>
          <a:xfrm>
            <a:off x="5375184" y="2717828"/>
            <a:ext cx="1478327" cy="57708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School of Electrical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Engineering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dagio_slab"/>
                <a:ea typeface="+mn-ea"/>
                <a:cs typeface="+mn-cs"/>
              </a:rPr>
              <a:t>University of Belgrade</a:t>
            </a:r>
          </a:p>
        </p:txBody>
      </p:sp>
      <p:pic>
        <p:nvPicPr>
          <p:cNvPr id="22" name="Picture 21"/>
          <p:cNvPicPr/>
          <p:nvPr/>
        </p:nvPicPr>
        <p:blipFill>
          <a:blip r:embed="rId8" cstate="print">
            <a:extLst>
              <a:ext uri="{28A0092B-C50C-407E-A947-70E740481C1C}">
                <a14:useLocalDpi xmlns:a14="http://schemas.microsoft.com/office/drawing/2010/main" val="0"/>
              </a:ext>
            </a:extLst>
          </a:blip>
          <a:stretch>
            <a:fillRect/>
          </a:stretch>
        </p:blipFill>
        <p:spPr>
          <a:xfrm>
            <a:off x="7369429" y="3442956"/>
            <a:ext cx="935652" cy="863545"/>
          </a:xfrm>
          <a:prstGeom prst="rect">
            <a:avLst/>
          </a:prstGeom>
        </p:spPr>
      </p:pic>
    </p:spTree>
    <p:extLst>
      <p:ext uri="{BB962C8B-B14F-4D97-AF65-F5344CB8AC3E}">
        <p14:creationId xmlns:p14="http://schemas.microsoft.com/office/powerpoint/2010/main" val="5209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95288" y="1052513"/>
            <a:ext cx="8424862"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80000"/>
              </a:lnSpc>
              <a:spcAft>
                <a:spcPts val="0"/>
              </a:spcAft>
              <a:buNone/>
              <a:defRPr/>
            </a:pPr>
            <a:r>
              <a:rPr lang="ru-RU" sz="2200" dirty="0">
                <a:solidFill>
                  <a:srgbClr val="FF0000"/>
                </a:solidFill>
              </a:rPr>
              <a:t>Контролната соба </a:t>
            </a:r>
            <a:r>
              <a:rPr lang="ru-RU" sz="2200" dirty="0"/>
              <a:t>е место каде атмосферата е почиста, постои кондиционирање на воздухот и тука се наоѓа компјутерската опрема и колата за кондиционирање на мерните и управувачките сигнали. Електричната опрема во контролната соба истотака влијае на квалитетот на мерењата.</a:t>
            </a:r>
          </a:p>
          <a:p>
            <a:pPr fontAlgn="auto">
              <a:lnSpc>
                <a:spcPct val="80000"/>
              </a:lnSpc>
              <a:spcAft>
                <a:spcPts val="0"/>
              </a:spcAft>
              <a:defRPr/>
            </a:pPr>
            <a:endParaRPr lang="ru-RU" sz="2200" dirty="0"/>
          </a:p>
          <a:p>
            <a:pPr fontAlgn="auto">
              <a:lnSpc>
                <a:spcPct val="80000"/>
              </a:lnSpc>
              <a:spcAft>
                <a:spcPts val="0"/>
              </a:spcAft>
              <a:buNone/>
              <a:defRPr/>
            </a:pPr>
            <a:r>
              <a:rPr lang="ru-RU" sz="2200"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49" y="2780928"/>
            <a:ext cx="8668301" cy="3527797"/>
          </a:xfrm>
          <a:prstGeom prst="rect">
            <a:avLst/>
          </a:prstGeom>
        </p:spPr>
      </p:pic>
    </p:spTree>
    <p:extLst>
      <p:ext uri="{BB962C8B-B14F-4D97-AF65-F5344CB8AC3E}">
        <p14:creationId xmlns:p14="http://schemas.microsoft.com/office/powerpoint/2010/main" val="4229505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95288" y="836712"/>
            <a:ext cx="8424862" cy="568863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80000"/>
              </a:lnSpc>
              <a:spcAft>
                <a:spcPts val="0"/>
              </a:spcAft>
              <a:buNone/>
              <a:defRPr/>
            </a:pPr>
            <a:r>
              <a:rPr lang="ru-RU" sz="2200" dirty="0"/>
              <a:t>Во индустиските постројки најчесто се користат </a:t>
            </a:r>
            <a:r>
              <a:rPr lang="ru-RU" sz="2200" dirty="0">
                <a:solidFill>
                  <a:srgbClr val="FF0000"/>
                </a:solidFill>
              </a:rPr>
              <a:t>концентратори на податоци</a:t>
            </a:r>
            <a:r>
              <a:rPr lang="ru-RU" sz="2200" dirty="0"/>
              <a:t> (data concentrators) за да се намалат трошоците за ожичување. Овие уреди собираат голем број на сигнали блиску до мерните места во погонот, потоа најчесто се прави кондиционирање и нивна преобразба во дигитален облик, а потоа преку локалната мрежа (local area network – LAN) се испраќаат до контролната соба. </a:t>
            </a:r>
          </a:p>
          <a:p>
            <a:pPr fontAlgn="auto">
              <a:lnSpc>
                <a:spcPct val="80000"/>
              </a:lnSpc>
              <a:spcAft>
                <a:spcPts val="0"/>
              </a:spcAft>
              <a:buNone/>
              <a:defRPr/>
            </a:pPr>
            <a:endParaRPr lang="en-US" sz="2200" dirty="0"/>
          </a:p>
          <a:p>
            <a:pPr fontAlgn="auto">
              <a:lnSpc>
                <a:spcPct val="80000"/>
              </a:lnSpc>
              <a:spcAft>
                <a:spcPts val="0"/>
              </a:spcAft>
              <a:buNone/>
              <a:defRPr/>
            </a:pPr>
            <a:endParaRPr lang="en-US" sz="2200" dirty="0"/>
          </a:p>
          <a:p>
            <a:pPr fontAlgn="auto">
              <a:lnSpc>
                <a:spcPct val="80000"/>
              </a:lnSpc>
              <a:spcAft>
                <a:spcPts val="0"/>
              </a:spcAft>
              <a:buNone/>
              <a:defRPr/>
            </a:pPr>
            <a:endParaRPr lang="en-US" sz="2200" dirty="0"/>
          </a:p>
          <a:p>
            <a:pPr fontAlgn="auto">
              <a:lnSpc>
                <a:spcPct val="80000"/>
              </a:lnSpc>
              <a:spcAft>
                <a:spcPts val="0"/>
              </a:spcAft>
              <a:buNone/>
              <a:defRPr/>
            </a:pPr>
            <a:endParaRPr lang="en-US" sz="2200" dirty="0"/>
          </a:p>
          <a:p>
            <a:pPr fontAlgn="auto">
              <a:lnSpc>
                <a:spcPct val="80000"/>
              </a:lnSpc>
              <a:spcAft>
                <a:spcPts val="0"/>
              </a:spcAft>
              <a:buNone/>
              <a:defRPr/>
            </a:pPr>
            <a:endParaRPr lang="en-US" sz="2200" dirty="0"/>
          </a:p>
          <a:p>
            <a:pPr fontAlgn="auto">
              <a:lnSpc>
                <a:spcPct val="80000"/>
              </a:lnSpc>
              <a:spcAft>
                <a:spcPts val="0"/>
              </a:spcAft>
              <a:buNone/>
              <a:defRPr/>
            </a:pPr>
            <a:endParaRPr lang="en-US" sz="2200" dirty="0"/>
          </a:p>
          <a:p>
            <a:pPr fontAlgn="auto">
              <a:lnSpc>
                <a:spcPct val="80000"/>
              </a:lnSpc>
              <a:spcAft>
                <a:spcPts val="0"/>
              </a:spcAft>
              <a:buNone/>
              <a:defRPr/>
            </a:pPr>
            <a:endParaRPr lang="en-US" sz="2200" dirty="0"/>
          </a:p>
          <a:p>
            <a:pPr fontAlgn="auto">
              <a:lnSpc>
                <a:spcPct val="80000"/>
              </a:lnSpc>
              <a:spcAft>
                <a:spcPts val="0"/>
              </a:spcAft>
              <a:buNone/>
              <a:defRPr/>
            </a:pPr>
            <a:endParaRPr lang="ru-RU" sz="2200" dirty="0"/>
          </a:p>
          <a:p>
            <a:pPr marL="0" indent="0" fontAlgn="auto">
              <a:lnSpc>
                <a:spcPct val="80000"/>
              </a:lnSpc>
              <a:spcAft>
                <a:spcPts val="0"/>
              </a:spcAft>
              <a:buNone/>
              <a:defRPr/>
            </a:pPr>
            <a:endParaRPr lang="en-US" sz="2200" dirty="0"/>
          </a:p>
          <a:p>
            <a:pPr marL="0" indent="0" fontAlgn="auto">
              <a:lnSpc>
                <a:spcPct val="80000"/>
              </a:lnSpc>
              <a:spcAft>
                <a:spcPts val="0"/>
              </a:spcAft>
              <a:buNone/>
              <a:defRPr/>
            </a:pPr>
            <a:endParaRPr lang="en-US" sz="2200" dirty="0"/>
          </a:p>
          <a:p>
            <a:pPr marL="0" indent="0" algn="just" fontAlgn="auto">
              <a:lnSpc>
                <a:spcPct val="80000"/>
              </a:lnSpc>
              <a:spcAft>
                <a:spcPts val="0"/>
              </a:spcAft>
              <a:buNone/>
              <a:defRPr/>
            </a:pPr>
            <a:r>
              <a:rPr lang="ru-RU" sz="2200" dirty="0"/>
              <a:t>Во последните години безжичниот пренос на сигнали почнува да се применува и во индустриските постројки.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636912"/>
            <a:ext cx="7228819" cy="3096344"/>
          </a:xfrm>
          <a:prstGeom prst="rect">
            <a:avLst/>
          </a:prstGeom>
        </p:spPr>
      </p:pic>
      <p:sp>
        <p:nvSpPr>
          <p:cNvPr id="6" name="TextBox 5"/>
          <p:cNvSpPr txBox="1"/>
          <p:nvPr/>
        </p:nvSpPr>
        <p:spPr>
          <a:xfrm>
            <a:off x="3635896" y="4941168"/>
            <a:ext cx="2266774" cy="707886"/>
          </a:xfrm>
          <a:prstGeom prst="rect">
            <a:avLst/>
          </a:prstGeom>
          <a:solidFill>
            <a:schemeClr val="bg1"/>
          </a:solidFill>
        </p:spPr>
        <p:txBody>
          <a:bodyPr wrap="none" rtlCol="0">
            <a:spAutoFit/>
          </a:bodyPr>
          <a:lstStyle/>
          <a:p>
            <a:pPr algn="ctr"/>
            <a:r>
              <a:rPr lang="mk-MK" sz="2000" dirty="0"/>
              <a:t>Концентратор на </a:t>
            </a:r>
          </a:p>
          <a:p>
            <a:pPr algn="ctr"/>
            <a:r>
              <a:rPr lang="mk-MK" sz="2000" dirty="0"/>
              <a:t>податоци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Autofit/>
          </a:bodyPr>
          <a:lstStyle/>
          <a:p>
            <a:pPr eaLnBrk="1" fontAlgn="auto" hangingPunct="1">
              <a:spcAft>
                <a:spcPts val="0"/>
              </a:spcAft>
              <a:defRPr/>
            </a:pPr>
            <a:r>
              <a:rPr lang="mk-MK" sz="3600" dirty="0"/>
              <a:t>Вовед во мерни сетила (сензори)</a:t>
            </a:r>
            <a:endParaRPr lang="en-US" sz="3600" dirty="0"/>
          </a:p>
        </p:txBody>
      </p:sp>
      <p:sp>
        <p:nvSpPr>
          <p:cNvPr id="100355" name="Rectangle 3"/>
          <p:cNvSpPr>
            <a:spLocks noGrp="1" noChangeArrowheads="1"/>
          </p:cNvSpPr>
          <p:nvPr>
            <p:ph type="body" idx="1"/>
          </p:nvPr>
        </p:nvSpPr>
        <p:spPr>
          <a:xfrm>
            <a:off x="457200" y="836712"/>
            <a:ext cx="8229600" cy="5544616"/>
          </a:xfrm>
        </p:spPr>
        <p:txBody>
          <a:bodyPr rtlCol="0">
            <a:normAutofit/>
          </a:bodyPr>
          <a:lstStyle/>
          <a:p>
            <a:pPr marL="0" indent="0" algn="just" eaLnBrk="1" fontAlgn="auto" hangingPunct="1">
              <a:spcAft>
                <a:spcPts val="0"/>
              </a:spcAft>
              <a:buNone/>
              <a:defRPr/>
            </a:pPr>
            <a:r>
              <a:rPr lang="ru-RU" sz="2200" dirty="0"/>
              <a:t>Поимите </a:t>
            </a:r>
            <a:r>
              <a:rPr lang="ru-RU" sz="2200" dirty="0">
                <a:solidFill>
                  <a:srgbClr val="FF0000"/>
                </a:solidFill>
              </a:rPr>
              <a:t>сетило (сензор)</a:t>
            </a:r>
            <a:r>
              <a:rPr lang="ru-RU" sz="2200" dirty="0"/>
              <a:t> и </a:t>
            </a:r>
            <a:r>
              <a:rPr lang="ru-RU" sz="2200" dirty="0">
                <a:solidFill>
                  <a:srgbClr val="FF0000"/>
                </a:solidFill>
              </a:rPr>
              <a:t>преобразувач</a:t>
            </a:r>
            <a:r>
              <a:rPr lang="ru-RU" sz="2200" dirty="0"/>
              <a:t> често пати се мешаат или се користат како синоними. Поимот сензор се однесува на уред кој врши преобразба на некоја физичка величина во друга електрична величина, на пример електрична струја или напон. (пр. термопар)</a:t>
            </a:r>
          </a:p>
          <a:p>
            <a:pPr marL="0" indent="0" algn="just" eaLnBrk="1" fontAlgn="auto" hangingPunct="1">
              <a:spcAft>
                <a:spcPts val="0"/>
              </a:spcAft>
              <a:buNone/>
              <a:defRPr/>
            </a:pPr>
            <a:r>
              <a:rPr lang="ru-RU" sz="2200" dirty="0"/>
              <a:t>Преобазувачите вршат </a:t>
            </a:r>
            <a:r>
              <a:rPr lang="mk-MK" sz="2200" dirty="0"/>
              <a:t>претворување на една физичка величина во друга величина </a:t>
            </a:r>
            <a:r>
              <a:rPr lang="en-US" sz="2200" dirty="0"/>
              <a:t>(</a:t>
            </a:r>
            <a:r>
              <a:rPr lang="mk-MK" sz="2200" dirty="0"/>
              <a:t>енергија</a:t>
            </a:r>
            <a:r>
              <a:rPr lang="en-US" sz="2200" dirty="0"/>
              <a:t>) </a:t>
            </a:r>
            <a:r>
              <a:rPr lang="mk-MK" sz="2200" dirty="0"/>
              <a:t>која нема електрична природа.</a:t>
            </a:r>
            <a:endParaRPr lang="ru-RU"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56" y="2996952"/>
            <a:ext cx="3217540" cy="3217540"/>
          </a:xfrm>
          <a:prstGeom prst="rect">
            <a:avLst/>
          </a:prstGeom>
        </p:spPr>
      </p:pic>
      <p:sp>
        <p:nvSpPr>
          <p:cNvPr id="3" name="Rectangle 2"/>
          <p:cNvSpPr/>
          <p:nvPr/>
        </p:nvSpPr>
        <p:spPr>
          <a:xfrm>
            <a:off x="1115616" y="6206593"/>
            <a:ext cx="1811201" cy="646331"/>
          </a:xfrm>
          <a:prstGeom prst="rect">
            <a:avLst/>
          </a:prstGeom>
        </p:spPr>
        <p:txBody>
          <a:bodyPr wrap="none">
            <a:spAutoFit/>
          </a:bodyPr>
          <a:lstStyle/>
          <a:p>
            <a:pPr marL="0" indent="0" algn="ctr" eaLnBrk="1" fontAlgn="auto" hangingPunct="1">
              <a:spcAft>
                <a:spcPts val="0"/>
              </a:spcAft>
              <a:buNone/>
              <a:defRPr/>
            </a:pPr>
            <a:r>
              <a:rPr lang="mk-MK" b="1" dirty="0"/>
              <a:t>Преобразувач</a:t>
            </a:r>
          </a:p>
          <a:p>
            <a:pPr marL="0" indent="0" algn="ctr" eaLnBrk="1" fontAlgn="auto" hangingPunct="1">
              <a:spcAft>
                <a:spcPts val="0"/>
              </a:spcAft>
              <a:buNone/>
              <a:defRPr/>
            </a:pPr>
            <a:r>
              <a:rPr lang="en-US" b="1" dirty="0"/>
              <a:t>(transducer)</a:t>
            </a:r>
            <a:endParaRPr lang="ru-RU"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4740" y="3140968"/>
            <a:ext cx="5328592" cy="2664296"/>
          </a:xfrm>
          <a:prstGeom prst="rect">
            <a:avLst/>
          </a:prstGeom>
        </p:spPr>
      </p:pic>
      <p:sp>
        <p:nvSpPr>
          <p:cNvPr id="8" name="Rectangle 7"/>
          <p:cNvSpPr/>
          <p:nvPr/>
        </p:nvSpPr>
        <p:spPr>
          <a:xfrm>
            <a:off x="5794110" y="6202178"/>
            <a:ext cx="1095173" cy="646331"/>
          </a:xfrm>
          <a:prstGeom prst="rect">
            <a:avLst/>
          </a:prstGeom>
        </p:spPr>
        <p:txBody>
          <a:bodyPr wrap="none">
            <a:spAutoFit/>
          </a:bodyPr>
          <a:lstStyle/>
          <a:p>
            <a:pPr marL="0" indent="0" algn="ctr" eaLnBrk="1" fontAlgn="auto" hangingPunct="1">
              <a:spcAft>
                <a:spcPts val="0"/>
              </a:spcAft>
              <a:buNone/>
              <a:defRPr/>
            </a:pPr>
            <a:r>
              <a:rPr lang="mk-MK" b="1" dirty="0"/>
              <a:t>Сетило</a:t>
            </a:r>
          </a:p>
          <a:p>
            <a:pPr marL="0" indent="0" algn="ctr" eaLnBrk="1" fontAlgn="auto" hangingPunct="1">
              <a:spcAft>
                <a:spcPts val="0"/>
              </a:spcAft>
              <a:buNone/>
              <a:defRPr/>
            </a:pPr>
            <a:r>
              <a:rPr lang="en-US" b="1" dirty="0"/>
              <a:t>(sensor)</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Autofit/>
          </a:bodyPr>
          <a:lstStyle/>
          <a:p>
            <a:pPr eaLnBrk="1" fontAlgn="auto" hangingPunct="1">
              <a:spcAft>
                <a:spcPts val="0"/>
              </a:spcAft>
              <a:defRPr/>
            </a:pPr>
            <a:r>
              <a:rPr lang="mk-MK" sz="3600" dirty="0"/>
              <a:t>Вовед во мерни сетила (сензори)</a:t>
            </a:r>
            <a:endParaRPr lang="en-US" sz="3600" dirty="0"/>
          </a:p>
        </p:txBody>
      </p:sp>
      <p:sp>
        <p:nvSpPr>
          <p:cNvPr id="100355" name="Rectangle 3"/>
          <p:cNvSpPr>
            <a:spLocks noGrp="1" noChangeArrowheads="1"/>
          </p:cNvSpPr>
          <p:nvPr>
            <p:ph type="body" idx="1"/>
          </p:nvPr>
        </p:nvSpPr>
        <p:spPr>
          <a:xfrm>
            <a:off x="457200" y="836712"/>
            <a:ext cx="8229600" cy="5544616"/>
          </a:xfrm>
        </p:spPr>
        <p:txBody>
          <a:bodyPr rtlCol="0">
            <a:normAutofit/>
          </a:bodyPr>
          <a:lstStyle/>
          <a:p>
            <a:pPr marL="0" indent="0" algn="just" eaLnBrk="1" fontAlgn="auto" hangingPunct="1">
              <a:spcAft>
                <a:spcPts val="0"/>
              </a:spcAft>
              <a:buNone/>
              <a:defRPr/>
            </a:pPr>
            <a:r>
              <a:rPr lang="ru-RU" sz="2400" dirty="0"/>
              <a:t>Многу често различните видови сензори се интегрирани со преобразувачкиот дел</a:t>
            </a:r>
            <a:r>
              <a:rPr lang="en-US" sz="2400" dirty="0"/>
              <a:t> </a:t>
            </a:r>
            <a:r>
              <a:rPr lang="ru-RU" sz="2400" dirty="0"/>
              <a:t>и претставуваат единствен електронски уред</a:t>
            </a:r>
            <a:r>
              <a:rPr lang="en-US" sz="2400" dirty="0"/>
              <a:t> </a:t>
            </a:r>
            <a:r>
              <a:rPr lang="mk-MK" sz="2400" dirty="0"/>
              <a:t>кои често се сретнуваат како </a:t>
            </a:r>
            <a:r>
              <a:rPr lang="mk-MK" sz="2400" dirty="0">
                <a:solidFill>
                  <a:srgbClr val="FF0000"/>
                </a:solidFill>
              </a:rPr>
              <a:t>паметни сетила</a:t>
            </a:r>
            <a:r>
              <a:rPr lang="mk-MK" sz="2400" dirty="0"/>
              <a:t>.</a:t>
            </a:r>
            <a:endParaRPr lang="ru-RU" sz="2400" dirty="0"/>
          </a:p>
          <a:p>
            <a:pPr marL="0" indent="0" algn="just" eaLnBrk="1" fontAlgn="auto" hangingPunct="1">
              <a:spcAft>
                <a:spcPts val="0"/>
              </a:spcAft>
              <a:buNone/>
              <a:defRPr/>
            </a:pP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3814"/>
            <a:ext cx="3927249" cy="367852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776" y="2780928"/>
            <a:ext cx="4662518" cy="2664296"/>
          </a:xfrm>
          <a:prstGeom prst="rect">
            <a:avLst/>
          </a:prstGeom>
        </p:spPr>
      </p:pic>
    </p:spTree>
    <p:extLst>
      <p:ext uri="{BB962C8B-B14F-4D97-AF65-F5344CB8AC3E}">
        <p14:creationId xmlns:p14="http://schemas.microsoft.com/office/powerpoint/2010/main" val="20789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Autofit/>
          </a:bodyPr>
          <a:lstStyle/>
          <a:p>
            <a:pPr eaLnBrk="1" fontAlgn="auto" hangingPunct="1">
              <a:spcAft>
                <a:spcPts val="0"/>
              </a:spcAft>
              <a:defRPr/>
            </a:pPr>
            <a:r>
              <a:rPr lang="mk-MK" sz="3600" dirty="0"/>
              <a:t>Вовед во мерни сетила (сензори)</a:t>
            </a:r>
            <a:endParaRPr lang="en-US" sz="3600" dirty="0"/>
          </a:p>
        </p:txBody>
      </p:sp>
      <p:sp>
        <p:nvSpPr>
          <p:cNvPr id="100355" name="Rectangle 3"/>
          <p:cNvSpPr>
            <a:spLocks noGrp="1" noChangeArrowheads="1"/>
          </p:cNvSpPr>
          <p:nvPr>
            <p:ph type="body" idx="1"/>
          </p:nvPr>
        </p:nvSpPr>
        <p:spPr>
          <a:xfrm>
            <a:off x="467544" y="764704"/>
            <a:ext cx="8219256" cy="5544616"/>
          </a:xfrm>
        </p:spPr>
        <p:txBody>
          <a:bodyPr rtlCol="0">
            <a:normAutofit/>
          </a:bodyPr>
          <a:lstStyle/>
          <a:p>
            <a:pPr marL="0" indent="0" algn="just" eaLnBrk="1" fontAlgn="auto" hangingPunct="1">
              <a:spcAft>
                <a:spcPts val="0"/>
              </a:spcAft>
              <a:buNone/>
              <a:defRPr/>
            </a:pPr>
            <a:r>
              <a:rPr lang="ru-RU" sz="1800" dirty="0"/>
              <a:t>Сите видови на енергија се групираат во 6 области: енергија на зрачење, механичка, термичка, електрична, хемиска и нуклеарна енергија. На оваа поделба одговараат и 6 основни видови сигнали.</a:t>
            </a:r>
          </a:p>
        </p:txBody>
      </p:sp>
      <p:pic>
        <p:nvPicPr>
          <p:cNvPr id="2" name="Picture 1"/>
          <p:cNvPicPr>
            <a:picLocks noChangeAspect="1"/>
          </p:cNvPicPr>
          <p:nvPr/>
        </p:nvPicPr>
        <p:blipFill>
          <a:blip r:embed="rId2"/>
          <a:stretch>
            <a:fillRect/>
          </a:stretch>
        </p:blipFill>
        <p:spPr>
          <a:xfrm>
            <a:off x="899592" y="1682528"/>
            <a:ext cx="7200800" cy="5060022"/>
          </a:xfrm>
          <a:prstGeom prst="rect">
            <a:avLst/>
          </a:prstGeom>
        </p:spPr>
      </p:pic>
    </p:spTree>
    <p:extLst>
      <p:ext uri="{BB962C8B-B14F-4D97-AF65-F5344CB8AC3E}">
        <p14:creationId xmlns:p14="http://schemas.microsoft.com/office/powerpoint/2010/main" val="321914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Autofit/>
          </a:bodyPr>
          <a:lstStyle/>
          <a:p>
            <a:pPr eaLnBrk="1" fontAlgn="auto" hangingPunct="1">
              <a:spcAft>
                <a:spcPts val="0"/>
              </a:spcAft>
              <a:defRPr/>
            </a:pPr>
            <a:r>
              <a:rPr lang="mk-MK" sz="3600" dirty="0"/>
              <a:t>Поделба на мерни сетила</a:t>
            </a:r>
            <a:endParaRPr lang="en-US" sz="3600" dirty="0"/>
          </a:p>
        </p:txBody>
      </p:sp>
      <p:sp>
        <p:nvSpPr>
          <p:cNvPr id="100355" name="Rectangle 3"/>
          <p:cNvSpPr>
            <a:spLocks noGrp="1" noChangeArrowheads="1"/>
          </p:cNvSpPr>
          <p:nvPr>
            <p:ph type="body" idx="1"/>
          </p:nvPr>
        </p:nvSpPr>
        <p:spPr>
          <a:xfrm>
            <a:off x="457200" y="836712"/>
            <a:ext cx="8229600" cy="5544616"/>
          </a:xfrm>
        </p:spPr>
        <p:txBody>
          <a:bodyPr rtlCol="0">
            <a:normAutofit fontScale="92500"/>
          </a:bodyPr>
          <a:lstStyle/>
          <a:p>
            <a:pPr algn="just" eaLnBrk="1" fontAlgn="auto" hangingPunct="1">
              <a:spcAft>
                <a:spcPts val="0"/>
              </a:spcAft>
              <a:buFont typeface="Arial" pitchFamily="34" charset="0"/>
              <a:buChar char="•"/>
              <a:defRPr/>
            </a:pPr>
            <a:r>
              <a:rPr lang="ru-RU" sz="2400" dirty="0"/>
              <a:t>Поделбата на сензорите е најчесто според: </a:t>
            </a:r>
            <a:r>
              <a:rPr lang="ru-RU" sz="2400" dirty="0">
                <a:solidFill>
                  <a:srgbClr val="FF0000"/>
                </a:solidFill>
              </a:rPr>
              <a:t>типот на мерената величина</a:t>
            </a:r>
            <a:r>
              <a:rPr lang="ru-RU" sz="2400" dirty="0"/>
              <a:t> или според </a:t>
            </a:r>
            <a:r>
              <a:rPr lang="ru-RU" sz="2400" dirty="0">
                <a:solidFill>
                  <a:srgbClr val="FF0000"/>
                </a:solidFill>
              </a:rPr>
              <a:t>принципот на работа</a:t>
            </a:r>
            <a:r>
              <a:rPr lang="ru-RU" sz="2400" dirty="0"/>
              <a:t>.</a:t>
            </a:r>
          </a:p>
          <a:p>
            <a:pPr algn="just" eaLnBrk="1" fontAlgn="auto" hangingPunct="1">
              <a:spcAft>
                <a:spcPts val="0"/>
              </a:spcAft>
              <a:buFont typeface="Arial" pitchFamily="34" charset="0"/>
              <a:buChar char="•"/>
              <a:defRPr/>
            </a:pPr>
            <a:r>
              <a:rPr lang="ru-RU" sz="2400" dirty="0"/>
              <a:t>Најосновна поделба е според тоа дали е потребно надворешно напојување или не, при преобразбата од еден во друг облик на енергија:</a:t>
            </a:r>
          </a:p>
          <a:p>
            <a:pPr lvl="1" algn="just" eaLnBrk="1" fontAlgn="auto" hangingPunct="1">
              <a:spcAft>
                <a:spcPts val="0"/>
              </a:spcAft>
              <a:buFont typeface="Arial" pitchFamily="34" charset="0"/>
              <a:buChar char="•"/>
              <a:defRPr/>
            </a:pPr>
            <a:r>
              <a:rPr lang="ru-RU" sz="2000" dirty="0"/>
              <a:t>Пасивни сензори (или </a:t>
            </a:r>
            <a:r>
              <a:rPr lang="ru-RU" sz="2000" u="sng" dirty="0"/>
              <a:t>модулирачки</a:t>
            </a:r>
            <a:r>
              <a:rPr lang="ru-RU" sz="2000" dirty="0"/>
              <a:t>) и</a:t>
            </a:r>
          </a:p>
          <a:p>
            <a:pPr lvl="1" algn="just" eaLnBrk="1" fontAlgn="auto" hangingPunct="1">
              <a:spcAft>
                <a:spcPts val="0"/>
              </a:spcAft>
              <a:buFont typeface="Arial" pitchFamily="34" charset="0"/>
              <a:buChar char="•"/>
              <a:defRPr/>
            </a:pPr>
            <a:r>
              <a:rPr lang="ru-RU" sz="2000" dirty="0"/>
              <a:t>Активни сензори (или </a:t>
            </a:r>
            <a:r>
              <a:rPr lang="ru-RU" sz="2000" u="sng" dirty="0"/>
              <a:t>само-генерирачки</a:t>
            </a:r>
            <a:r>
              <a:rPr lang="ru-RU" sz="2000" dirty="0"/>
              <a:t>).</a:t>
            </a:r>
          </a:p>
          <a:p>
            <a:pPr algn="just" eaLnBrk="1" fontAlgn="auto" hangingPunct="1">
              <a:spcAft>
                <a:spcPts val="0"/>
              </a:spcAft>
              <a:buFont typeface="Arial" pitchFamily="34" charset="0"/>
              <a:buChar char="•"/>
              <a:defRPr/>
            </a:pPr>
            <a:r>
              <a:rPr lang="ru-RU" sz="2400" dirty="0"/>
              <a:t>Кај активните сензори излезниот сигнал доаѓа од енергијата на мерената величина, примери: термодвојка (базиран на Зибековиот ефект), соларни ќелии (фотонапонски ефект), пиезоелектрични ќелии. Нивниот излезен сигнал е со мало напонско/струјно ниво и потребно е засилување.</a:t>
            </a:r>
          </a:p>
          <a:p>
            <a:pPr algn="just" eaLnBrk="1" fontAlgn="auto" hangingPunct="1">
              <a:spcAft>
                <a:spcPts val="0"/>
              </a:spcAft>
              <a:buFont typeface="Arial" pitchFamily="34" charset="0"/>
              <a:buChar char="•"/>
              <a:defRPr/>
            </a:pPr>
            <a:r>
              <a:rPr lang="ru-RU" sz="2400" dirty="0"/>
              <a:t>Кај пасивните сензори е потребно надворешно напонско или струјно напојување, отпорнички мерни ленти, фотодетектори, отпорнички температурни сетила, итн. </a:t>
            </a:r>
          </a:p>
        </p:txBody>
      </p:sp>
    </p:spTree>
    <p:extLst>
      <p:ext uri="{BB962C8B-B14F-4D97-AF65-F5344CB8AC3E}">
        <p14:creationId xmlns:p14="http://schemas.microsoft.com/office/powerpoint/2010/main" val="2275641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3600" dirty="0"/>
              <a:t>НАДВОРЕШНИ ВЛИЈАНИЈА НА СЕТИЛАТА</a:t>
            </a:r>
          </a:p>
        </p:txBody>
      </p:sp>
      <p:pic>
        <p:nvPicPr>
          <p:cNvPr id="4" name="Picture 3"/>
          <p:cNvPicPr>
            <a:picLocks noChangeAspect="1"/>
          </p:cNvPicPr>
          <p:nvPr/>
        </p:nvPicPr>
        <p:blipFill>
          <a:blip r:embed="rId2"/>
          <a:stretch>
            <a:fillRect/>
          </a:stretch>
        </p:blipFill>
        <p:spPr>
          <a:xfrm>
            <a:off x="467544" y="1052736"/>
            <a:ext cx="4572000" cy="5436000"/>
          </a:xfrm>
          <a:prstGeom prst="rect">
            <a:avLst/>
          </a:prstGeom>
        </p:spPr>
      </p:pic>
      <p:sp>
        <p:nvSpPr>
          <p:cNvPr id="5" name="Rectangle 3"/>
          <p:cNvSpPr txBox="1">
            <a:spLocks noChangeArrowheads="1"/>
          </p:cNvSpPr>
          <p:nvPr/>
        </p:nvSpPr>
        <p:spPr bwMode="auto">
          <a:xfrm>
            <a:off x="5364088" y="1358468"/>
            <a:ext cx="3564904" cy="48245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ln>
                  <a:solidFill>
                    <a:schemeClr val="tx1"/>
                  </a:solidFill>
                </a:ln>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ln>
                  <a:solidFill>
                    <a:schemeClr val="tx1"/>
                  </a:solidFill>
                </a:ln>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ln>
                  <a:solidFill>
                    <a:schemeClr val="tx1"/>
                  </a:solidFill>
                </a:ln>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ln>
                  <a:solidFill>
                    <a:schemeClr val="tx1"/>
                  </a:solidFill>
                </a:ln>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1" fontAlgn="auto" hangingPunct="1">
              <a:spcAft>
                <a:spcPts val="0"/>
              </a:spcAft>
              <a:buNone/>
              <a:defRPr/>
            </a:pPr>
            <a:r>
              <a:rPr lang="en-US" sz="1800" dirty="0"/>
              <a:t>x</a:t>
            </a:r>
            <a:r>
              <a:rPr lang="en-US" sz="1800" baseline="-25000" dirty="0"/>
              <a:t>i</a:t>
            </a:r>
            <a:r>
              <a:rPr lang="en-US" sz="1800" dirty="0"/>
              <a:t> – </a:t>
            </a:r>
            <a:r>
              <a:rPr lang="mk-MK" sz="1800" dirty="0"/>
              <a:t>внатрешно или надворешно нарушување на кое сетилото е чуствително</a:t>
            </a:r>
            <a:endParaRPr lang="en-US" sz="1800" dirty="0"/>
          </a:p>
          <a:p>
            <a:pPr marL="0" indent="0" algn="just" eaLnBrk="1" fontAlgn="auto" hangingPunct="1">
              <a:spcAft>
                <a:spcPts val="0"/>
              </a:spcAft>
              <a:buFont typeface="Arial" charset="0"/>
              <a:buNone/>
              <a:defRPr/>
            </a:pPr>
            <a:endParaRPr lang="en-US" sz="1800" dirty="0"/>
          </a:p>
          <a:p>
            <a:pPr marL="0" indent="0" algn="just" eaLnBrk="1" fontAlgn="auto" hangingPunct="1">
              <a:spcAft>
                <a:spcPts val="0"/>
              </a:spcAft>
              <a:buNone/>
              <a:defRPr/>
            </a:pPr>
            <a:r>
              <a:rPr lang="en-US" sz="1800" dirty="0" err="1"/>
              <a:t>x</a:t>
            </a:r>
            <a:r>
              <a:rPr lang="en-US" sz="1800" baseline="-25000" dirty="0" err="1"/>
              <a:t>m</a:t>
            </a:r>
            <a:r>
              <a:rPr lang="en-US" sz="1800" dirty="0"/>
              <a:t> – </a:t>
            </a:r>
            <a:r>
              <a:rPr lang="mk-MK" sz="1800" dirty="0"/>
              <a:t>внатрешно или надворешно нарушување кое делува и на корисниот сигнал и на примарното нарушување (</a:t>
            </a:r>
            <a:r>
              <a:rPr lang="en-US" sz="1800" dirty="0"/>
              <a:t>x</a:t>
            </a:r>
            <a:r>
              <a:rPr lang="en-US" sz="1800" baseline="-25000" dirty="0"/>
              <a:t>i</a:t>
            </a:r>
            <a:r>
              <a:rPr lang="en-US" sz="1800" dirty="0"/>
              <a:t>)</a:t>
            </a:r>
            <a:endParaRPr lang="mk-MK" sz="1800" dirty="0"/>
          </a:p>
          <a:p>
            <a:pPr marL="0" indent="0" algn="just" eaLnBrk="1" fontAlgn="auto" hangingPunct="1">
              <a:spcAft>
                <a:spcPts val="0"/>
              </a:spcAft>
              <a:buFont typeface="Arial" charset="0"/>
              <a:buNone/>
              <a:defRPr/>
            </a:pPr>
            <a:endParaRPr lang="mk-MK" sz="1800" dirty="0"/>
          </a:p>
          <a:p>
            <a:pPr marL="0" indent="0" algn="just" eaLnBrk="1" fontAlgn="auto" hangingPunct="1">
              <a:spcAft>
                <a:spcPts val="0"/>
              </a:spcAft>
              <a:buNone/>
              <a:defRPr/>
            </a:pPr>
            <a:r>
              <a:rPr lang="en-US" sz="1800" dirty="0" err="1"/>
              <a:t>x</a:t>
            </a:r>
            <a:r>
              <a:rPr lang="en-US" sz="1800" baseline="-25000" dirty="0" err="1"/>
              <a:t>s</a:t>
            </a:r>
            <a:r>
              <a:rPr lang="en-US" sz="1800" dirty="0"/>
              <a:t> – </a:t>
            </a:r>
            <a:r>
              <a:rPr lang="mk-MK" sz="1800" dirty="0"/>
              <a:t>Корисен сигнал од сетилото</a:t>
            </a:r>
            <a:endParaRPr lang="en-US" sz="1800" dirty="0"/>
          </a:p>
          <a:p>
            <a:pPr marL="0" indent="0" algn="just" eaLnBrk="1" fontAlgn="auto" hangingPunct="1">
              <a:spcAft>
                <a:spcPts val="0"/>
              </a:spcAft>
              <a:buNone/>
              <a:defRPr/>
            </a:pPr>
            <a:endParaRPr lang="en-US" sz="1800" dirty="0"/>
          </a:p>
          <a:p>
            <a:pPr marL="0" indent="0" algn="just" eaLnBrk="1" fontAlgn="auto" hangingPunct="1">
              <a:spcAft>
                <a:spcPts val="0"/>
              </a:spcAft>
              <a:buNone/>
              <a:defRPr/>
            </a:pPr>
            <a:endParaRPr lang="mk-MK" sz="1800" dirty="0"/>
          </a:p>
          <a:p>
            <a:pPr marL="0" indent="0" algn="just" eaLnBrk="1" fontAlgn="auto" hangingPunct="1">
              <a:spcAft>
                <a:spcPts val="0"/>
              </a:spcAft>
              <a:buNone/>
              <a:defRPr/>
            </a:pPr>
            <a:r>
              <a:rPr lang="mk-MK" sz="1800" dirty="0">
                <a:solidFill>
                  <a:srgbClr val="FF0000"/>
                </a:solidFill>
              </a:rPr>
              <a:t>Повратната врска ги намалува ефектите на внатрешните нарушувања.</a:t>
            </a:r>
            <a:endParaRPr lang="ru-RU" sz="1800" dirty="0">
              <a:solidFill>
                <a:srgbClr val="FF0000"/>
              </a:solidFill>
            </a:endParaRPr>
          </a:p>
        </p:txBody>
      </p:sp>
    </p:spTree>
    <p:extLst>
      <p:ext uri="{BB962C8B-B14F-4D97-AF65-F5344CB8AC3E}">
        <p14:creationId xmlns:p14="http://schemas.microsoft.com/office/powerpoint/2010/main" val="314540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p:txBody>
          <a:bodyPr/>
          <a:lstStyle/>
          <a:p>
            <a:pPr marL="0" indent="0">
              <a:buNone/>
            </a:pPr>
            <a:r>
              <a:rPr lang="mk-MK" dirty="0"/>
              <a:t>Статички карактеристики</a:t>
            </a:r>
          </a:p>
          <a:p>
            <a:r>
              <a:rPr lang="mk-MK" dirty="0"/>
              <a:t>Точност</a:t>
            </a:r>
          </a:p>
          <a:p>
            <a:r>
              <a:rPr lang="mk-MK" dirty="0"/>
              <a:t>Прецизност</a:t>
            </a:r>
            <a:endParaRPr lang="en-US" dirty="0"/>
          </a:p>
          <a:p>
            <a:r>
              <a:rPr lang="mk-MK" dirty="0"/>
              <a:t>Повторливост</a:t>
            </a:r>
          </a:p>
          <a:p>
            <a:r>
              <a:rPr lang="mk-MK" dirty="0"/>
              <a:t>Репродуктивност</a:t>
            </a:r>
          </a:p>
          <a:p>
            <a:r>
              <a:rPr lang="mk-MK" dirty="0"/>
              <a:t>Чувствителност</a:t>
            </a:r>
          </a:p>
          <a:p>
            <a:r>
              <a:rPr lang="mk-MK" dirty="0"/>
              <a:t>Линеарност</a:t>
            </a:r>
          </a:p>
          <a:p>
            <a:r>
              <a:rPr lang="mk-MK" dirty="0"/>
              <a:t>Резолуција</a:t>
            </a:r>
          </a:p>
          <a:p>
            <a:r>
              <a:rPr lang="mk-MK" dirty="0"/>
              <a:t>Хистерезис</a:t>
            </a:r>
          </a:p>
          <a:p>
            <a:r>
              <a:rPr lang="mk-MK" dirty="0"/>
              <a:t>Влезна и излезна импеданса</a:t>
            </a:r>
          </a:p>
        </p:txBody>
      </p:sp>
    </p:spTree>
    <p:extLst>
      <p:ext uri="{BB962C8B-B14F-4D97-AF65-F5344CB8AC3E}">
        <p14:creationId xmlns:p14="http://schemas.microsoft.com/office/powerpoint/2010/main" val="377785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p:txBody>
          <a:bodyPr/>
          <a:lstStyle/>
          <a:p>
            <a:pPr marL="0" indent="0" algn="just">
              <a:buNone/>
            </a:pPr>
            <a:r>
              <a:rPr lang="mk-MK" sz="2400" dirty="0">
                <a:solidFill>
                  <a:srgbClr val="FF0000"/>
                </a:solidFill>
              </a:rPr>
              <a:t>Точност</a:t>
            </a:r>
            <a:r>
              <a:rPr lang="mk-MK" sz="2400" dirty="0"/>
              <a:t>: способност на мерен систем да даде резултат кој е што е можно поблизок до точната вредност на физичката величина</a:t>
            </a:r>
          </a:p>
          <a:p>
            <a:pPr marL="0" indent="0" algn="just">
              <a:buNone/>
            </a:pPr>
            <a:endParaRPr lang="mk-MK" sz="2400" dirty="0"/>
          </a:p>
          <a:p>
            <a:pPr marL="0" indent="0" algn="just">
              <a:buNone/>
            </a:pPr>
            <a:r>
              <a:rPr lang="mk-MK" sz="2400" dirty="0"/>
              <a:t>Со оглед на фактот дека точната вредност на физичката величина не може да се познава се оперира со </a:t>
            </a:r>
            <a:r>
              <a:rPr lang="mk-MK" sz="2400" dirty="0">
                <a:solidFill>
                  <a:srgbClr val="FF0000"/>
                </a:solidFill>
              </a:rPr>
              <a:t>конвенционално точна вредност</a:t>
            </a:r>
            <a:r>
              <a:rPr lang="mk-MK" sz="2400" dirty="0"/>
              <a:t>.</a:t>
            </a:r>
          </a:p>
          <a:p>
            <a:pPr marL="0" indent="0" algn="just">
              <a:buNone/>
            </a:pPr>
            <a:r>
              <a:rPr lang="mk-MK" sz="2400" dirty="0"/>
              <a:t>Средна вредност од серија мерења е често добра апроксимација на конвенционално точната вредност.</a:t>
            </a:r>
          </a:p>
          <a:p>
            <a:pPr algn="just"/>
            <a:r>
              <a:rPr lang="mk-MK" sz="2400" dirty="0"/>
              <a:t>Апсолутни грешки</a:t>
            </a:r>
          </a:p>
          <a:p>
            <a:pPr algn="just"/>
            <a:r>
              <a:rPr lang="mk-MK" sz="2400" dirty="0"/>
              <a:t>Релативни грешки</a:t>
            </a:r>
          </a:p>
          <a:p>
            <a:pPr algn="just"/>
            <a:r>
              <a:rPr lang="mk-MK" sz="2400" dirty="0"/>
              <a:t>Сведени грешки</a:t>
            </a:r>
          </a:p>
        </p:txBody>
      </p:sp>
    </p:spTree>
    <p:extLst>
      <p:ext uri="{BB962C8B-B14F-4D97-AF65-F5344CB8AC3E}">
        <p14:creationId xmlns:p14="http://schemas.microsoft.com/office/powerpoint/2010/main" val="205435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p:txBody>
          <a:bodyPr/>
          <a:lstStyle/>
          <a:p>
            <a:pPr marL="0" indent="0" algn="just">
              <a:buNone/>
            </a:pPr>
            <a:r>
              <a:rPr lang="mk-MK" sz="2400" dirty="0">
                <a:solidFill>
                  <a:srgbClr val="FF0000"/>
                </a:solidFill>
              </a:rPr>
              <a:t>Прецизност</a:t>
            </a:r>
            <a:r>
              <a:rPr lang="mk-MK" sz="2400" dirty="0"/>
              <a:t>: способност на мерен систем да даде повторлив резултат при вршење серија мерења.</a:t>
            </a:r>
          </a:p>
          <a:p>
            <a:pPr marL="0" indent="0" algn="just">
              <a:buNone/>
            </a:pPr>
            <a:endParaRPr lang="mk-MK" sz="2400" dirty="0"/>
          </a:p>
          <a:p>
            <a:pPr marL="0" indent="0" algn="just">
              <a:buNone/>
            </a:pPr>
            <a:r>
              <a:rPr lang="mk-MK" sz="2400" dirty="0"/>
              <a:t>Често терминот </a:t>
            </a:r>
            <a:r>
              <a:rPr lang="mk-MK" sz="2400" dirty="0">
                <a:solidFill>
                  <a:srgbClr val="FF0000"/>
                </a:solidFill>
              </a:rPr>
              <a:t>повторливост</a:t>
            </a:r>
            <a:r>
              <a:rPr lang="mk-MK" sz="2400" dirty="0"/>
              <a:t> се користи како синоним за прецизност.</a:t>
            </a:r>
          </a:p>
          <a:p>
            <a:pPr marL="0" indent="0" algn="just">
              <a:buNone/>
            </a:pPr>
            <a:endParaRPr lang="mk-MK" sz="2400" dirty="0"/>
          </a:p>
          <a:p>
            <a:pPr marL="0" indent="0" algn="just">
              <a:buNone/>
            </a:pPr>
            <a:r>
              <a:rPr lang="mk-MK" sz="2400" dirty="0"/>
              <a:t>Прецизноста се однесува на варијансата (стандардната девијација) на серија мерења.</a:t>
            </a:r>
          </a:p>
        </p:txBody>
      </p:sp>
      <mc:AlternateContent xmlns:mc="http://schemas.openxmlformats.org/markup-compatibility/2006" xmlns:a14="http://schemas.microsoft.com/office/drawing/2010/main">
        <mc:Choice Requires="a14">
          <p:sp>
            <p:nvSpPr>
              <p:cNvPr id="6" name="TextBox 5"/>
              <p:cNvSpPr txBox="1"/>
              <p:nvPr/>
            </p:nvSpPr>
            <p:spPr>
              <a:xfrm>
                <a:off x="2591780" y="4778214"/>
                <a:ext cx="3960440" cy="14368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r>
                                <a:rPr lang="en-US" sz="2400" b="0" i="1" smtClean="0">
                                  <a:latin typeface="Cambria Math" panose="02040503050406030204" pitchFamily="18" charset="0"/>
                                </a:rPr>
                                <m:t>−1</m:t>
                              </m:r>
                            </m:den>
                          </m:f>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i="1">
                                              <a:latin typeface="Cambria Math" panose="02040503050406030204" pitchFamily="18" charset="0"/>
                                            </a:rPr>
                                            <m:t>𝑥</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d>
                                </m:e>
                                <m:sup>
                                  <m:r>
                                    <a:rPr lang="en-US" sz="2400" b="0" i="1" smtClean="0">
                                      <a:latin typeface="Cambria Math" panose="02040503050406030204" pitchFamily="18" charset="0"/>
                                    </a:rPr>
                                    <m:t>2</m:t>
                                  </m:r>
                                </m:sup>
                              </m:sSup>
                            </m:e>
                          </m:nary>
                        </m:e>
                      </m:rad>
                    </m:oMath>
                  </m:oMathPara>
                </a14:m>
                <a:endParaRPr lang="mk-MK"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1780" y="4778214"/>
                <a:ext cx="3960440" cy="1436868"/>
              </a:xfrm>
              <a:prstGeom prst="rect">
                <a:avLst/>
              </a:prstGeom>
              <a:blipFill rotWithShape="0">
                <a:blip r:embed="rId2"/>
                <a:stretch>
                  <a:fillRect/>
                </a:stretch>
              </a:blipFill>
            </p:spPr>
            <p:txBody>
              <a:bodyPr/>
              <a:lstStyle/>
              <a:p>
                <a:r>
                  <a:rPr lang="mk-MK">
                    <a:noFill/>
                  </a:rPr>
                  <a:t> </a:t>
                </a:r>
              </a:p>
            </p:txBody>
          </p:sp>
        </mc:Fallback>
      </mc:AlternateContent>
    </p:spTree>
    <p:extLst>
      <p:ext uri="{BB962C8B-B14F-4D97-AF65-F5344CB8AC3E}">
        <p14:creationId xmlns:p14="http://schemas.microsoft.com/office/powerpoint/2010/main" val="252728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95288" y="1052512"/>
            <a:ext cx="8424862" cy="54728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80000"/>
              </a:lnSpc>
              <a:spcAft>
                <a:spcPts val="600"/>
              </a:spcAft>
              <a:defRPr/>
            </a:pPr>
            <a:r>
              <a:rPr lang="mk-MK" sz="2200" b="1" dirty="0"/>
              <a:t>Потребата</a:t>
            </a:r>
            <a:r>
              <a:rPr lang="mk-MK" sz="2200" dirty="0"/>
              <a:t> да се мери и управува со работата на машините или процесната опрема е стара колку и индустриската револуција.</a:t>
            </a:r>
          </a:p>
          <a:p>
            <a:pPr algn="just" fontAlgn="auto">
              <a:lnSpc>
                <a:spcPct val="80000"/>
              </a:lnSpc>
              <a:spcAft>
                <a:spcPts val="0"/>
              </a:spcAft>
              <a:defRPr/>
            </a:pPr>
            <a:r>
              <a:rPr lang="mk-MK" sz="2200" dirty="0"/>
              <a:t>Мерната инструментација и управувачките елементи се нервите и мозокот на модерната индустрија. Без мерната инструментација не е можно автоматското управување во современите фабрики.</a:t>
            </a:r>
          </a:p>
          <a:p>
            <a:pPr algn="just" fontAlgn="auto">
              <a:lnSpc>
                <a:spcPct val="80000"/>
              </a:lnSpc>
              <a:spcAft>
                <a:spcPts val="0"/>
              </a:spcAft>
              <a:defRPr/>
            </a:pPr>
            <a:endParaRPr lang="en-US" sz="2200" dirty="0"/>
          </a:p>
          <a:p>
            <a:pPr algn="just" fontAlgn="auto">
              <a:lnSpc>
                <a:spcPct val="80000"/>
              </a:lnSpc>
              <a:spcAft>
                <a:spcPts val="0"/>
              </a:spcAft>
              <a:defRPr/>
            </a:pPr>
            <a:endParaRPr lang="en-US" sz="2200" dirty="0"/>
          </a:p>
          <a:p>
            <a:pPr algn="just" fontAlgn="auto">
              <a:lnSpc>
                <a:spcPct val="80000"/>
              </a:lnSpc>
              <a:spcAft>
                <a:spcPts val="0"/>
              </a:spcAft>
              <a:defRPr/>
            </a:pPr>
            <a:endParaRPr lang="en-US" sz="2200" dirty="0"/>
          </a:p>
          <a:p>
            <a:pPr algn="just" fontAlgn="auto">
              <a:lnSpc>
                <a:spcPct val="80000"/>
              </a:lnSpc>
              <a:spcAft>
                <a:spcPts val="0"/>
              </a:spcAft>
              <a:defRPr/>
            </a:pPr>
            <a:endParaRPr lang="en-US" sz="2200" dirty="0"/>
          </a:p>
          <a:p>
            <a:pPr algn="just" fontAlgn="auto">
              <a:lnSpc>
                <a:spcPct val="80000"/>
              </a:lnSpc>
              <a:spcAft>
                <a:spcPts val="0"/>
              </a:spcAft>
              <a:defRPr/>
            </a:pPr>
            <a:endParaRPr lang="en-US" sz="2200" dirty="0"/>
          </a:p>
          <a:p>
            <a:pPr algn="just" fontAlgn="auto">
              <a:lnSpc>
                <a:spcPct val="80000"/>
              </a:lnSpc>
              <a:spcAft>
                <a:spcPts val="0"/>
              </a:spcAft>
              <a:defRPr/>
            </a:pPr>
            <a:endParaRPr lang="en-US" sz="2200" dirty="0"/>
          </a:p>
          <a:p>
            <a:pPr algn="just" fontAlgn="auto">
              <a:lnSpc>
                <a:spcPct val="80000"/>
              </a:lnSpc>
              <a:spcAft>
                <a:spcPts val="0"/>
              </a:spcAft>
              <a:defRPr/>
            </a:pPr>
            <a:endParaRPr lang="mk-MK" sz="2200" dirty="0"/>
          </a:p>
          <a:p>
            <a:pPr algn="just" fontAlgn="auto">
              <a:lnSpc>
                <a:spcPct val="80000"/>
              </a:lnSpc>
              <a:spcAft>
                <a:spcPts val="0"/>
              </a:spcAft>
              <a:defRPr/>
            </a:pPr>
            <a:r>
              <a:rPr lang="mk-MK" sz="2200" dirty="0"/>
              <a:t>Според карактерот на мерниот сигнал, принципите на мерење можат да бидат аналогни или дигитални. Овие вторите во модерните индустриски постројки се повеќе се користат заради нивните </a:t>
            </a:r>
            <a:r>
              <a:rPr lang="mk-MK" sz="2200" dirty="0">
                <a:solidFill>
                  <a:srgbClr val="FF0000"/>
                </a:solidFill>
              </a:rPr>
              <a:t>предности</a:t>
            </a:r>
            <a:r>
              <a:rPr lang="mk-MK" sz="2200" dirty="0"/>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386" y="2954860"/>
            <a:ext cx="3672408" cy="21797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742" y="2850232"/>
            <a:ext cx="2234952" cy="2234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p:txBody>
          <a:bodyPr/>
          <a:lstStyle/>
          <a:p>
            <a:pPr marL="0" indent="0" algn="just">
              <a:buNone/>
            </a:pPr>
            <a:r>
              <a:rPr lang="mk-MK" sz="2400" dirty="0">
                <a:solidFill>
                  <a:srgbClr val="FF0000"/>
                </a:solidFill>
              </a:rPr>
              <a:t>Кој е по прецизен а кој по точен?</a:t>
            </a:r>
            <a:endParaRPr lang="mk-MK" sz="2400" dirty="0"/>
          </a:p>
        </p:txBody>
      </p:sp>
      <p:pic>
        <p:nvPicPr>
          <p:cNvPr id="5" name="Picture 4"/>
          <p:cNvPicPr>
            <a:picLocks noChangeAspect="1"/>
          </p:cNvPicPr>
          <p:nvPr/>
        </p:nvPicPr>
        <p:blipFill>
          <a:blip r:embed="rId2"/>
          <a:stretch>
            <a:fillRect/>
          </a:stretch>
        </p:blipFill>
        <p:spPr>
          <a:xfrm>
            <a:off x="126000" y="1772816"/>
            <a:ext cx="8892000" cy="3825000"/>
          </a:xfrm>
          <a:prstGeom prst="rect">
            <a:avLst/>
          </a:prstGeom>
        </p:spPr>
      </p:pic>
    </p:spTree>
    <p:extLst>
      <p:ext uri="{BB962C8B-B14F-4D97-AF65-F5344CB8AC3E}">
        <p14:creationId xmlns:p14="http://schemas.microsoft.com/office/powerpoint/2010/main" val="367680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p:txBody>
          <a:bodyPr/>
          <a:lstStyle/>
          <a:p>
            <a:pPr marL="0" indent="0" algn="just">
              <a:buNone/>
            </a:pPr>
            <a:r>
              <a:rPr lang="mk-MK" sz="2400" dirty="0">
                <a:solidFill>
                  <a:srgbClr val="FF0000"/>
                </a:solidFill>
              </a:rPr>
              <a:t>Систематски грешки</a:t>
            </a:r>
            <a:endParaRPr lang="en-US" sz="2400" dirty="0">
              <a:solidFill>
                <a:srgbClr val="FF0000"/>
              </a:solidFill>
            </a:endParaRPr>
          </a:p>
          <a:p>
            <a:pPr algn="just"/>
            <a:r>
              <a:rPr lang="mk-MK" sz="2400" dirty="0"/>
              <a:t>Резултираат од повеќе фактори</a:t>
            </a:r>
          </a:p>
          <a:p>
            <a:pPr lvl="1" algn="just"/>
            <a:r>
              <a:rPr lang="mk-MK" sz="2000" dirty="0"/>
              <a:t>Надворешни нарушувања (пр. температура)</a:t>
            </a:r>
          </a:p>
          <a:p>
            <a:pPr lvl="1" algn="just"/>
            <a:r>
              <a:rPr lang="mk-MK" sz="2000" dirty="0"/>
              <a:t>Поместување (пр. како резултат на механички стрес)</a:t>
            </a:r>
          </a:p>
          <a:p>
            <a:pPr lvl="1" algn="just"/>
            <a:r>
              <a:rPr lang="mk-MK" sz="2000" dirty="0"/>
              <a:t>Мерената величина се менува при преносот на сигнали</a:t>
            </a:r>
          </a:p>
          <a:p>
            <a:pPr lvl="1" algn="just"/>
            <a:r>
              <a:rPr lang="mk-MK" sz="2000" dirty="0"/>
              <a:t>Човечки фактор</a:t>
            </a:r>
          </a:p>
          <a:p>
            <a:pPr algn="just"/>
            <a:r>
              <a:rPr lang="mk-MK" sz="2400" dirty="0"/>
              <a:t>Случајни грешки (ефекти на шум)</a:t>
            </a:r>
          </a:p>
          <a:p>
            <a:pPr lvl="1" algn="just"/>
            <a:r>
              <a:rPr lang="mk-MK" sz="2000" dirty="0"/>
              <a:t>Термички шум во проводниците</a:t>
            </a:r>
          </a:p>
          <a:p>
            <a:pPr lvl="1" algn="just"/>
            <a:r>
              <a:rPr lang="mk-MK" sz="2000" dirty="0"/>
              <a:t>Дејство на бел Гаусов шум од околната електроника</a:t>
            </a:r>
          </a:p>
          <a:p>
            <a:pPr lvl="1" algn="just"/>
            <a:r>
              <a:rPr lang="mk-MK" sz="2000" dirty="0"/>
              <a:t>Дејство на шум при преносот на сигналите</a:t>
            </a:r>
          </a:p>
          <a:p>
            <a:pPr lvl="1" algn="just"/>
            <a:r>
              <a:rPr lang="mk-MK" sz="2000" dirty="0"/>
              <a:t>Се оценува преку односот сигнал/шум кој треба да биде </a:t>
            </a:r>
            <a:r>
              <a:rPr lang="en-US" sz="2000" dirty="0"/>
              <a:t>&gt;&gt;1</a:t>
            </a:r>
            <a:endParaRPr lang="mk-MK" sz="2000" dirty="0"/>
          </a:p>
        </p:txBody>
      </p:sp>
    </p:spTree>
    <p:extLst>
      <p:ext uri="{BB962C8B-B14F-4D97-AF65-F5344CB8AC3E}">
        <p14:creationId xmlns:p14="http://schemas.microsoft.com/office/powerpoint/2010/main" val="1146679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p:txBody>
          <a:bodyPr/>
          <a:lstStyle/>
          <a:p>
            <a:pPr marL="0" indent="0" algn="just">
              <a:buNone/>
            </a:pPr>
            <a:r>
              <a:rPr lang="mk-MK" sz="2400" dirty="0"/>
              <a:t>Систематски наспроти случајни грешки:</a:t>
            </a:r>
          </a:p>
        </p:txBody>
      </p:sp>
      <p:pic>
        <p:nvPicPr>
          <p:cNvPr id="4" name="Picture 3"/>
          <p:cNvPicPr>
            <a:picLocks noChangeAspect="1"/>
          </p:cNvPicPr>
          <p:nvPr/>
        </p:nvPicPr>
        <p:blipFill>
          <a:blip r:embed="rId2"/>
          <a:stretch>
            <a:fillRect/>
          </a:stretch>
        </p:blipFill>
        <p:spPr>
          <a:xfrm>
            <a:off x="611560" y="1268760"/>
            <a:ext cx="7379736" cy="5473532"/>
          </a:xfrm>
          <a:prstGeom prst="rect">
            <a:avLst/>
          </a:prstGeom>
        </p:spPr>
      </p:pic>
      <p:sp>
        <p:nvSpPr>
          <p:cNvPr id="5" name="TextBox 4"/>
          <p:cNvSpPr txBox="1"/>
          <p:nvPr/>
        </p:nvSpPr>
        <p:spPr>
          <a:xfrm>
            <a:off x="323528" y="1484784"/>
            <a:ext cx="2088232" cy="1200329"/>
          </a:xfrm>
          <a:prstGeom prst="rect">
            <a:avLst/>
          </a:prstGeom>
          <a:solidFill>
            <a:schemeClr val="bg1"/>
          </a:solidFill>
        </p:spPr>
        <p:txBody>
          <a:bodyPr wrap="square" rtlCol="0">
            <a:spAutoFit/>
          </a:bodyPr>
          <a:lstStyle/>
          <a:p>
            <a:r>
              <a:rPr lang="mk-MK" sz="2400" dirty="0"/>
              <a:t>Систематски </a:t>
            </a:r>
          </a:p>
          <a:p>
            <a:r>
              <a:rPr lang="mk-MK" sz="2400" dirty="0"/>
              <a:t>грешки</a:t>
            </a:r>
          </a:p>
          <a:p>
            <a:endParaRPr lang="mk-MK" sz="2400" dirty="0"/>
          </a:p>
        </p:txBody>
      </p:sp>
      <p:sp>
        <p:nvSpPr>
          <p:cNvPr id="6" name="TextBox 5"/>
          <p:cNvSpPr txBox="1"/>
          <p:nvPr/>
        </p:nvSpPr>
        <p:spPr>
          <a:xfrm>
            <a:off x="6250816" y="1484783"/>
            <a:ext cx="2088232" cy="1200329"/>
          </a:xfrm>
          <a:prstGeom prst="rect">
            <a:avLst/>
          </a:prstGeom>
          <a:solidFill>
            <a:schemeClr val="bg1"/>
          </a:solidFill>
        </p:spPr>
        <p:txBody>
          <a:bodyPr wrap="square" rtlCol="0">
            <a:spAutoFit/>
          </a:bodyPr>
          <a:lstStyle/>
          <a:p>
            <a:r>
              <a:rPr lang="mk-MK" sz="2400" dirty="0"/>
              <a:t>Случајни </a:t>
            </a:r>
          </a:p>
          <a:p>
            <a:r>
              <a:rPr lang="mk-MK" sz="2400" dirty="0"/>
              <a:t>грешки</a:t>
            </a:r>
          </a:p>
          <a:p>
            <a:endParaRPr lang="mk-MK" sz="2400" dirty="0"/>
          </a:p>
        </p:txBody>
      </p:sp>
    </p:spTree>
    <p:extLst>
      <p:ext uri="{BB962C8B-B14F-4D97-AF65-F5344CB8AC3E}">
        <p14:creationId xmlns:p14="http://schemas.microsoft.com/office/powerpoint/2010/main" val="414906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80728"/>
                <a:ext cx="8229600" cy="5357850"/>
              </a:xfrm>
            </p:spPr>
            <p:txBody>
              <a:bodyPr/>
              <a:lstStyle/>
              <a:p>
                <a:pPr algn="just"/>
                <a:r>
                  <a:rPr lang="ru-RU" sz="2400" b="1" dirty="0"/>
                  <a:t>Повторливоста</a:t>
                </a:r>
                <a:r>
                  <a:rPr lang="ru-RU" sz="2400" dirty="0"/>
                  <a:t> се дефинира како степен на софпаѓање на независни мерења кои се вршат под исти услови, со иста инструментација, во иста лабораторија, и од ист оператор во </a:t>
                </a:r>
                <a:r>
                  <a:rPr lang="ru-RU" sz="2400" i="1" dirty="0"/>
                  <a:t>краток временски интервал</a:t>
                </a:r>
                <a:r>
                  <a:rPr lang="ru-RU" sz="2400" dirty="0"/>
                  <a:t>. </a:t>
                </a:r>
                <a:endParaRPr lang="en-US" sz="2400" dirty="0"/>
              </a:p>
              <a:p>
                <a:pPr algn="just"/>
                <a:r>
                  <a:rPr lang="ru-RU" sz="2400" dirty="0"/>
                  <a:t>Ваквите услови на мерење се познати уште и како </a:t>
                </a:r>
                <a:r>
                  <a:rPr lang="ru-RU" sz="2400" b="1" dirty="0"/>
                  <a:t>повторливи услови</a:t>
                </a:r>
                <a:r>
                  <a:rPr lang="ru-RU" sz="2400" dirty="0"/>
                  <a:t>.</a:t>
                </a:r>
                <a:endParaRPr lang="en-US" sz="2400" dirty="0"/>
              </a:p>
              <a:p>
                <a:pPr algn="just"/>
                <a:r>
                  <a:rPr lang="ru-RU" sz="2400" dirty="0"/>
                  <a:t>При квантитативно оценување на повторливоста се дефинира минимална </a:t>
                </a:r>
                <a:r>
                  <a:rPr lang="ru-RU" sz="2400" i="1" dirty="0"/>
                  <a:t>граница на повторливост</a:t>
                </a:r>
                <a:r>
                  <a:rPr lang="ru-RU" sz="2400" dirty="0"/>
                  <a:t>.</a:t>
                </a:r>
                <a:endParaRPr lang="en-US" sz="2400" dirty="0"/>
              </a:p>
              <a:p>
                <a:pPr marL="0" indent="0" algn="just">
                  <a:buNone/>
                </a:pPr>
                <a:r>
                  <a:rPr lang="en-US" sz="2400" dirty="0"/>
                  <a:t>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𝑓</m:t>
                    </m:r>
                    <m:sSub>
                      <m:sSubPr>
                        <m:ctrlPr>
                          <a:rPr lang="mk-MK"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𝑟</m:t>
                        </m:r>
                      </m:sub>
                    </m:sSub>
                    <m:rad>
                      <m:radPr>
                        <m:degHide m:val="on"/>
                        <m:ctrlPr>
                          <a:rPr lang="mk-MK" sz="2400" i="1">
                            <a:latin typeface="Cambria Math" panose="02040503050406030204" pitchFamily="18" charset="0"/>
                          </a:rPr>
                        </m:ctrlPr>
                      </m:radPr>
                      <m:deg/>
                      <m:e>
                        <m:r>
                          <a:rPr lang="en-US" sz="2400" i="1">
                            <a:latin typeface="Cambria Math" panose="02040503050406030204" pitchFamily="18" charset="0"/>
                          </a:rPr>
                          <m:t>2</m:t>
                        </m:r>
                      </m:e>
                    </m:rad>
                  </m:oMath>
                </a14:m>
                <a:endParaRPr lang="en-US" sz="2400" dirty="0"/>
              </a:p>
              <a:p>
                <a:pPr algn="just"/>
                <a:r>
                  <a:rPr lang="ru-RU" sz="2400" dirty="0"/>
                  <a:t>Границата е добиена како минимална вредност која е помала или еднаква на апсолутната разлика помеѓу две независни мерења под повторливи услови која може да се очекува со веројатност од 95%</a:t>
                </a:r>
                <a:endParaRPr lang="mk-MK"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80728"/>
                <a:ext cx="8229600" cy="5357850"/>
              </a:xfrm>
              <a:blipFill rotWithShape="0">
                <a:blip r:embed="rId2"/>
                <a:stretch>
                  <a:fillRect/>
                </a:stretch>
              </a:blipFill>
            </p:spPr>
            <p:txBody>
              <a:bodyPr/>
              <a:lstStyle/>
              <a:p>
                <a:r>
                  <a:rPr lang="mk-MK">
                    <a:noFill/>
                  </a:rPr>
                  <a:t> </a:t>
                </a:r>
              </a:p>
            </p:txBody>
          </p:sp>
        </mc:Fallback>
      </mc:AlternateContent>
    </p:spTree>
    <p:extLst>
      <p:ext uri="{BB962C8B-B14F-4D97-AF65-F5344CB8AC3E}">
        <p14:creationId xmlns:p14="http://schemas.microsoft.com/office/powerpoint/2010/main" val="1994892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4704"/>
                <a:ext cx="8229600" cy="5357850"/>
              </a:xfrm>
            </p:spPr>
            <p:txBody>
              <a:bodyPr/>
              <a:lstStyle/>
              <a:p>
                <a:pPr algn="just"/>
                <a:r>
                  <a:rPr lang="ru-RU" sz="2400" b="1" dirty="0"/>
                  <a:t>Репродуктивност</a:t>
                </a:r>
                <a:r>
                  <a:rPr lang="ru-RU" sz="2400" dirty="0"/>
                  <a:t> претставува степен на софпаѓање на последователни мерења на иста физичка величина која се мери со иста мерна постапка, во различни лаборатории, со различна опрема и од страна на различни оператори. </a:t>
                </a:r>
                <a:endParaRPr lang="en-US" sz="2400" dirty="0"/>
              </a:p>
              <a:p>
                <a:pPr algn="just"/>
                <a:r>
                  <a:rPr lang="ru-RU" sz="2400" dirty="0"/>
                  <a:t>Овие услови на мерење се нарекуваат </a:t>
                </a:r>
                <a:r>
                  <a:rPr lang="ru-RU" sz="2400" i="1" dirty="0"/>
                  <a:t>репродуктивни услови</a:t>
                </a:r>
                <a:r>
                  <a:rPr lang="ru-RU" sz="2400" dirty="0"/>
                  <a:t>. </a:t>
                </a:r>
                <a:endParaRPr lang="en-US" sz="2400" dirty="0"/>
              </a:p>
              <a:p>
                <a:pPr algn="just"/>
                <a:r>
                  <a:rPr lang="ru-RU" sz="2400" dirty="0"/>
                  <a:t>При квантитативно оценување на повторливоста се дефинира минимална </a:t>
                </a:r>
                <a:r>
                  <a:rPr lang="ru-RU" sz="2400" i="1" dirty="0"/>
                  <a:t>граница на </a:t>
                </a:r>
                <a:r>
                  <a:rPr lang="mk-MK" sz="2400" i="1" dirty="0"/>
                  <a:t>репродукивност</a:t>
                </a:r>
                <a:r>
                  <a:rPr lang="ru-RU" sz="2400" dirty="0"/>
                  <a:t>.</a:t>
                </a:r>
                <a:endParaRPr lang="en-US" sz="2400" dirty="0"/>
              </a:p>
              <a:p>
                <a:pPr marL="0" indent="0" algn="just">
                  <a:buNone/>
                </a:pPr>
                <a:r>
                  <a:rPr lang="en-US" sz="2400" dirty="0"/>
                  <a:t>			</a:t>
                </a:r>
                <a14:m>
                  <m:oMath xmlns:m="http://schemas.openxmlformats.org/officeDocument/2006/math">
                    <m:r>
                      <a:rPr lang="en-US" sz="2400" b="0" i="1" smtClean="0">
                        <a:latin typeface="Cambria Math" panose="02040503050406030204" pitchFamily="18" charset="0"/>
                      </a:rPr>
                      <m:t>𝑅</m:t>
                    </m:r>
                    <m:r>
                      <a:rPr lang="en-US" sz="2400" i="1">
                        <a:latin typeface="Cambria Math" panose="02040503050406030204" pitchFamily="18" charset="0"/>
                      </a:rPr>
                      <m:t>=</m:t>
                    </m:r>
                    <m:r>
                      <a:rPr lang="en-US" sz="2400" i="1">
                        <a:latin typeface="Cambria Math" panose="02040503050406030204" pitchFamily="18" charset="0"/>
                      </a:rPr>
                      <m:t>𝑓</m:t>
                    </m:r>
                    <m:sSub>
                      <m:sSubPr>
                        <m:ctrlPr>
                          <a:rPr lang="mk-MK" sz="2400" i="1">
                            <a:latin typeface="Cambria Math" panose="02040503050406030204" pitchFamily="18" charset="0"/>
                          </a:rPr>
                        </m:ctrlPr>
                      </m:sSubPr>
                      <m:e>
                        <m:r>
                          <a:rPr lang="en-US" sz="2400" i="1">
                            <a:latin typeface="Cambria Math" panose="02040503050406030204" pitchFamily="18" charset="0"/>
                          </a:rPr>
                          <m:t>𝑠</m:t>
                        </m:r>
                      </m:e>
                      <m:sub>
                        <m:r>
                          <a:rPr lang="en-US" sz="2400" b="0" i="1" smtClean="0">
                            <a:latin typeface="Cambria Math" panose="02040503050406030204" pitchFamily="18" charset="0"/>
                          </a:rPr>
                          <m:t>𝑅</m:t>
                        </m:r>
                      </m:sub>
                    </m:sSub>
                    <m:rad>
                      <m:radPr>
                        <m:degHide m:val="on"/>
                        <m:ctrlPr>
                          <a:rPr lang="mk-MK" sz="2400" i="1">
                            <a:latin typeface="Cambria Math" panose="02040503050406030204" pitchFamily="18" charset="0"/>
                          </a:rPr>
                        </m:ctrlPr>
                      </m:radPr>
                      <m:deg/>
                      <m:e>
                        <m:r>
                          <a:rPr lang="en-US" sz="2400" i="1">
                            <a:latin typeface="Cambria Math" panose="02040503050406030204" pitchFamily="18" charset="0"/>
                          </a:rPr>
                          <m:t>2</m:t>
                        </m:r>
                      </m:e>
                    </m:rad>
                  </m:oMath>
                </a14:m>
                <a:endParaRPr lang="en-US" sz="2400" dirty="0"/>
              </a:p>
              <a:p>
                <a:pPr algn="just"/>
                <a:r>
                  <a:rPr lang="ru-RU" sz="2400" dirty="0"/>
                  <a:t>Границата на репродуктивност претставува минимална вредност која е помала или еднаква на апсолутната разлика помеѓу две независни мерења под репродуктивни услови која може да се очекува со веројатност од 95%</a:t>
                </a:r>
                <a:endParaRPr lang="mk-MK"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4704"/>
                <a:ext cx="8229600" cy="5357850"/>
              </a:xfrm>
              <a:blipFill rotWithShape="0">
                <a:blip r:embed="rId2"/>
                <a:stretch>
                  <a:fillRect b="-2389"/>
                </a:stretch>
              </a:blipFill>
            </p:spPr>
            <p:txBody>
              <a:bodyPr/>
              <a:lstStyle/>
              <a:p>
                <a:r>
                  <a:rPr lang="mk-MK">
                    <a:noFill/>
                  </a:rPr>
                  <a:t> </a:t>
                </a:r>
              </a:p>
            </p:txBody>
          </p:sp>
        </mc:Fallback>
      </mc:AlternateContent>
    </p:spTree>
    <p:extLst>
      <p:ext uri="{BB962C8B-B14F-4D97-AF65-F5344CB8AC3E}">
        <p14:creationId xmlns:p14="http://schemas.microsoft.com/office/powerpoint/2010/main" val="296114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algn="just"/>
            <a:r>
              <a:rPr lang="ru-RU" sz="2400" b="1" dirty="0"/>
              <a:t>Чувствителноста</a:t>
            </a:r>
            <a:r>
              <a:rPr lang="ru-RU" sz="2400" dirty="0"/>
              <a:t> претставува промена на излезниот сигнал (или покажување) на мерниот систем како резултат на промена на влезниот сигнал (побуда). </a:t>
            </a:r>
          </a:p>
          <a:p>
            <a:pPr algn="just"/>
            <a:r>
              <a:rPr lang="ru-RU" sz="2400" dirty="0"/>
              <a:t>Колку мерниот систем е по чувствителен, толку е по способен да регистрира мали промени (детали) на влезниот сигнал.</a:t>
            </a:r>
          </a:p>
          <a:p>
            <a:pPr algn="just"/>
            <a:r>
              <a:rPr lang="ru-RU" sz="2400" dirty="0"/>
              <a:t>За мерен систем чија зависност на излезната величина </a:t>
            </a:r>
            <a:r>
              <a:rPr lang="ru-RU" sz="2400" i="1" dirty="0"/>
              <a:t>y</a:t>
            </a:r>
            <a:r>
              <a:rPr lang="ru-RU" sz="2400" dirty="0"/>
              <a:t> во однос на влезната величина </a:t>
            </a:r>
            <a:r>
              <a:rPr lang="ru-RU" sz="2400" i="1" dirty="0"/>
              <a:t>x</a:t>
            </a:r>
            <a:r>
              <a:rPr lang="ru-RU" sz="2400" dirty="0"/>
              <a:t> е дадена со функцијата </a:t>
            </a:r>
            <a:r>
              <a:rPr lang="ru-RU" sz="2400" i="1" dirty="0"/>
              <a:t>y</a:t>
            </a:r>
            <a:r>
              <a:rPr lang="ru-RU" sz="2400" dirty="0"/>
              <a:t>=</a:t>
            </a:r>
            <a:r>
              <a:rPr lang="ru-RU" sz="2400" i="1" dirty="0"/>
              <a:t>f</a:t>
            </a:r>
            <a:r>
              <a:rPr lang="ru-RU" sz="2400" dirty="0"/>
              <a:t>(</a:t>
            </a:r>
            <a:r>
              <a:rPr lang="ru-RU" sz="2400" i="1" dirty="0"/>
              <a:t>x</a:t>
            </a:r>
            <a:r>
              <a:rPr lang="ru-RU" sz="2400" dirty="0"/>
              <a:t>), чувствителноста </a:t>
            </a:r>
            <a:r>
              <a:rPr lang="ru-RU" sz="2400" i="1" dirty="0"/>
              <a:t>S</a:t>
            </a:r>
            <a:r>
              <a:rPr lang="ru-RU" sz="2400" dirty="0"/>
              <a:t>(</a:t>
            </a:r>
            <a:r>
              <a:rPr lang="ru-RU" sz="2400" i="1" dirty="0"/>
              <a:t>x</a:t>
            </a:r>
            <a:r>
              <a:rPr lang="ru-RU" sz="2400" i="1" baseline="-25000" dirty="0"/>
              <a:t>a</a:t>
            </a:r>
            <a:r>
              <a:rPr lang="ru-RU" sz="2400" dirty="0"/>
              <a:t>) во точката </a:t>
            </a:r>
            <a:r>
              <a:rPr lang="ru-RU" sz="2400" i="1" dirty="0"/>
              <a:t>x</a:t>
            </a:r>
            <a:r>
              <a:rPr lang="ru-RU" sz="2400" i="1" baseline="-25000" dirty="0"/>
              <a:t>a</a:t>
            </a:r>
            <a:r>
              <a:rPr lang="ru-RU" sz="2400" dirty="0"/>
              <a:t> се дефинира со следното равенство:</a:t>
            </a:r>
          </a:p>
          <a:p>
            <a:pPr algn="just"/>
            <a:endParaRPr lang="ru-RU" sz="2400" dirty="0"/>
          </a:p>
          <a:p>
            <a:pPr algn="just"/>
            <a:endParaRPr lang="ru-RU" sz="2400" dirty="0"/>
          </a:p>
          <a:p>
            <a:pPr algn="just"/>
            <a:r>
              <a:rPr lang="ru-RU" sz="2400" dirty="0"/>
              <a:t>На пример, чувствителноста на мерен систем кој има линеарна преносна функција </a:t>
            </a:r>
            <a:r>
              <a:rPr lang="ru-RU" sz="2400" i="1" dirty="0"/>
              <a:t>y</a:t>
            </a:r>
            <a:r>
              <a:rPr lang="ru-RU" sz="2400" dirty="0"/>
              <a:t>=</a:t>
            </a:r>
            <a:r>
              <a:rPr lang="ru-RU" sz="2400" i="1" dirty="0"/>
              <a:t>kx</a:t>
            </a:r>
            <a:r>
              <a:rPr lang="ru-RU" sz="2400" dirty="0"/>
              <a:t>+</a:t>
            </a:r>
            <a:r>
              <a:rPr lang="ru-RU" sz="2400" i="1" dirty="0"/>
              <a:t>b</a:t>
            </a:r>
            <a:r>
              <a:rPr lang="ru-RU" sz="2400" dirty="0"/>
              <a:t> изнесува </a:t>
            </a:r>
            <a:r>
              <a:rPr lang="ru-RU" sz="2400" i="1" dirty="0"/>
              <a:t>S</a:t>
            </a:r>
            <a:r>
              <a:rPr lang="ru-RU" sz="2400" dirty="0"/>
              <a:t>=</a:t>
            </a:r>
            <a:r>
              <a:rPr lang="ru-RU" sz="2400" i="1" dirty="0"/>
              <a:t>k</a:t>
            </a:r>
            <a:r>
              <a:rPr lang="ru-RU" sz="2400" dirty="0"/>
              <a:t> во целото мерно подрачје.</a:t>
            </a:r>
            <a:endParaRPr lang="mk-MK" sz="2400" dirty="0"/>
          </a:p>
        </p:txBody>
      </p:sp>
      <mc:AlternateContent xmlns:mc="http://schemas.openxmlformats.org/markup-compatibility/2006" xmlns:a14="http://schemas.microsoft.com/office/drawing/2010/main">
        <mc:Choice Requires="a14">
          <p:sp>
            <p:nvSpPr>
              <p:cNvPr id="4" name="Rectangle 3"/>
              <p:cNvSpPr/>
              <p:nvPr/>
            </p:nvSpPr>
            <p:spPr>
              <a:xfrm>
                <a:off x="3134940" y="4581128"/>
                <a:ext cx="2874120" cy="914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mk-MK" sz="2400" b="1" i="1">
                          <a:latin typeface="Cambria Math" panose="02040503050406030204" pitchFamily="18" charset="0"/>
                        </a:rPr>
                        <m:t>𝑺</m:t>
                      </m:r>
                      <m:d>
                        <m:dPr>
                          <m:ctrlPr>
                            <a:rPr lang="mk-MK" sz="2400" b="1" i="1">
                              <a:latin typeface="Cambria Math" panose="02040503050406030204" pitchFamily="18" charset="0"/>
                            </a:rPr>
                          </m:ctrlPr>
                        </m:dPr>
                        <m:e>
                          <m:sSub>
                            <m:sSubPr>
                              <m:ctrlPr>
                                <a:rPr lang="mk-MK" sz="2400" b="1" i="1">
                                  <a:latin typeface="Cambria Math" panose="02040503050406030204" pitchFamily="18" charset="0"/>
                                </a:rPr>
                              </m:ctrlPr>
                            </m:sSubPr>
                            <m:e>
                              <m:r>
                                <a:rPr lang="mk-MK" sz="2400" b="1" i="1">
                                  <a:latin typeface="Cambria Math" panose="02040503050406030204" pitchFamily="18" charset="0"/>
                                </a:rPr>
                                <m:t>𝒙</m:t>
                              </m:r>
                            </m:e>
                            <m:sub>
                              <m:r>
                                <a:rPr lang="mk-MK" sz="2400" b="1" i="1">
                                  <a:latin typeface="Cambria Math" panose="02040503050406030204" pitchFamily="18" charset="0"/>
                                </a:rPr>
                                <m:t>𝒂</m:t>
                              </m:r>
                            </m:sub>
                          </m:sSub>
                        </m:e>
                      </m:d>
                      <m:r>
                        <a:rPr lang="mk-MK" sz="2400" b="1" i="0">
                          <a:latin typeface="Cambria Math" panose="02040503050406030204" pitchFamily="18" charset="0"/>
                        </a:rPr>
                        <m:t>=</m:t>
                      </m:r>
                      <m:f>
                        <m:fPr>
                          <m:ctrlPr>
                            <a:rPr lang="mk-MK" sz="2400" b="1" i="1">
                              <a:latin typeface="Cambria Math" panose="02040503050406030204" pitchFamily="18" charset="0"/>
                            </a:rPr>
                          </m:ctrlPr>
                        </m:fPr>
                        <m:num>
                          <m:r>
                            <a:rPr lang="mk-MK" sz="2400" b="1" i="1">
                              <a:latin typeface="Cambria Math" panose="02040503050406030204" pitchFamily="18" charset="0"/>
                            </a:rPr>
                            <m:t>𝒅𝒚</m:t>
                          </m:r>
                        </m:num>
                        <m:den>
                          <m:r>
                            <a:rPr lang="mk-MK" sz="2400" b="1" i="1">
                              <a:latin typeface="Cambria Math" panose="02040503050406030204" pitchFamily="18" charset="0"/>
                            </a:rPr>
                            <m:t>𝒅𝒙</m:t>
                          </m:r>
                        </m:den>
                      </m:f>
                      <m:d>
                        <m:dPr>
                          <m:begChr m:val="|"/>
                          <m:endChr m:val=""/>
                          <m:ctrlPr>
                            <a:rPr lang="mk-MK" sz="2400" b="1" i="1">
                              <a:latin typeface="Cambria Math" panose="02040503050406030204" pitchFamily="18" charset="0"/>
                            </a:rPr>
                          </m:ctrlPr>
                        </m:dPr>
                        <m:e>
                          <m:m>
                            <m:mPr>
                              <m:mcs>
                                <m:mc>
                                  <m:mcPr>
                                    <m:count m:val="1"/>
                                    <m:mcJc m:val="center"/>
                                  </m:mcPr>
                                </m:mc>
                              </m:mcs>
                              <m:ctrlPr>
                                <a:rPr lang="mk-MK" sz="2400" b="1" i="1">
                                  <a:latin typeface="Cambria Math" panose="02040503050406030204" pitchFamily="18" charset="0"/>
                                </a:rPr>
                              </m:ctrlPr>
                            </m:mPr>
                            <m:mr>
                              <m:e/>
                            </m:mr>
                            <m:mr>
                              <m:e>
                                <m:r>
                                  <a:rPr lang="mk-MK" sz="2400" b="1" i="1">
                                    <a:latin typeface="Cambria Math" panose="02040503050406030204" pitchFamily="18" charset="0"/>
                                  </a:rPr>
                                  <m:t>𝒙</m:t>
                                </m:r>
                                <m:r>
                                  <a:rPr lang="mk-MK" sz="2400" b="1" i="0">
                                    <a:latin typeface="Cambria Math" panose="02040503050406030204" pitchFamily="18" charset="0"/>
                                  </a:rPr>
                                  <m:t>=</m:t>
                                </m:r>
                                <m:sSub>
                                  <m:sSubPr>
                                    <m:ctrlPr>
                                      <a:rPr lang="mk-MK" sz="2400" b="1" i="1">
                                        <a:latin typeface="Cambria Math" panose="02040503050406030204" pitchFamily="18" charset="0"/>
                                      </a:rPr>
                                    </m:ctrlPr>
                                  </m:sSubPr>
                                  <m:e>
                                    <m:r>
                                      <a:rPr lang="mk-MK" sz="2400" b="1" i="1">
                                        <a:latin typeface="Cambria Math" panose="02040503050406030204" pitchFamily="18" charset="0"/>
                                      </a:rPr>
                                      <m:t>𝒙</m:t>
                                    </m:r>
                                  </m:e>
                                  <m:sub>
                                    <m:r>
                                      <a:rPr lang="mk-MK" sz="2400" b="1" i="1">
                                        <a:latin typeface="Cambria Math" panose="02040503050406030204" pitchFamily="18" charset="0"/>
                                      </a:rPr>
                                      <m:t>𝒂</m:t>
                                    </m:r>
                                  </m:sub>
                                </m:sSub>
                              </m:e>
                            </m:mr>
                          </m:m>
                        </m:e>
                      </m:d>
                    </m:oMath>
                  </m:oMathPara>
                </a14:m>
                <a:endParaRPr lang="mk-MK"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3134940" y="4581128"/>
                <a:ext cx="2874120" cy="914096"/>
              </a:xfrm>
              <a:prstGeom prst="rect">
                <a:avLst/>
              </a:prstGeom>
              <a:blipFill rotWithShape="0">
                <a:blip r:embed="rId2"/>
                <a:stretch>
                  <a:fillRect/>
                </a:stretch>
              </a:blipFill>
            </p:spPr>
            <p:txBody>
              <a:bodyPr/>
              <a:lstStyle/>
              <a:p>
                <a:r>
                  <a:rPr lang="mk-MK">
                    <a:noFill/>
                  </a:rPr>
                  <a:t> </a:t>
                </a:r>
              </a:p>
            </p:txBody>
          </p:sp>
        </mc:Fallback>
      </mc:AlternateContent>
    </p:spTree>
    <p:extLst>
      <p:ext uri="{BB962C8B-B14F-4D97-AF65-F5344CB8AC3E}">
        <p14:creationId xmlns:p14="http://schemas.microsoft.com/office/powerpoint/2010/main" val="38013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marL="0" indent="0" algn="just">
              <a:buNone/>
            </a:pPr>
            <a:r>
              <a:rPr lang="ru-RU" sz="2400" b="1" dirty="0"/>
              <a:t>Линеарноста</a:t>
            </a:r>
            <a:r>
              <a:rPr lang="ru-RU" sz="2400" dirty="0"/>
              <a:t> претставува отстапување на преносната функција на мерниот систем од линеарна функција (права). Во зависност од типот на правата со која се дефинира линеарноста, во литературата се среќаваат различни дефиниции:</a:t>
            </a:r>
          </a:p>
          <a:p>
            <a:pPr algn="just"/>
            <a:r>
              <a:rPr lang="ru-RU" sz="2400" i="1" dirty="0"/>
              <a:t>Независна линеарност</a:t>
            </a:r>
            <a:r>
              <a:rPr lang="ru-RU" sz="2400" dirty="0"/>
              <a:t>. Правата се дефинира со примена на методот на најмали квадрати. Со овој пристап максималната позитивна и негативна грешка во мерното подрачје се еднакви.</a:t>
            </a:r>
          </a:p>
          <a:p>
            <a:pPr marL="0" indent="0" algn="just">
              <a:buNone/>
            </a:pPr>
            <a:endParaRPr lang="mk-MK"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r="66331" b="56954"/>
          <a:stretch/>
        </p:blipFill>
        <p:spPr>
          <a:xfrm>
            <a:off x="2987825" y="4293096"/>
            <a:ext cx="3240360" cy="2564904"/>
          </a:xfrm>
          <a:prstGeom prst="rect">
            <a:avLst/>
          </a:prstGeom>
        </p:spPr>
      </p:pic>
    </p:spTree>
    <p:extLst>
      <p:ext uri="{BB962C8B-B14F-4D97-AF65-F5344CB8AC3E}">
        <p14:creationId xmlns:p14="http://schemas.microsoft.com/office/powerpoint/2010/main" val="1056081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algn="just"/>
            <a:r>
              <a:rPr lang="ru-RU" sz="2400" i="1" dirty="0"/>
              <a:t>Нулто-базирана линеарност</a:t>
            </a:r>
            <a:r>
              <a:rPr lang="ru-RU" sz="2400" dirty="0"/>
              <a:t>. Правата се дефинира со примена на методот на најмали квадрати, но со критериум истата да минува низ координатниот почеток (нула).</a:t>
            </a:r>
          </a:p>
          <a:p>
            <a:pPr marL="0" indent="0" algn="just">
              <a:buNone/>
            </a:pPr>
            <a:endParaRPr lang="mk-MK"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2662" r="32165" b="56330"/>
          <a:stretch/>
        </p:blipFill>
        <p:spPr>
          <a:xfrm>
            <a:off x="2195737" y="2564904"/>
            <a:ext cx="4752526" cy="4128470"/>
          </a:xfrm>
          <a:prstGeom prst="rect">
            <a:avLst/>
          </a:prstGeom>
        </p:spPr>
      </p:pic>
    </p:spTree>
    <p:extLst>
      <p:ext uri="{BB962C8B-B14F-4D97-AF65-F5344CB8AC3E}">
        <p14:creationId xmlns:p14="http://schemas.microsoft.com/office/powerpoint/2010/main" val="3957294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algn="just"/>
            <a:r>
              <a:rPr lang="ru-RU" sz="2400" i="1" dirty="0"/>
              <a:t>Референтна линеарност</a:t>
            </a:r>
            <a:r>
              <a:rPr lang="ru-RU" sz="2400" dirty="0"/>
              <a:t>. Правата минува низ референтна точка која претставува излезен сигнал на мерниот систем за минималната вредност на влезната величина, и низ теоретскиот излезен максимум при максимална вредност на</a:t>
            </a:r>
            <a:r>
              <a:rPr lang="en-US" sz="2400" dirty="0"/>
              <a:t> </a:t>
            </a:r>
            <a:r>
              <a:rPr lang="ru-RU" sz="2400" dirty="0"/>
              <a:t>влезниот сигнал.</a:t>
            </a:r>
            <a:endParaRPr lang="en-US" sz="2400" dirty="0"/>
          </a:p>
          <a:p>
            <a:pPr marL="0" indent="0" algn="just">
              <a:buNone/>
            </a:pPr>
            <a:endParaRPr lang="mk-MK" sz="24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l="66331" b="56954"/>
          <a:stretch/>
        </p:blipFill>
        <p:spPr>
          <a:xfrm>
            <a:off x="2339752" y="2996952"/>
            <a:ext cx="4090208" cy="3395130"/>
          </a:xfrm>
          <a:prstGeom prst="rect">
            <a:avLst/>
          </a:prstGeom>
        </p:spPr>
      </p:pic>
    </p:spTree>
    <p:extLst>
      <p:ext uri="{BB962C8B-B14F-4D97-AF65-F5344CB8AC3E}">
        <p14:creationId xmlns:p14="http://schemas.microsoft.com/office/powerpoint/2010/main" val="2701045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algn="just"/>
            <a:r>
              <a:rPr lang="ru-RU" sz="2400" i="1" dirty="0"/>
              <a:t>Екстремна линеарност</a:t>
            </a:r>
            <a:r>
              <a:rPr lang="ru-RU" sz="2400" dirty="0"/>
              <a:t>. Правата минува низ екстремните вредности (максималната и минималната вредност) на мерното подрачје.</a:t>
            </a:r>
            <a:endParaRPr lang="mk-MK" sz="24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l="6281" t="49232" r="56033" b="5850"/>
          <a:stretch/>
        </p:blipFill>
        <p:spPr>
          <a:xfrm>
            <a:off x="1979712" y="2272553"/>
            <a:ext cx="4680520" cy="3845682"/>
          </a:xfrm>
          <a:prstGeom prst="rect">
            <a:avLst/>
          </a:prstGeom>
        </p:spPr>
      </p:pic>
    </p:spTree>
    <p:extLst>
      <p:ext uri="{BB962C8B-B14F-4D97-AF65-F5344CB8AC3E}">
        <p14:creationId xmlns:p14="http://schemas.microsoft.com/office/powerpoint/2010/main" val="980599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95288" y="1052512"/>
            <a:ext cx="8424862" cy="54728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80000"/>
              </a:lnSpc>
              <a:spcAft>
                <a:spcPts val="600"/>
              </a:spcAft>
              <a:buNone/>
              <a:defRPr/>
            </a:pPr>
            <a:r>
              <a:rPr lang="mk-MK" sz="2200" b="1" dirty="0"/>
              <a:t>Мерење: </a:t>
            </a:r>
            <a:r>
              <a:rPr lang="mk-MK" sz="2200" dirty="0"/>
              <a:t>споредба колку пати непозната мерна величина се содржи во еталонот (стандард) кој ја репродуцира таа мерна величина.</a:t>
            </a:r>
          </a:p>
          <a:p>
            <a:pPr marL="0" indent="0" algn="just" fontAlgn="auto">
              <a:lnSpc>
                <a:spcPct val="80000"/>
              </a:lnSpc>
              <a:spcAft>
                <a:spcPts val="600"/>
              </a:spcAft>
              <a:buNone/>
              <a:defRPr/>
            </a:pPr>
            <a:endParaRPr lang="mk-MK" sz="2200" dirty="0"/>
          </a:p>
          <a:p>
            <a:pPr marL="0" indent="0" algn="just" fontAlgn="auto">
              <a:lnSpc>
                <a:spcPct val="80000"/>
              </a:lnSpc>
              <a:spcAft>
                <a:spcPts val="600"/>
              </a:spcAft>
              <a:buNone/>
              <a:defRPr/>
            </a:pPr>
            <a:r>
              <a:rPr lang="mk-MK" sz="2200" dirty="0"/>
              <a:t>Мерењето се изразува </a:t>
            </a:r>
            <a:r>
              <a:rPr lang="mk-MK" sz="2200" b="1" dirty="0"/>
              <a:t>квалитативно</a:t>
            </a:r>
            <a:r>
              <a:rPr lang="mk-MK" sz="2200" dirty="0"/>
              <a:t> и </a:t>
            </a:r>
            <a:r>
              <a:rPr lang="mk-MK" sz="2200" b="1" dirty="0"/>
              <a:t>квантитативно</a:t>
            </a:r>
            <a:r>
              <a:rPr lang="mk-MK" sz="2200" dirty="0"/>
              <a:t>. </a:t>
            </a:r>
            <a:endParaRPr lang="en-US" sz="2200" dirty="0"/>
          </a:p>
          <a:p>
            <a:pPr marL="0" indent="0" algn="just" fontAlgn="auto">
              <a:lnSpc>
                <a:spcPct val="80000"/>
              </a:lnSpc>
              <a:spcAft>
                <a:spcPts val="600"/>
              </a:spcAft>
              <a:buNone/>
              <a:defRPr/>
            </a:pPr>
            <a:r>
              <a:rPr lang="en-US" sz="2200" dirty="0">
                <a:solidFill>
                  <a:srgbClr val="FF0000"/>
                </a:solidFill>
              </a:rPr>
              <a:t>I=1 A</a:t>
            </a:r>
            <a:endParaRPr lang="mk-MK" sz="2200" dirty="0">
              <a:solidFill>
                <a:srgbClr val="FF0000"/>
              </a:solidFill>
            </a:endParaRPr>
          </a:p>
          <a:p>
            <a:pPr marL="0" indent="0" algn="just" fontAlgn="auto">
              <a:lnSpc>
                <a:spcPct val="80000"/>
              </a:lnSpc>
              <a:spcAft>
                <a:spcPts val="600"/>
              </a:spcAft>
              <a:buNone/>
              <a:defRPr/>
            </a:pPr>
            <a:endParaRPr lang="mk-MK" sz="2200" dirty="0"/>
          </a:p>
          <a:p>
            <a:pPr marL="0" indent="0" algn="just" fontAlgn="auto">
              <a:lnSpc>
                <a:spcPct val="80000"/>
              </a:lnSpc>
              <a:spcAft>
                <a:spcPts val="600"/>
              </a:spcAft>
              <a:buNone/>
              <a:defRPr/>
            </a:pPr>
            <a:r>
              <a:rPr lang="mk-MK" sz="2200" dirty="0"/>
              <a:t>Едноставен модел на мерен систем:</a:t>
            </a:r>
          </a:p>
        </p:txBody>
      </p:sp>
      <p:grpSp>
        <p:nvGrpSpPr>
          <p:cNvPr id="14" name="Group 13"/>
          <p:cNvGrpSpPr/>
          <p:nvPr/>
        </p:nvGrpSpPr>
        <p:grpSpPr>
          <a:xfrm>
            <a:off x="90000" y="3934797"/>
            <a:ext cx="8964000" cy="2374523"/>
            <a:chOff x="90000" y="2564904"/>
            <a:chExt cx="8964000" cy="2374523"/>
          </a:xfrm>
        </p:grpSpPr>
        <p:pic>
          <p:nvPicPr>
            <p:cNvPr id="4" name="Picture 3"/>
            <p:cNvPicPr>
              <a:picLocks noChangeAspect="1"/>
            </p:cNvPicPr>
            <p:nvPr/>
          </p:nvPicPr>
          <p:blipFill>
            <a:blip r:embed="rId2"/>
            <a:stretch>
              <a:fillRect/>
            </a:stretch>
          </p:blipFill>
          <p:spPr>
            <a:xfrm>
              <a:off x="90000" y="2564904"/>
              <a:ext cx="8964000" cy="2277000"/>
            </a:xfrm>
            <a:prstGeom prst="rect">
              <a:avLst/>
            </a:prstGeom>
          </p:spPr>
        </p:pic>
        <p:sp>
          <p:nvSpPr>
            <p:cNvPr id="7" name="TextBox 6"/>
            <p:cNvSpPr txBox="1"/>
            <p:nvPr/>
          </p:nvSpPr>
          <p:spPr>
            <a:xfrm>
              <a:off x="3661013" y="3334072"/>
              <a:ext cx="971420" cy="369332"/>
            </a:xfrm>
            <a:prstGeom prst="rect">
              <a:avLst/>
            </a:prstGeom>
            <a:solidFill>
              <a:schemeClr val="bg1"/>
            </a:solidFill>
          </p:spPr>
          <p:txBody>
            <a:bodyPr wrap="none" rtlCol="0">
              <a:spAutoFit/>
            </a:bodyPr>
            <a:lstStyle/>
            <a:p>
              <a:r>
                <a:rPr lang="mk-MK" dirty="0"/>
                <a:t>Сетило</a:t>
              </a:r>
            </a:p>
          </p:txBody>
        </p:sp>
        <p:sp>
          <p:nvSpPr>
            <p:cNvPr id="8" name="TextBox 7"/>
            <p:cNvSpPr txBox="1"/>
            <p:nvPr/>
          </p:nvSpPr>
          <p:spPr>
            <a:xfrm>
              <a:off x="6363962" y="3116454"/>
              <a:ext cx="1024639" cy="369332"/>
            </a:xfrm>
            <a:prstGeom prst="rect">
              <a:avLst/>
            </a:prstGeom>
            <a:solidFill>
              <a:schemeClr val="bg1"/>
            </a:solidFill>
          </p:spPr>
          <p:txBody>
            <a:bodyPr wrap="none" rtlCol="0">
              <a:spAutoFit/>
            </a:bodyPr>
            <a:lstStyle/>
            <a:p>
              <a:r>
                <a:rPr lang="mk-MK" dirty="0"/>
                <a:t>Дисплеј</a:t>
              </a:r>
            </a:p>
          </p:txBody>
        </p:sp>
        <p:sp>
          <p:nvSpPr>
            <p:cNvPr id="9" name="TextBox 8"/>
            <p:cNvSpPr txBox="1"/>
            <p:nvPr/>
          </p:nvSpPr>
          <p:spPr>
            <a:xfrm>
              <a:off x="755576" y="4293096"/>
              <a:ext cx="980397" cy="646331"/>
            </a:xfrm>
            <a:prstGeom prst="rect">
              <a:avLst/>
            </a:prstGeom>
            <a:solidFill>
              <a:schemeClr val="bg1"/>
            </a:solidFill>
          </p:spPr>
          <p:txBody>
            <a:bodyPr wrap="none" rtlCol="0">
              <a:spAutoFit/>
            </a:bodyPr>
            <a:lstStyle/>
            <a:p>
              <a:r>
                <a:rPr lang="mk-MK" dirty="0"/>
                <a:t>Процес</a:t>
              </a:r>
            </a:p>
            <a:p>
              <a:endParaRPr lang="mk-MK" dirty="0"/>
            </a:p>
          </p:txBody>
        </p:sp>
        <p:sp>
          <p:nvSpPr>
            <p:cNvPr id="10" name="TextBox 9"/>
            <p:cNvSpPr txBox="1"/>
            <p:nvPr/>
          </p:nvSpPr>
          <p:spPr>
            <a:xfrm>
              <a:off x="314563" y="3383500"/>
              <a:ext cx="1771254" cy="338554"/>
            </a:xfrm>
            <a:prstGeom prst="rect">
              <a:avLst/>
            </a:prstGeom>
            <a:solidFill>
              <a:schemeClr val="bg1"/>
            </a:solidFill>
          </p:spPr>
          <p:txBody>
            <a:bodyPr wrap="none" rtlCol="0">
              <a:spAutoFit/>
            </a:bodyPr>
            <a:lstStyle/>
            <a:p>
              <a:r>
                <a:rPr lang="mk-MK" sz="1600" dirty="0"/>
                <a:t>Мерна величина</a:t>
              </a:r>
            </a:p>
          </p:txBody>
        </p:sp>
        <p:sp>
          <p:nvSpPr>
            <p:cNvPr id="11" name="TextBox 10"/>
            <p:cNvSpPr txBox="1"/>
            <p:nvPr/>
          </p:nvSpPr>
          <p:spPr>
            <a:xfrm>
              <a:off x="2267744" y="2677251"/>
              <a:ext cx="1193917" cy="646331"/>
            </a:xfrm>
            <a:prstGeom prst="rect">
              <a:avLst/>
            </a:prstGeom>
            <a:solidFill>
              <a:schemeClr val="bg1"/>
            </a:solidFill>
          </p:spPr>
          <p:txBody>
            <a:bodyPr wrap="none" rtlCol="0">
              <a:spAutoFit/>
            </a:bodyPr>
            <a:lstStyle/>
            <a:p>
              <a:r>
                <a:rPr lang="mk-MK" dirty="0"/>
                <a:t>Физичка</a:t>
              </a:r>
            </a:p>
            <a:p>
              <a:r>
                <a:rPr lang="mk-MK" dirty="0"/>
                <a:t>величина</a:t>
              </a:r>
            </a:p>
          </p:txBody>
        </p:sp>
        <p:sp>
          <p:nvSpPr>
            <p:cNvPr id="12" name="TextBox 11"/>
            <p:cNvSpPr txBox="1"/>
            <p:nvPr/>
          </p:nvSpPr>
          <p:spPr>
            <a:xfrm>
              <a:off x="4940007" y="2710661"/>
              <a:ext cx="1072153" cy="646331"/>
            </a:xfrm>
            <a:prstGeom prst="rect">
              <a:avLst/>
            </a:prstGeom>
            <a:solidFill>
              <a:schemeClr val="bg1"/>
            </a:solidFill>
          </p:spPr>
          <p:txBody>
            <a:bodyPr wrap="none" rtlCol="0">
              <a:spAutoFit/>
            </a:bodyPr>
            <a:lstStyle/>
            <a:p>
              <a:r>
                <a:rPr lang="mk-MK" dirty="0"/>
                <a:t>Излезен</a:t>
              </a:r>
            </a:p>
            <a:p>
              <a:r>
                <a:rPr lang="mk-MK" dirty="0"/>
                <a:t>сигнал</a:t>
              </a:r>
            </a:p>
          </p:txBody>
        </p:sp>
        <p:sp>
          <p:nvSpPr>
            <p:cNvPr id="13" name="TextBox 12"/>
            <p:cNvSpPr txBox="1"/>
            <p:nvPr/>
          </p:nvSpPr>
          <p:spPr>
            <a:xfrm>
              <a:off x="7687008" y="2998105"/>
              <a:ext cx="1313597" cy="369332"/>
            </a:xfrm>
            <a:prstGeom prst="rect">
              <a:avLst/>
            </a:prstGeom>
            <a:solidFill>
              <a:schemeClr val="bg1"/>
            </a:solidFill>
          </p:spPr>
          <p:txBody>
            <a:bodyPr wrap="square" rtlCol="0">
              <a:spAutoFit/>
            </a:bodyPr>
            <a:lstStyle/>
            <a:p>
              <a:r>
                <a:rPr lang="mk-MK" dirty="0"/>
                <a:t>Приказ</a:t>
              </a:r>
            </a:p>
          </p:txBody>
        </p:sp>
      </p:grpSp>
    </p:spTree>
    <p:extLst>
      <p:ext uri="{BB962C8B-B14F-4D97-AF65-F5344CB8AC3E}">
        <p14:creationId xmlns:p14="http://schemas.microsoft.com/office/powerpoint/2010/main" val="1670822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algn="just"/>
            <a:r>
              <a:rPr lang="ru-RU" sz="2400" i="1" dirty="0"/>
              <a:t>Теоретска линеарност</a:t>
            </a:r>
            <a:r>
              <a:rPr lang="ru-RU" sz="2400" dirty="0"/>
              <a:t>. Правата се дефинира врз база на теоретски претпоставки за преносната функција на системот.</a:t>
            </a:r>
            <a:endParaRPr lang="mk-MK" sz="24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l="52761" t="48661" r="10809" b="6421"/>
          <a:stretch/>
        </p:blipFill>
        <p:spPr>
          <a:xfrm>
            <a:off x="2447764" y="2204864"/>
            <a:ext cx="4248472" cy="3701666"/>
          </a:xfrm>
          <a:prstGeom prst="rect">
            <a:avLst/>
          </a:prstGeom>
        </p:spPr>
      </p:pic>
    </p:spTree>
    <p:extLst>
      <p:ext uri="{BB962C8B-B14F-4D97-AF65-F5344CB8AC3E}">
        <p14:creationId xmlns:p14="http://schemas.microsoft.com/office/powerpoint/2010/main" val="331112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algn="just"/>
            <a:r>
              <a:rPr lang="ru-RU" sz="2400" i="1" dirty="0"/>
              <a:t>Резолуцијата </a:t>
            </a:r>
            <a:r>
              <a:rPr lang="ru-RU" sz="2400" dirty="0"/>
              <a:t>(разделителна способност) претставува способност на мерниот систем да регистрира и прикаже мали промени на влезниот сигнал. </a:t>
            </a:r>
            <a:endParaRPr lang="en-US" sz="2400" dirty="0"/>
          </a:p>
          <a:p>
            <a:pPr algn="just"/>
            <a:r>
              <a:rPr lang="ru-RU" sz="2400" dirty="0"/>
              <a:t>При процесот на дискретизирање на аналогниот сигнал, ако </a:t>
            </a:r>
            <a:r>
              <a:rPr lang="ru-RU" sz="2400" i="1" dirty="0"/>
              <a:t>X</a:t>
            </a:r>
            <a:r>
              <a:rPr lang="ru-RU" sz="2400" dirty="0"/>
              <a:t> претставува величината која е предмет на мерење додека </a:t>
            </a:r>
            <a:r>
              <a:rPr lang="ru-RU" sz="2400" i="1" dirty="0"/>
              <a:t>Y</a:t>
            </a:r>
            <a:r>
              <a:rPr lang="ru-RU" sz="2400" dirty="0"/>
              <a:t> е проценката на мерната величина, релацијата помеѓу </a:t>
            </a:r>
            <a:r>
              <a:rPr lang="ru-RU" sz="2400" i="1" dirty="0"/>
              <a:t>X</a:t>
            </a:r>
            <a:r>
              <a:rPr lang="ru-RU" sz="2400" dirty="0"/>
              <a:t> и </a:t>
            </a:r>
            <a:r>
              <a:rPr lang="ru-RU" sz="2400" i="1" dirty="0"/>
              <a:t>Y</a:t>
            </a:r>
            <a:r>
              <a:rPr lang="ru-RU" sz="2400" dirty="0"/>
              <a:t> се дефинира со равенството:</a:t>
            </a:r>
            <a:endParaRPr lang="mk-MK" sz="2400" dirty="0"/>
          </a:p>
        </p:txBody>
      </p:sp>
      <mc:AlternateContent xmlns:mc="http://schemas.openxmlformats.org/markup-compatibility/2006" xmlns:a14="http://schemas.microsoft.com/office/drawing/2010/main">
        <mc:Choice Requires="a14">
          <p:sp>
            <p:nvSpPr>
              <p:cNvPr id="4" name="Rectangle 3"/>
              <p:cNvSpPr/>
              <p:nvPr/>
            </p:nvSpPr>
            <p:spPr>
              <a:xfrm>
                <a:off x="3203848" y="3434613"/>
                <a:ext cx="1762021"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mk-MK" sz="2600" b="1" i="1">
                          <a:latin typeface="Cambria Math" panose="02040503050406030204" pitchFamily="18" charset="0"/>
                        </a:rPr>
                        <m:t>𝑿</m:t>
                      </m:r>
                      <m:r>
                        <a:rPr lang="mk-MK" sz="2600" b="1" i="0">
                          <a:latin typeface="Cambria Math" panose="02040503050406030204" pitchFamily="18" charset="0"/>
                        </a:rPr>
                        <m:t>=</m:t>
                      </m:r>
                      <m:r>
                        <a:rPr lang="mk-MK" sz="2600" b="1" i="1">
                          <a:latin typeface="Cambria Math" panose="02040503050406030204" pitchFamily="18" charset="0"/>
                        </a:rPr>
                        <m:t>𝒀</m:t>
                      </m:r>
                      <m:r>
                        <a:rPr lang="mk-MK" sz="2600" b="1" i="0">
                          <a:latin typeface="Cambria Math" panose="02040503050406030204" pitchFamily="18" charset="0"/>
                        </a:rPr>
                        <m:t>+</m:t>
                      </m:r>
                      <m:r>
                        <a:rPr lang="mk-MK" sz="2600" b="1" i="1">
                          <a:latin typeface="Cambria Math" panose="02040503050406030204" pitchFamily="18" charset="0"/>
                        </a:rPr>
                        <m:t>𝒁</m:t>
                      </m:r>
                    </m:oMath>
                  </m:oMathPara>
                </a14:m>
                <a:endParaRPr lang="mk-MK" sz="2600" b="1" dirty="0"/>
              </a:p>
            </p:txBody>
          </p:sp>
        </mc:Choice>
        <mc:Fallback xmlns="">
          <p:sp>
            <p:nvSpPr>
              <p:cNvPr id="4" name="Rectangle 3"/>
              <p:cNvSpPr>
                <a:spLocks noRot="1" noChangeAspect="1" noMove="1" noResize="1" noEditPoints="1" noAdjustHandles="1" noChangeArrowheads="1" noChangeShapeType="1" noTextEdit="1"/>
              </p:cNvSpPr>
              <p:nvPr/>
            </p:nvSpPr>
            <p:spPr>
              <a:xfrm>
                <a:off x="3203848" y="3434613"/>
                <a:ext cx="1762021" cy="492443"/>
              </a:xfrm>
              <a:prstGeom prst="rect">
                <a:avLst/>
              </a:prstGeom>
              <a:blipFill rotWithShape="0">
                <a:blip r:embed="rId2"/>
                <a:stretch>
                  <a:fillRect/>
                </a:stretch>
              </a:blipFill>
            </p:spPr>
            <p:txBody>
              <a:bodyPr/>
              <a:lstStyle/>
              <a:p>
                <a:r>
                  <a:rPr lang="mk-MK">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331640" y="3927056"/>
            <a:ext cx="6336704" cy="278177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570338" y="4221088"/>
                <a:ext cx="2121565" cy="716671"/>
              </a:xfrm>
              <a:prstGeom prst="rect">
                <a:avLst/>
              </a:prstGeom>
            </p:spPr>
            <p:txBody>
              <a:bodyPr wrap="square">
                <a:spAutoFit/>
              </a:bodyPr>
              <a:lstStyle/>
              <a:p>
                <a:r>
                  <a:rPr lang="en-US" sz="2600" b="1" dirty="0">
                    <a:ea typeface="Times New Roman" panose="02020603050405020304" pitchFamily="18" charset="0"/>
                    <a:cs typeface="Times New Roman" panose="02020603050405020304" pitchFamily="18" charset="0"/>
                  </a:rPr>
                  <a:t>r</a:t>
                </a:r>
                <a14:m>
                  <m:oMath xmlns:m="http://schemas.openxmlformats.org/officeDocument/2006/math">
                    <m:r>
                      <a:rPr lang="mk-MK" sz="2600" b="1" i="0">
                        <a:latin typeface="Cambria Math" panose="02040503050406030204" pitchFamily="18" charset="0"/>
                        <a:ea typeface="Times New Roman" panose="02020603050405020304" pitchFamily="18" charset="0"/>
                        <a:cs typeface="Times New Roman" panose="02020603050405020304" pitchFamily="18" charset="0"/>
                      </a:rPr>
                      <m:t>=</m:t>
                    </m:r>
                    <m:f>
                      <m:fPr>
                        <m:ctrlPr>
                          <a:rPr lang="mk-MK" sz="2600" b="1" i="1">
                            <a:effectLst/>
                            <a:latin typeface="Cambria Math" panose="02040503050406030204" pitchFamily="18" charset="0"/>
                          </a:rPr>
                        </m:ctrlPr>
                      </m:fPr>
                      <m:num>
                        <m:sSub>
                          <m:sSubPr>
                            <m:ctrlPr>
                              <a:rPr lang="mk-MK" sz="2600" b="1" i="1">
                                <a:effectLst/>
                                <a:latin typeface="Cambria Math" panose="02040503050406030204" pitchFamily="18" charset="0"/>
                              </a:rPr>
                            </m:ctrlPr>
                          </m:sSubPr>
                          <m:e>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𝐲</m:t>
                            </m:r>
                          </m:e>
                          <m:sub>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𝐦𝐚𝐱</m:t>
                            </m:r>
                          </m:sub>
                        </m:sSub>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mk-MK" sz="2600" b="1" i="1">
                                <a:effectLst/>
                                <a:latin typeface="Cambria Math" panose="02040503050406030204" pitchFamily="18" charset="0"/>
                              </a:rPr>
                            </m:ctrlPr>
                          </m:sSubPr>
                          <m:e>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𝐲</m:t>
                            </m:r>
                          </m:e>
                          <m:sub>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𝐦𝐢𝐧</m:t>
                            </m:r>
                          </m:sub>
                        </m:sSub>
                      </m:num>
                      <m:den>
                        <m:sSub>
                          <m:sSubPr>
                            <m:ctrlPr>
                              <a:rPr lang="mk-MK" sz="2600" b="1" i="1">
                                <a:effectLst/>
                                <a:latin typeface="Cambria Math" panose="02040503050406030204" pitchFamily="18" charset="0"/>
                              </a:rPr>
                            </m:ctrlPr>
                          </m:sSubPr>
                          <m:e>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𝐲</m:t>
                            </m:r>
                          </m:e>
                          <m:sub>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𝐪</m:t>
                            </m:r>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m:t>
                            </m:r>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mk-MK" sz="2600" b="1" i="1">
                                <a:effectLst/>
                                <a:latin typeface="Cambria Math" panose="02040503050406030204" pitchFamily="18" charset="0"/>
                              </a:rPr>
                            </m:ctrlPr>
                          </m:sSubPr>
                          <m:e>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𝐲</m:t>
                            </m:r>
                          </m:e>
                          <m:sub>
                            <m:r>
                              <a:rPr lang="mk-MK" sz="2600" b="1" i="0">
                                <a:effectLst/>
                                <a:latin typeface="Cambria Math" panose="02040503050406030204" pitchFamily="18" charset="0"/>
                                <a:ea typeface="Times New Roman" panose="02020603050405020304" pitchFamily="18" charset="0"/>
                                <a:cs typeface="Times New Roman" panose="02020603050405020304" pitchFamily="18" charset="0"/>
                              </a:rPr>
                              <m:t>𝐪</m:t>
                            </m:r>
                          </m:sub>
                        </m:sSub>
                      </m:den>
                    </m:f>
                  </m:oMath>
                </a14:m>
                <a:endParaRPr lang="mk-MK" sz="2600" b="1" dirty="0"/>
              </a:p>
            </p:txBody>
          </p:sp>
        </mc:Choice>
        <mc:Fallback xmlns="">
          <p:sp>
            <p:nvSpPr>
              <p:cNvPr id="7" name="Rectangle 6"/>
              <p:cNvSpPr>
                <a:spLocks noRot="1" noChangeAspect="1" noMove="1" noResize="1" noEditPoints="1" noAdjustHandles="1" noChangeArrowheads="1" noChangeShapeType="1" noTextEdit="1"/>
              </p:cNvSpPr>
              <p:nvPr/>
            </p:nvSpPr>
            <p:spPr>
              <a:xfrm>
                <a:off x="5570338" y="4221088"/>
                <a:ext cx="2121565" cy="716671"/>
              </a:xfrm>
              <a:prstGeom prst="rect">
                <a:avLst/>
              </a:prstGeom>
              <a:blipFill rotWithShape="0">
                <a:blip r:embed="rId4"/>
                <a:stretch>
                  <a:fillRect l="-5172" t="-2542"/>
                </a:stretch>
              </a:blipFill>
            </p:spPr>
            <p:txBody>
              <a:bodyPr/>
              <a:lstStyle/>
              <a:p>
                <a:r>
                  <a:rPr lang="mk-MK">
                    <a:noFill/>
                  </a:rPr>
                  <a:t> </a:t>
                </a:r>
              </a:p>
            </p:txBody>
          </p:sp>
        </mc:Fallback>
      </mc:AlternateContent>
    </p:spTree>
    <p:extLst>
      <p:ext uri="{BB962C8B-B14F-4D97-AF65-F5344CB8AC3E}">
        <p14:creationId xmlns:p14="http://schemas.microsoft.com/office/powerpoint/2010/main" val="288670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5357850"/>
          </a:xfrm>
        </p:spPr>
        <p:txBody>
          <a:bodyPr/>
          <a:lstStyle/>
          <a:p>
            <a:pPr algn="just"/>
            <a:r>
              <a:rPr lang="ru-RU" sz="2400" b="1" dirty="0"/>
              <a:t>Хистерезис</a:t>
            </a:r>
            <a:r>
              <a:rPr lang="ru-RU" sz="2400" dirty="0"/>
              <a:t> се однесува на различното однесување на мерниот систем кој генерира различни отчитувања за иста влезна побуда во зависност од растечкиот или опаѓачкиот карактер на влезниот сигнал. Називот на оваа карактеристика доаѓа од обликот на кривата на магнетизација кај феромагнетните материјали, т.е нивното однесување под дејство на магнетно поле.</a:t>
            </a:r>
            <a:endParaRPr lang="mk-MK"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1" y="3501008"/>
            <a:ext cx="3751995" cy="3240360"/>
          </a:xfrm>
          <a:prstGeom prst="rect">
            <a:avLst/>
          </a:prstGeom>
        </p:spPr>
      </p:pic>
    </p:spTree>
    <p:extLst>
      <p:ext uri="{BB962C8B-B14F-4D97-AF65-F5344CB8AC3E}">
        <p14:creationId xmlns:p14="http://schemas.microsoft.com/office/powerpoint/2010/main" val="43337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4392488"/>
          </a:xfrm>
        </p:spPr>
        <p:txBody>
          <a:bodyPr/>
          <a:lstStyle/>
          <a:p>
            <a:pPr algn="just"/>
            <a:r>
              <a:rPr lang="ru-RU" sz="2200" b="1" dirty="0"/>
              <a:t>Влезна импеданса </a:t>
            </a:r>
            <a:r>
              <a:rPr lang="ru-RU" sz="2200" dirty="0"/>
              <a:t>се дефинира за сите видови мерни системи. Таа претставува комплексно оптоварување еднакво на односот меѓу напонот и струјата кога мерниот систем е приклучен во мрежа во која се мери.</a:t>
            </a:r>
            <a:endParaRPr lang="en-US" sz="2200" dirty="0"/>
          </a:p>
          <a:p>
            <a:pPr algn="just"/>
            <a:r>
              <a:rPr lang="ru-RU" sz="2200" b="1" dirty="0"/>
              <a:t>Излезна импеданса </a:t>
            </a:r>
            <a:r>
              <a:rPr lang="ru-RU" sz="2200" dirty="0"/>
              <a:t>се дефинира за мерните сетила, преобразувачи и генераторите на електрични величини. Излезната импеданса претставува внатрешно комплексно оптоварување на генераторот гледано од страна на мрежата која се приклучува на него. </a:t>
            </a:r>
            <a:endParaRPr lang="mk-MK" sz="22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3802" y="4077072"/>
            <a:ext cx="7936396" cy="2592288"/>
          </a:xfrm>
          <a:prstGeom prst="rect">
            <a:avLst/>
          </a:prstGeom>
        </p:spPr>
      </p:pic>
    </p:spTree>
    <p:extLst>
      <p:ext uri="{BB962C8B-B14F-4D97-AF65-F5344CB8AC3E}">
        <p14:creationId xmlns:p14="http://schemas.microsoft.com/office/powerpoint/2010/main" val="3357540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4392488"/>
          </a:xfrm>
        </p:spPr>
        <p:txBody>
          <a:bodyPr/>
          <a:lstStyle/>
          <a:p>
            <a:pPr marL="0" indent="0" algn="just">
              <a:buNone/>
            </a:pPr>
            <a:r>
              <a:rPr lang="ru-RU" sz="2200" dirty="0"/>
              <a:t>Ако влезната (мерената) величина брзо (нагло) се менува во текот на времето, врз резултатот од мерењето ќе влијаат </a:t>
            </a:r>
            <a:r>
              <a:rPr lang="ru-RU" sz="2200" b="1" dirty="0"/>
              <a:t>динамичките карактеристики </a:t>
            </a:r>
            <a:r>
              <a:rPr lang="ru-RU" sz="2200" dirty="0"/>
              <a:t>на мерниот уред. Овие влијанија зависат од инертноста на мерниот уред. Зависноста меѓу излезниот сигнал Y(t) и влезниот сигнал X(t) на еден мерен уред во динамичен режим најцелосно се опишува со диференцијални равенки.</a:t>
            </a:r>
            <a:endParaRPr lang="en-US" sz="2200" dirty="0"/>
          </a:p>
          <a:p>
            <a:pPr algn="just"/>
            <a:r>
              <a:rPr lang="mk-MK" sz="2200" dirty="0"/>
              <a:t>Мерен уред одпрв ред</a:t>
            </a:r>
            <a:r>
              <a:rPr lang="en-US" sz="2200" dirty="0"/>
              <a:t>:</a:t>
            </a:r>
          </a:p>
          <a:p>
            <a:pPr algn="just"/>
            <a:endParaRPr lang="en-US" sz="2200" dirty="0"/>
          </a:p>
          <a:p>
            <a:pPr algn="just"/>
            <a:endParaRPr lang="en-US" sz="2200" dirty="0"/>
          </a:p>
          <a:p>
            <a:pPr algn="just"/>
            <a:endParaRPr lang="en-US" sz="2200" i="1" dirty="0"/>
          </a:p>
          <a:p>
            <a:pPr algn="just"/>
            <a:endParaRPr lang="en-US" sz="2200" i="1" dirty="0"/>
          </a:p>
          <a:p>
            <a:pPr algn="just"/>
            <a:r>
              <a:rPr lang="en-US" sz="2200" i="1" dirty="0"/>
              <a:t>(a</a:t>
            </a:r>
            <a:r>
              <a:rPr lang="en-US" sz="2200" i="1" baseline="-25000" dirty="0"/>
              <a:t>0</a:t>
            </a:r>
            <a:r>
              <a:rPr lang="en-US" sz="2200" dirty="0"/>
              <a:t>/</a:t>
            </a:r>
            <a:r>
              <a:rPr lang="en-US" sz="2200" i="1" dirty="0"/>
              <a:t>b</a:t>
            </a:r>
            <a:r>
              <a:rPr lang="en-US" sz="2200" i="1" baseline="-25000" dirty="0"/>
              <a:t>0</a:t>
            </a:r>
            <a:r>
              <a:rPr lang="en-US" sz="2200" dirty="0"/>
              <a:t> </a:t>
            </a:r>
            <a:r>
              <a:rPr lang="mk-MK" sz="2200" dirty="0"/>
              <a:t>е константа на пропорционалност, односно коефициент на преобразба или статичка осетливост на уредот</a:t>
            </a:r>
            <a:r>
              <a:rPr lang="en-US" sz="2200" dirty="0"/>
              <a:t>)</a:t>
            </a:r>
            <a:endParaRPr lang="mk-MK" sz="2200" dirty="0"/>
          </a:p>
        </p:txBody>
      </p:sp>
      <p:graphicFrame>
        <p:nvGraphicFramePr>
          <p:cNvPr id="7" name="Object 6"/>
          <p:cNvGraphicFramePr>
            <a:graphicFrameLocks noChangeAspect="1"/>
          </p:cNvGraphicFramePr>
          <p:nvPr>
            <p:extLst>
              <p:ext uri="{D42A27DB-BD31-4B8C-83A1-F6EECF244321}">
                <p14:modId xmlns:p14="http://schemas.microsoft.com/office/powerpoint/2010/main" val="707565759"/>
              </p:ext>
            </p:extLst>
          </p:nvPr>
        </p:nvGraphicFramePr>
        <p:xfrm>
          <a:off x="3635896" y="3645024"/>
          <a:ext cx="1384920" cy="980985"/>
        </p:xfrm>
        <a:graphic>
          <a:graphicData uri="http://schemas.openxmlformats.org/presentationml/2006/ole">
            <mc:AlternateContent xmlns:mc="http://schemas.openxmlformats.org/markup-compatibility/2006">
              <mc:Choice xmlns:v="urn:schemas-microsoft-com:vml" Requires="v">
                <p:oleObj spid="_x0000_s1033" name="Equation" r:id="rId3" imgW="609480" imgH="431640" progId="Equation.3">
                  <p:embed/>
                </p:oleObj>
              </mc:Choice>
              <mc:Fallback>
                <p:oleObj name="Equation" r:id="rId3" imgW="609480" imgH="431640" progId="Equation.3">
                  <p:embed/>
                  <p:pic>
                    <p:nvPicPr>
                      <p:cNvPr id="0" name=""/>
                      <p:cNvPicPr/>
                      <p:nvPr/>
                    </p:nvPicPr>
                    <p:blipFill>
                      <a:blip r:embed="rId4"/>
                      <a:stretch>
                        <a:fillRect/>
                      </a:stretch>
                    </p:blipFill>
                    <p:spPr>
                      <a:xfrm>
                        <a:off x="3635896" y="3645024"/>
                        <a:ext cx="1384920" cy="980985"/>
                      </a:xfrm>
                      <a:prstGeom prst="rect">
                        <a:avLst/>
                      </a:prstGeom>
                    </p:spPr>
                  </p:pic>
                </p:oleObj>
              </mc:Fallback>
            </mc:AlternateContent>
          </a:graphicData>
        </a:graphic>
      </p:graphicFrame>
    </p:spTree>
    <p:extLst>
      <p:ext uri="{BB962C8B-B14F-4D97-AF65-F5344CB8AC3E}">
        <p14:creationId xmlns:p14="http://schemas.microsoft.com/office/powerpoint/2010/main" val="3216315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4392488"/>
          </a:xfrm>
        </p:spPr>
        <p:txBody>
          <a:bodyPr/>
          <a:lstStyle/>
          <a:p>
            <a:pPr algn="just"/>
            <a:r>
              <a:rPr lang="mk-MK" sz="2400" dirty="0"/>
              <a:t>Мерните уреди од прв ред се опишани со равенката:</a:t>
            </a:r>
            <a:endParaRPr lang="en-US" sz="2400" dirty="0"/>
          </a:p>
          <a:p>
            <a:pPr algn="just"/>
            <a:endParaRPr lang="en-US" sz="2400" dirty="0"/>
          </a:p>
          <a:p>
            <a:pPr algn="just"/>
            <a:endParaRPr lang="en-US" sz="2400" dirty="0"/>
          </a:p>
          <a:p>
            <a:pPr algn="just"/>
            <a:endParaRPr lang="en-US" sz="2400" dirty="0"/>
          </a:p>
          <a:p>
            <a:pPr algn="just"/>
            <a:r>
              <a:rPr lang="mk-MK" sz="2400" dirty="0"/>
              <a:t>каде што </a:t>
            </a:r>
            <a:r>
              <a:rPr lang="en-US" sz="2400" i="1" dirty="0"/>
              <a:t>a</a:t>
            </a:r>
            <a:r>
              <a:rPr lang="en-US" sz="2400" i="1" baseline="-25000" dirty="0"/>
              <a:t>1</a:t>
            </a:r>
            <a:r>
              <a:rPr lang="en-US" sz="2400" dirty="0"/>
              <a:t>/</a:t>
            </a:r>
            <a:r>
              <a:rPr lang="en-US" sz="2400" i="1" dirty="0"/>
              <a:t>a</a:t>
            </a:r>
            <a:r>
              <a:rPr lang="en-US" sz="2400" i="1" baseline="-25000" dirty="0"/>
              <a:t>0</a:t>
            </a:r>
            <a:r>
              <a:rPr lang="en-US" sz="2400" dirty="0"/>
              <a:t>=</a:t>
            </a:r>
            <a:r>
              <a:rPr lang="en-US" sz="2400" i="1" dirty="0"/>
              <a:t>t</a:t>
            </a:r>
            <a:r>
              <a:rPr lang="mk-MK" sz="2400" dirty="0"/>
              <a:t> е временска константа на уредот, додека </a:t>
            </a:r>
            <a:r>
              <a:rPr lang="en-US" sz="2400" i="1" dirty="0"/>
              <a:t>b</a:t>
            </a:r>
            <a:r>
              <a:rPr lang="en-US" sz="2400" i="1" baseline="-25000" dirty="0"/>
              <a:t>0</a:t>
            </a:r>
            <a:r>
              <a:rPr lang="en-US" sz="2400" dirty="0"/>
              <a:t>/</a:t>
            </a:r>
            <a:r>
              <a:rPr lang="en-US" sz="2400" i="1" dirty="0"/>
              <a:t>a</a:t>
            </a:r>
            <a:r>
              <a:rPr lang="en-US" sz="2400" i="1" baseline="-25000" dirty="0"/>
              <a:t>0</a:t>
            </a:r>
            <a:r>
              <a:rPr lang="en-US" sz="2400" dirty="0"/>
              <a:t>=</a:t>
            </a:r>
            <a:r>
              <a:rPr lang="en-US" sz="2400" i="1" dirty="0"/>
              <a:t>K</a:t>
            </a:r>
            <a:r>
              <a:rPr lang="mk-MK" sz="2400" dirty="0"/>
              <a:t> е статичка осетливост</a:t>
            </a:r>
          </a:p>
          <a:p>
            <a:pPr algn="just"/>
            <a:endParaRPr lang="en-US" sz="2200" dirty="0"/>
          </a:p>
          <a:p>
            <a:pPr algn="just"/>
            <a:endParaRPr lang="en-US" sz="2200" i="1" dirty="0"/>
          </a:p>
        </p:txBody>
      </p:sp>
      <p:graphicFrame>
        <p:nvGraphicFramePr>
          <p:cNvPr id="4" name="Object 3"/>
          <p:cNvGraphicFramePr>
            <a:graphicFrameLocks noChangeAspect="1"/>
          </p:cNvGraphicFramePr>
          <p:nvPr>
            <p:extLst>
              <p:ext uri="{D42A27DB-BD31-4B8C-83A1-F6EECF244321}">
                <p14:modId xmlns:p14="http://schemas.microsoft.com/office/powerpoint/2010/main" val="1090907289"/>
              </p:ext>
            </p:extLst>
          </p:nvPr>
        </p:nvGraphicFramePr>
        <p:xfrm>
          <a:off x="2699792" y="1412776"/>
          <a:ext cx="2793910" cy="1008112"/>
        </p:xfrm>
        <a:graphic>
          <a:graphicData uri="http://schemas.openxmlformats.org/presentationml/2006/ole">
            <mc:AlternateContent xmlns:mc="http://schemas.openxmlformats.org/markup-compatibility/2006">
              <mc:Choice xmlns:v="urn:schemas-microsoft-com:vml" Requires="v">
                <p:oleObj spid="_x0000_s2056" name="Equation" r:id="rId3" imgW="1231560" imgH="444240" progId="Equation.3">
                  <p:embed/>
                </p:oleObj>
              </mc:Choice>
              <mc:Fallback>
                <p:oleObj name="Equation" r:id="rId3" imgW="1231560" imgH="444240" progId="Equation.3">
                  <p:embed/>
                  <p:pic>
                    <p:nvPicPr>
                      <p:cNvPr id="0" name=""/>
                      <p:cNvPicPr/>
                      <p:nvPr/>
                    </p:nvPicPr>
                    <p:blipFill>
                      <a:blip r:embed="rId4"/>
                      <a:stretch>
                        <a:fillRect/>
                      </a:stretch>
                    </p:blipFill>
                    <p:spPr>
                      <a:xfrm>
                        <a:off x="2699792" y="1412776"/>
                        <a:ext cx="2793910" cy="1008112"/>
                      </a:xfrm>
                      <a:prstGeom prst="rect">
                        <a:avLst/>
                      </a:prstGeom>
                    </p:spPr>
                  </p:pic>
                </p:oleObj>
              </mc:Fallback>
            </mc:AlternateContent>
          </a:graphicData>
        </a:graphic>
      </p:graphicFrame>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429000"/>
            <a:ext cx="8189067" cy="3200802"/>
          </a:xfrm>
          <a:prstGeom prst="rect">
            <a:avLst/>
          </a:prstGeom>
        </p:spPr>
      </p:pic>
    </p:spTree>
    <p:extLst>
      <p:ext uri="{BB962C8B-B14F-4D97-AF65-F5344CB8AC3E}">
        <p14:creationId xmlns:p14="http://schemas.microsoft.com/office/powerpoint/2010/main" val="130859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КАРАКТЕРИСТИКИ НА СЕТИЛА</a:t>
            </a:r>
          </a:p>
        </p:txBody>
      </p:sp>
      <p:sp>
        <p:nvSpPr>
          <p:cNvPr id="3" name="Content Placeholder 2"/>
          <p:cNvSpPr>
            <a:spLocks noGrp="1"/>
          </p:cNvSpPr>
          <p:nvPr>
            <p:ph idx="1"/>
          </p:nvPr>
        </p:nvSpPr>
        <p:spPr>
          <a:xfrm>
            <a:off x="457200" y="764704"/>
            <a:ext cx="8229600" cy="4392488"/>
          </a:xfrm>
        </p:spPr>
        <p:txBody>
          <a:bodyPr/>
          <a:lstStyle/>
          <a:p>
            <a:r>
              <a:rPr lang="mk-MK" sz="2400" dirty="0"/>
              <a:t>Мерните уреди од втор ред се опишани со равенката:</a:t>
            </a:r>
            <a:endParaRPr lang="en-US" sz="2400" dirty="0"/>
          </a:p>
          <a:p>
            <a:pPr algn="just"/>
            <a:endParaRPr lang="en-US" sz="2400" dirty="0"/>
          </a:p>
          <a:p>
            <a:pPr algn="just"/>
            <a:endParaRPr lang="en-US" sz="2400" dirty="0"/>
          </a:p>
          <a:p>
            <a:pPr algn="just"/>
            <a:r>
              <a:rPr lang="mk-MK" sz="2400" dirty="0"/>
              <a:t>каде што </a:t>
            </a:r>
            <a:r>
              <a:rPr lang="en-US" sz="2400" i="1" dirty="0"/>
              <a:t>a</a:t>
            </a:r>
            <a:r>
              <a:rPr lang="en-US" sz="2400" i="1" baseline="-25000" dirty="0"/>
              <a:t>1</a:t>
            </a:r>
            <a:r>
              <a:rPr lang="en-US" sz="2400" dirty="0"/>
              <a:t>/</a:t>
            </a:r>
            <a:r>
              <a:rPr lang="en-US" sz="2400" i="1" dirty="0"/>
              <a:t>a</a:t>
            </a:r>
            <a:r>
              <a:rPr lang="en-US" sz="2400" i="1" baseline="-25000" dirty="0"/>
              <a:t>0</a:t>
            </a:r>
            <a:r>
              <a:rPr lang="en-US" sz="2400" dirty="0"/>
              <a:t>=</a:t>
            </a:r>
            <a:r>
              <a:rPr lang="en-US" sz="2400" i="1" dirty="0"/>
              <a:t>t</a:t>
            </a:r>
            <a:r>
              <a:rPr lang="mk-MK" sz="2400" dirty="0"/>
              <a:t> е временска константа на уредот, додека </a:t>
            </a:r>
            <a:r>
              <a:rPr lang="en-US" sz="2400" i="1" dirty="0"/>
              <a:t>b</a:t>
            </a:r>
            <a:r>
              <a:rPr lang="en-US" sz="2400" i="1" baseline="-25000" dirty="0"/>
              <a:t>0</a:t>
            </a:r>
            <a:r>
              <a:rPr lang="en-US" sz="2400" dirty="0"/>
              <a:t>/</a:t>
            </a:r>
            <a:r>
              <a:rPr lang="en-US" sz="2400" i="1" dirty="0"/>
              <a:t>a</a:t>
            </a:r>
            <a:r>
              <a:rPr lang="en-US" sz="2400" i="1" baseline="-25000" dirty="0"/>
              <a:t>0</a:t>
            </a:r>
            <a:r>
              <a:rPr lang="en-US" sz="2400" dirty="0"/>
              <a:t>=</a:t>
            </a:r>
            <a:r>
              <a:rPr lang="en-US" sz="2400" i="1" dirty="0"/>
              <a:t>K</a:t>
            </a:r>
            <a:r>
              <a:rPr lang="mk-MK" sz="2400" dirty="0"/>
              <a:t> е статичка осетливост</a:t>
            </a:r>
            <a:r>
              <a:rPr lang="en-US" sz="2400" dirty="0"/>
              <a:t>, </a:t>
            </a:r>
            <a:r>
              <a:rPr lang="en-US" sz="2400" i="1" dirty="0"/>
              <a:t>a</a:t>
            </a:r>
            <a:r>
              <a:rPr lang="en-US" sz="2400" i="1" baseline="-25000" dirty="0"/>
              <a:t>2</a:t>
            </a:r>
            <a:r>
              <a:rPr lang="en-US" sz="2400" dirty="0"/>
              <a:t>/</a:t>
            </a:r>
            <a:r>
              <a:rPr lang="en-US" sz="2400" i="1" dirty="0"/>
              <a:t>a</a:t>
            </a:r>
            <a:r>
              <a:rPr lang="en-US" sz="2400" i="1" baseline="-25000" dirty="0"/>
              <a:t>0</a:t>
            </a:r>
            <a:r>
              <a:rPr lang="en-US" sz="2400" dirty="0"/>
              <a:t>=1/</a:t>
            </a:r>
            <a:r>
              <a:rPr lang="en-US" sz="2400" i="1" dirty="0"/>
              <a:t>w</a:t>
            </a:r>
            <a:r>
              <a:rPr lang="en-US" sz="2400" i="1" baseline="30000" dirty="0"/>
              <a:t>2</a:t>
            </a:r>
            <a:r>
              <a:rPr lang="en-US" sz="2400" i="1" baseline="-25000" dirty="0"/>
              <a:t>n</a:t>
            </a:r>
            <a:r>
              <a:rPr lang="en-US" sz="2400" dirty="0"/>
              <a:t>,</a:t>
            </a:r>
            <a:r>
              <a:rPr lang="mk-MK" sz="2400" dirty="0"/>
              <a:t> додека </a:t>
            </a:r>
            <a:r>
              <a:rPr lang="en-US" sz="2400" i="1" dirty="0" err="1"/>
              <a:t>w</a:t>
            </a:r>
            <a:r>
              <a:rPr lang="en-US" sz="2400" i="1" baseline="-25000" dirty="0" err="1"/>
              <a:t>n</a:t>
            </a:r>
            <a:r>
              <a:rPr lang="en-US" sz="2400" dirty="0"/>
              <a:t> </a:t>
            </a:r>
            <a:r>
              <a:rPr lang="mk-MK" sz="2400" dirty="0"/>
              <a:t>е природна фреквенција на осцилирање на уредот</a:t>
            </a:r>
            <a:endParaRPr lang="en-US" sz="2200" dirty="0"/>
          </a:p>
          <a:p>
            <a:pPr algn="just"/>
            <a:endParaRPr lang="en-US" sz="2200" i="1" dirty="0"/>
          </a:p>
        </p:txBody>
      </p:sp>
      <p:graphicFrame>
        <p:nvGraphicFramePr>
          <p:cNvPr id="4" name="Object 3"/>
          <p:cNvGraphicFramePr>
            <a:graphicFrameLocks noChangeAspect="1"/>
          </p:cNvGraphicFramePr>
          <p:nvPr>
            <p:extLst>
              <p:ext uri="{D42A27DB-BD31-4B8C-83A1-F6EECF244321}">
                <p14:modId xmlns:p14="http://schemas.microsoft.com/office/powerpoint/2010/main" val="3177578776"/>
              </p:ext>
            </p:extLst>
          </p:nvPr>
        </p:nvGraphicFramePr>
        <p:xfrm>
          <a:off x="2051720" y="1196752"/>
          <a:ext cx="4148137" cy="1038225"/>
        </p:xfrm>
        <a:graphic>
          <a:graphicData uri="http://schemas.openxmlformats.org/presentationml/2006/ole">
            <mc:AlternateContent xmlns:mc="http://schemas.openxmlformats.org/markup-compatibility/2006">
              <mc:Choice xmlns:v="urn:schemas-microsoft-com:vml" Requires="v">
                <p:oleObj spid="_x0000_s3079" name="Equation" r:id="rId3" imgW="1828800" imgH="457200" progId="Equation.3">
                  <p:embed/>
                </p:oleObj>
              </mc:Choice>
              <mc:Fallback>
                <p:oleObj name="Equation" r:id="rId3" imgW="1828800" imgH="457200" progId="Equation.3">
                  <p:embed/>
                  <p:pic>
                    <p:nvPicPr>
                      <p:cNvPr id="0" name=""/>
                      <p:cNvPicPr/>
                      <p:nvPr/>
                    </p:nvPicPr>
                    <p:blipFill>
                      <a:blip r:embed="rId4"/>
                      <a:stretch>
                        <a:fillRect/>
                      </a:stretch>
                    </p:blipFill>
                    <p:spPr>
                      <a:xfrm>
                        <a:off x="2051720" y="1196752"/>
                        <a:ext cx="4148137" cy="1038225"/>
                      </a:xfrm>
                      <a:prstGeom prst="rect">
                        <a:avLst/>
                      </a:prstGeom>
                    </p:spPr>
                  </p:pic>
                </p:oleObj>
              </mc:Fallback>
            </mc:AlternateContent>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079" y="3212976"/>
            <a:ext cx="6759841" cy="3528392"/>
          </a:xfrm>
          <a:prstGeom prst="rect">
            <a:avLst/>
          </a:prstGeom>
        </p:spPr>
      </p:pic>
    </p:spTree>
    <p:extLst>
      <p:ext uri="{BB962C8B-B14F-4D97-AF65-F5344CB8AC3E}">
        <p14:creationId xmlns:p14="http://schemas.microsoft.com/office/powerpoint/2010/main" val="298142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6556-F4F3-45A7-A261-C1B358F8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37" y="964214"/>
            <a:ext cx="1875380" cy="1755000"/>
          </a:xfrm>
          <a:prstGeom prst="rect">
            <a:avLst/>
          </a:prstGeom>
        </p:spPr>
      </p:pic>
      <p:sp>
        <p:nvSpPr>
          <p:cNvPr id="2" name="Rectangle 1"/>
          <p:cNvSpPr/>
          <p:nvPr/>
        </p:nvSpPr>
        <p:spPr>
          <a:xfrm>
            <a:off x="2454574" y="1467758"/>
            <a:ext cx="4572000" cy="646331"/>
          </a:xfrm>
          <a:prstGeom prst="rect">
            <a:avLst/>
          </a:prstGeom>
        </p:spPr>
        <p:txBody>
          <a:bodyPr>
            <a:spAutoFit/>
          </a:bodyPr>
          <a:lstStyle/>
          <a:p>
            <a:r>
              <a:rPr lang="en-US" sz="1200" b="1" dirty="0">
                <a:latin typeface="+mj-lt"/>
              </a:rPr>
              <a:t>Innovative Teaching Approaches in development of Software Designed Instrumentation and its application in real-time systems</a:t>
            </a:r>
          </a:p>
        </p:txBody>
      </p:sp>
      <p:sp>
        <p:nvSpPr>
          <p:cNvPr id="7" name="TextBox 6">
            <a:extLst>
              <a:ext uri="{FF2B5EF4-FFF2-40B4-BE49-F238E27FC236}">
                <a16:creationId xmlns:a16="http://schemas.microsoft.com/office/drawing/2014/main" id="{32894649-3E22-4588-B073-A30CE2AA19FE}"/>
              </a:ext>
            </a:extLst>
          </p:cNvPr>
          <p:cNvSpPr txBox="1"/>
          <p:nvPr/>
        </p:nvSpPr>
        <p:spPr>
          <a:xfrm>
            <a:off x="1220306" y="2719215"/>
            <a:ext cx="3608364" cy="1246495"/>
          </a:xfrm>
          <a:prstGeom prst="rect">
            <a:avLst/>
          </a:prstGeom>
          <a:solidFill>
            <a:schemeClr val="bg1"/>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defTabSz="685800" eaLnBrk="1" fontAlgn="auto" hangingPunct="1">
              <a:spcBef>
                <a:spcPts val="0"/>
              </a:spcBef>
              <a:spcAft>
                <a:spcPts val="0"/>
              </a:spcAft>
              <a:defRPr/>
            </a:pPr>
            <a:r>
              <a:rPr lang="en-US" sz="7500" dirty="0">
                <a:solidFill>
                  <a:prstClr val="black"/>
                </a:solidFill>
                <a:latin typeface="Garamond" panose="02020404030301010803" pitchFamily="18" charset="0"/>
                <a:cs typeface="+mn-cs"/>
              </a:rPr>
              <a:t>ITASDI</a:t>
            </a:r>
            <a:endParaRPr lang="en-US" sz="7500" dirty="0">
              <a:ln w="9525">
                <a:solidFill>
                  <a:srgbClr val="FFED00"/>
                </a:solidFill>
                <a:prstDash val="solid"/>
              </a:ln>
              <a:solidFill>
                <a:prstClr val="black"/>
              </a:solidFill>
              <a:latin typeface="Garamond" panose="02020404030301010803" pitchFamily="18" charset="0"/>
              <a:cs typeface="+mn-cs"/>
            </a:endParaRPr>
          </a:p>
        </p:txBody>
      </p:sp>
      <p:pic>
        <p:nvPicPr>
          <p:cNvPr id="9" name="Picture 8">
            <a:extLst>
              <a:ext uri="{FF2B5EF4-FFF2-40B4-BE49-F238E27FC236}">
                <a16:creationId xmlns:a16="http://schemas.microsoft.com/office/drawing/2014/main" id="{3A88EF19-99CB-4DBC-8B7B-725C8553E454}"/>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454574" y="3837134"/>
            <a:ext cx="891540" cy="891540"/>
          </a:xfrm>
          <a:prstGeom prst="rect">
            <a:avLst/>
          </a:prstGeom>
        </p:spPr>
      </p:pic>
      <p:pic>
        <p:nvPicPr>
          <p:cNvPr id="10" name="Picture 9">
            <a:extLst>
              <a:ext uri="{FF2B5EF4-FFF2-40B4-BE49-F238E27FC236}">
                <a16:creationId xmlns:a16="http://schemas.microsoft.com/office/drawing/2014/main" id="{02AC23E7-A671-4730-B2AD-AC52DA72271B}"/>
              </a:ext>
            </a:extLst>
          </p:cNvPr>
          <p:cNvPicPr>
            <a:picLocks/>
          </p:cNvPicPr>
          <p:nvPr/>
        </p:nvPicPr>
        <p:blipFill rotWithShape="1">
          <a:blip r:embed="rId4" cstate="print">
            <a:extLst>
              <a:ext uri="{28A0092B-C50C-407E-A947-70E740481C1C}">
                <a14:useLocalDpi xmlns:a14="http://schemas.microsoft.com/office/drawing/2010/main" val="0"/>
              </a:ext>
            </a:extLst>
          </a:blip>
          <a:srcRect l="13886" r="16898" b="21859"/>
          <a:stretch/>
        </p:blipFill>
        <p:spPr>
          <a:xfrm>
            <a:off x="3688842" y="3768554"/>
            <a:ext cx="949361" cy="1028700"/>
          </a:xfrm>
          <a:prstGeom prst="rect">
            <a:avLst/>
          </a:prstGeom>
        </p:spPr>
      </p:pic>
      <p:pic>
        <p:nvPicPr>
          <p:cNvPr id="11" name="Picture 10">
            <a:extLst>
              <a:ext uri="{FF2B5EF4-FFF2-40B4-BE49-F238E27FC236}">
                <a16:creationId xmlns:a16="http://schemas.microsoft.com/office/drawing/2014/main" id="{E37FF7EE-90AD-4545-A8A0-E8BB8D8F7052}"/>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5034238" y="3785930"/>
            <a:ext cx="1028700" cy="1028700"/>
          </a:xfrm>
          <a:prstGeom prst="rect">
            <a:avLst/>
          </a:prstGeom>
        </p:spPr>
      </p:pic>
      <p:pic>
        <p:nvPicPr>
          <p:cNvPr id="13" name="Picture 12">
            <a:extLst>
              <a:ext uri="{FF2B5EF4-FFF2-40B4-BE49-F238E27FC236}">
                <a16:creationId xmlns:a16="http://schemas.microsoft.com/office/drawing/2014/main" id="{8C8EB124-E47F-448D-B8E0-55F7BFA0BA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203" y="2953730"/>
            <a:ext cx="1133912" cy="754380"/>
          </a:xfrm>
          <a:prstGeom prst="rect">
            <a:avLst/>
          </a:prstGeom>
        </p:spPr>
      </p:pic>
      <p:sp>
        <p:nvSpPr>
          <p:cNvPr id="14" name="TextBox 13">
            <a:extLst>
              <a:ext uri="{FF2B5EF4-FFF2-40B4-BE49-F238E27FC236}">
                <a16:creationId xmlns:a16="http://schemas.microsoft.com/office/drawing/2014/main" id="{2C1D746F-8C41-451C-BE79-F52029CAA55C}"/>
              </a:ext>
            </a:extLst>
          </p:cNvPr>
          <p:cNvSpPr txBox="1"/>
          <p:nvPr/>
        </p:nvSpPr>
        <p:spPr>
          <a:xfrm>
            <a:off x="5814650" y="2636912"/>
            <a:ext cx="1972994" cy="1275670"/>
          </a:xfrm>
          <a:prstGeom prst="rect">
            <a:avLst/>
          </a:prstGeom>
          <a:noFill/>
        </p:spPr>
        <p:txBody>
          <a:bodyPr wrap="square" rtlCol="0">
            <a:spAutoFit/>
          </a:bodyPr>
          <a:lstStyle/>
          <a:p>
            <a:pPr defTabSz="685800" eaLnBrk="1" fontAlgn="auto" hangingPunct="1">
              <a:spcBef>
                <a:spcPts val="0"/>
              </a:spcBef>
              <a:spcAft>
                <a:spcPts val="0"/>
              </a:spcAft>
              <a:defRPr/>
            </a:pPr>
            <a:r>
              <a:rPr lang="en-US" sz="1538" dirty="0">
                <a:solidFill>
                  <a:prstClr val="black"/>
                </a:solidFill>
                <a:latin typeface="+mj-lt"/>
              </a:rPr>
              <a:t>Co-f</a:t>
            </a:r>
            <a:r>
              <a:rPr lang="en-US" sz="1538" dirty="0" err="1">
                <a:solidFill>
                  <a:prstClr val="black"/>
                </a:solidFill>
                <a:latin typeface="+mj-lt"/>
                <a:cs typeface="+mn-cs"/>
              </a:rPr>
              <a:t>unded</a:t>
            </a:r>
            <a:r>
              <a:rPr lang="en-US" sz="1538" dirty="0">
                <a:solidFill>
                  <a:prstClr val="black"/>
                </a:solidFill>
                <a:latin typeface="+mj-lt"/>
                <a:cs typeface="+mn-cs"/>
              </a:rPr>
              <a:t> by the</a:t>
            </a:r>
          </a:p>
          <a:p>
            <a:pPr defTabSz="685800" eaLnBrk="1" fontAlgn="auto" hangingPunct="1">
              <a:spcBef>
                <a:spcPts val="0"/>
              </a:spcBef>
              <a:spcAft>
                <a:spcPts val="0"/>
              </a:spcAft>
              <a:defRPr/>
            </a:pPr>
            <a:r>
              <a:rPr lang="en-US" sz="1538" dirty="0">
                <a:solidFill>
                  <a:prstClr val="black"/>
                </a:solidFill>
                <a:latin typeface="+mj-lt"/>
                <a:cs typeface="+mn-cs"/>
              </a:rPr>
              <a:t>Erasmus+ Programme</a:t>
            </a:r>
          </a:p>
          <a:p>
            <a:pPr defTabSz="685800" eaLnBrk="1" fontAlgn="auto" hangingPunct="1">
              <a:spcBef>
                <a:spcPts val="0"/>
              </a:spcBef>
              <a:spcAft>
                <a:spcPts val="0"/>
              </a:spcAft>
              <a:defRPr/>
            </a:pPr>
            <a:r>
              <a:rPr lang="en-US" sz="1538" dirty="0">
                <a:solidFill>
                  <a:prstClr val="black"/>
                </a:solidFill>
                <a:latin typeface="+mj-lt"/>
                <a:cs typeface="+mn-cs"/>
              </a:rPr>
              <a:t>of the European Union</a:t>
            </a:r>
          </a:p>
        </p:txBody>
      </p:sp>
      <p:pic>
        <p:nvPicPr>
          <p:cNvPr id="15" name="Picture 14" descr="Novi Sad University.svg">
            <a:extLst>
              <a:ext uri="{FF2B5EF4-FFF2-40B4-BE49-F238E27FC236}">
                <a16:creationId xmlns:a16="http://schemas.microsoft.com/office/drawing/2014/main" id="{B1BE40A5-E537-4BAD-AD83-2AB7139775E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1928" y="3875058"/>
            <a:ext cx="862900" cy="802412"/>
          </a:xfrm>
          <a:prstGeom prst="rect">
            <a:avLst/>
          </a:prstGeom>
          <a:noFill/>
          <a:ln>
            <a:noFill/>
          </a:ln>
        </p:spPr>
      </p:pic>
      <p:pic>
        <p:nvPicPr>
          <p:cNvPr id="17" name="Picture 16"/>
          <p:cNvPicPr/>
          <p:nvPr/>
        </p:nvPicPr>
        <p:blipFill>
          <a:blip r:embed="rId8" cstate="print">
            <a:extLst>
              <a:ext uri="{28A0092B-C50C-407E-A947-70E740481C1C}">
                <a14:useLocalDpi xmlns:a14="http://schemas.microsoft.com/office/drawing/2010/main" val="0"/>
              </a:ext>
            </a:extLst>
          </a:blip>
          <a:stretch>
            <a:fillRect/>
          </a:stretch>
        </p:blipFill>
        <p:spPr>
          <a:xfrm>
            <a:off x="6558748" y="3875058"/>
            <a:ext cx="935652" cy="863545"/>
          </a:xfrm>
          <a:prstGeom prst="rect">
            <a:avLst/>
          </a:prstGeom>
        </p:spPr>
      </p:pic>
    </p:spTree>
    <p:extLst>
      <p:ext uri="{BB962C8B-B14F-4D97-AF65-F5344CB8AC3E}">
        <p14:creationId xmlns:p14="http://schemas.microsoft.com/office/powerpoint/2010/main" val="240859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95288" y="908720"/>
            <a:ext cx="8424862" cy="540000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80000"/>
              </a:lnSpc>
              <a:spcAft>
                <a:spcPts val="0"/>
              </a:spcAft>
              <a:buNone/>
              <a:defRPr/>
            </a:pPr>
            <a:r>
              <a:rPr lang="ru-RU" sz="2200" dirty="0"/>
              <a:t>Според употребата процесните мерења се делат на:</a:t>
            </a:r>
          </a:p>
          <a:p>
            <a:pPr algn="just" fontAlgn="auto">
              <a:lnSpc>
                <a:spcPct val="80000"/>
              </a:lnSpc>
              <a:spcAft>
                <a:spcPts val="0"/>
              </a:spcAft>
              <a:defRPr/>
            </a:pPr>
            <a:r>
              <a:rPr lang="ru-RU" sz="2200" b="1" dirty="0"/>
              <a:t>Мерења за индикација</a:t>
            </a:r>
            <a:r>
              <a:rPr lang="ru-RU" sz="2200" dirty="0"/>
              <a:t>. Се користат да ја покажат состојбата на дадена величина и се корисни за пратење на процесот.</a:t>
            </a:r>
          </a:p>
          <a:p>
            <a:pPr algn="just" fontAlgn="auto">
              <a:lnSpc>
                <a:spcPct val="80000"/>
              </a:lnSpc>
              <a:spcAft>
                <a:spcPts val="0"/>
              </a:spcAft>
              <a:defRPr/>
            </a:pPr>
            <a:r>
              <a:rPr lang="ru-RU" sz="2200" b="1" dirty="0"/>
              <a:t>Мерења за управување</a:t>
            </a:r>
            <a:r>
              <a:rPr lang="ru-RU" sz="2200" dirty="0"/>
              <a:t>. Без овие мерења нема автоматизација на производството.</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508127"/>
            <a:ext cx="5688632" cy="40675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508127"/>
            <a:ext cx="6840760" cy="41589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59569" y="980728"/>
            <a:ext cx="8424862"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80000"/>
              </a:lnSpc>
              <a:spcAft>
                <a:spcPts val="0"/>
              </a:spcAft>
              <a:buNone/>
              <a:defRPr/>
            </a:pPr>
            <a:r>
              <a:rPr lang="ru-RU" sz="2200" b="1" dirty="0"/>
              <a:t>Мерења при продажба </a:t>
            </a:r>
            <a:r>
              <a:rPr lang="ru-RU" sz="2200" dirty="0"/>
              <a:t>на материјални добра (како нафта, гас, електрична енергија, итн.) или пренос на материјали од една единица на друга во иста фабрика. Во овие случаји се користат </a:t>
            </a:r>
            <a:r>
              <a:rPr lang="ru-RU" sz="2200" dirty="0">
                <a:solidFill>
                  <a:srgbClr val="FF0000"/>
                </a:solidFill>
              </a:rPr>
              <a:t>калибрирани</a:t>
            </a:r>
            <a:r>
              <a:rPr lang="ru-RU" sz="2200" dirty="0"/>
              <a:t> инструменти со висока класа на точност.</a:t>
            </a:r>
          </a:p>
          <a:p>
            <a:pPr marL="0" indent="0" algn="just" fontAlgn="auto">
              <a:lnSpc>
                <a:spcPct val="80000"/>
              </a:lnSpc>
              <a:spcAft>
                <a:spcPts val="0"/>
              </a:spcAft>
              <a:buNone/>
              <a:defRPr/>
            </a:pPr>
            <a:endParaRPr lang="ru-RU"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883" y="2276872"/>
            <a:ext cx="7912234" cy="4450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95288" y="1052512"/>
            <a:ext cx="8424862" cy="547283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80000"/>
              </a:lnSpc>
              <a:spcAft>
                <a:spcPts val="0"/>
              </a:spcAft>
              <a:buNone/>
              <a:defRPr/>
            </a:pPr>
            <a:r>
              <a:rPr lang="ru-RU" sz="2200" b="1" dirty="0"/>
              <a:t>Сигурносни мерења</a:t>
            </a:r>
            <a:r>
              <a:rPr lang="ru-RU" sz="2200" dirty="0"/>
              <a:t>, постојат целосно независни мерни системи чија функција е да ги пратат и ограничат потенцијално опасните ситуации. Се мерат потенцијално опасни величини и се индицира небезбедна состојба и потенцијална опасност. </a:t>
            </a:r>
            <a:endParaRPr lang="en-US" sz="2200" dirty="0"/>
          </a:p>
          <a:p>
            <a:pPr marL="0" indent="0" algn="just" fontAlgn="auto">
              <a:lnSpc>
                <a:spcPct val="80000"/>
              </a:lnSpc>
              <a:spcAft>
                <a:spcPts val="0"/>
              </a:spcAft>
              <a:buNone/>
              <a:defRPr/>
            </a:pPr>
            <a:r>
              <a:rPr lang="ru-RU" sz="2200" dirty="0"/>
              <a:t>Овие системи се надредени над автоматските системи и можат да ги исклучат процесите во фабриката. Тие се често опремени со комплетни мониторинг системи, за да може покасно да се направи анализа  на настаните.</a:t>
            </a:r>
          </a:p>
        </p:txBody>
      </p:sp>
      <p:pic>
        <p:nvPicPr>
          <p:cNvPr id="6" name="Picture 5" descr="Untitled-1.png"/>
          <p:cNvPicPr>
            <a:picLocks noChangeAspect="1"/>
          </p:cNvPicPr>
          <p:nvPr/>
        </p:nvPicPr>
        <p:blipFill>
          <a:blip r:embed="rId2"/>
          <a:stretch>
            <a:fillRect/>
          </a:stretch>
        </p:blipFill>
        <p:spPr>
          <a:xfrm>
            <a:off x="683568" y="3479858"/>
            <a:ext cx="4032448" cy="30454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631525"/>
            <a:ext cx="2958730" cy="2755555"/>
          </a:xfrm>
          <a:prstGeom prst="rect">
            <a:avLst/>
          </a:prstGeom>
        </p:spPr>
      </p:pic>
    </p:spTree>
    <p:extLst>
      <p:ext uri="{BB962C8B-B14F-4D97-AF65-F5344CB8AC3E}">
        <p14:creationId xmlns:p14="http://schemas.microsoft.com/office/powerpoint/2010/main" val="228801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59569" y="908720"/>
            <a:ext cx="8424862"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80000"/>
              </a:lnSpc>
              <a:spcAft>
                <a:spcPts val="0"/>
              </a:spcAft>
              <a:buNone/>
              <a:defRPr/>
            </a:pPr>
            <a:r>
              <a:rPr lang="ru-RU" sz="2200" b="1" dirty="0"/>
              <a:t>Еко</a:t>
            </a:r>
            <a:r>
              <a:rPr lang="mk-MK" sz="2200" b="1" dirty="0"/>
              <a:t>лошки </a:t>
            </a:r>
            <a:r>
              <a:rPr lang="ru-RU" sz="2200" b="1" dirty="0"/>
              <a:t>мерења</a:t>
            </a:r>
            <a:r>
              <a:rPr lang="ru-RU" sz="2200" dirty="0"/>
              <a:t>, или мерења на околината, кои се многу значајни за заштита на околината од несакани загадувања на воздухот, почвата и водата.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255219"/>
            <a:ext cx="3792780" cy="231359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726" r="22355"/>
          <a:stretch/>
        </p:blipFill>
        <p:spPr>
          <a:xfrm>
            <a:off x="0" y="2132856"/>
            <a:ext cx="2412231" cy="4558323"/>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8218" y="1772816"/>
            <a:ext cx="2295782" cy="5023444"/>
          </a:xfrm>
          <a:prstGeom prst="rect">
            <a:avLst/>
          </a:prstGeom>
        </p:spPr>
      </p:pic>
    </p:spTree>
    <p:extLst>
      <p:ext uri="{BB962C8B-B14F-4D97-AF65-F5344CB8AC3E}">
        <p14:creationId xmlns:p14="http://schemas.microsoft.com/office/powerpoint/2010/main" val="155151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59569" y="908720"/>
            <a:ext cx="8424862"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80000"/>
              </a:lnSpc>
              <a:spcAft>
                <a:spcPts val="0"/>
              </a:spcAft>
              <a:defRPr/>
            </a:pPr>
            <a:r>
              <a:rPr lang="ru-RU" sz="2200" dirty="0"/>
              <a:t>Индустриската околина каде се наоѓаат мерните системи и инструментација и управувачките системи се состои од </a:t>
            </a:r>
            <a:r>
              <a:rPr lang="ru-RU" sz="2200" dirty="0">
                <a:solidFill>
                  <a:srgbClr val="FF0000"/>
                </a:solidFill>
              </a:rPr>
              <a:t>погон</a:t>
            </a:r>
            <a:r>
              <a:rPr lang="ru-RU" sz="2200" dirty="0"/>
              <a:t> и </a:t>
            </a:r>
            <a:r>
              <a:rPr lang="ru-RU" sz="2200" dirty="0">
                <a:solidFill>
                  <a:srgbClr val="FF0000"/>
                </a:solidFill>
              </a:rPr>
              <a:t>контролна просторија</a:t>
            </a:r>
            <a:r>
              <a:rPr lang="ru-RU" sz="2200" dirty="0"/>
              <a:t>.</a:t>
            </a:r>
          </a:p>
          <a:p>
            <a:pPr algn="just" fontAlgn="auto">
              <a:lnSpc>
                <a:spcPct val="80000"/>
              </a:lnSpc>
              <a:spcAft>
                <a:spcPts val="0"/>
              </a:spcAft>
              <a:defRPr/>
            </a:pPr>
            <a:r>
              <a:rPr lang="ru-RU" sz="2200" dirty="0"/>
              <a:t>Погонот е местото каде се одвива производството и каде се мерат сите величини.</a:t>
            </a:r>
          </a:p>
        </p:txBody>
      </p:sp>
      <p:pic>
        <p:nvPicPr>
          <p:cNvPr id="19459" name="Picture 4"/>
          <p:cNvPicPr>
            <a:picLocks noGrp="1" noChangeAspect="1" noChangeArrowheads="1"/>
          </p:cNvPicPr>
          <p:nvPr>
            <p:ph sz="half" idx="4294967295"/>
          </p:nvPr>
        </p:nvPicPr>
        <p:blipFill rotWithShape="1">
          <a:blip r:embed="rId2" cstate="print"/>
          <a:srcRect b="6053"/>
          <a:stretch/>
        </p:blipFill>
        <p:spPr>
          <a:xfrm>
            <a:off x="611188" y="2636838"/>
            <a:ext cx="8099425" cy="3816498"/>
          </a:xfrm>
        </p:spPr>
      </p:pic>
      <p:sp>
        <p:nvSpPr>
          <p:cNvPr id="3" name="TextBox 2"/>
          <p:cNvSpPr txBox="1"/>
          <p:nvPr/>
        </p:nvSpPr>
        <p:spPr>
          <a:xfrm>
            <a:off x="2411760" y="2708920"/>
            <a:ext cx="815993" cy="276999"/>
          </a:xfrm>
          <a:prstGeom prst="rect">
            <a:avLst/>
          </a:prstGeom>
          <a:solidFill>
            <a:schemeClr val="bg1"/>
          </a:solidFill>
        </p:spPr>
        <p:txBody>
          <a:bodyPr wrap="none" tIns="0" bIns="0" rtlCol="0">
            <a:spAutoFit/>
          </a:bodyPr>
          <a:lstStyle/>
          <a:p>
            <a:r>
              <a:rPr lang="mk-MK" dirty="0"/>
              <a:t>Погон</a:t>
            </a:r>
          </a:p>
        </p:txBody>
      </p:sp>
      <p:sp>
        <p:nvSpPr>
          <p:cNvPr id="7" name="TextBox 6"/>
          <p:cNvSpPr txBox="1"/>
          <p:nvPr/>
        </p:nvSpPr>
        <p:spPr>
          <a:xfrm>
            <a:off x="5724128" y="2729217"/>
            <a:ext cx="2552686" cy="276999"/>
          </a:xfrm>
          <a:prstGeom prst="rect">
            <a:avLst/>
          </a:prstGeom>
          <a:solidFill>
            <a:schemeClr val="bg1"/>
          </a:solidFill>
        </p:spPr>
        <p:txBody>
          <a:bodyPr wrap="none" tIns="0" bIns="0" rtlCol="0">
            <a:spAutoFit/>
          </a:bodyPr>
          <a:lstStyle/>
          <a:p>
            <a:r>
              <a:rPr lang="mk-MK" dirty="0"/>
              <a:t>Контролна просторија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ru-RU" dirty="0"/>
              <a:t>Вовед во процесни мерења</a:t>
            </a:r>
            <a:endParaRPr lang="mk-MK" dirty="0"/>
          </a:p>
        </p:txBody>
      </p:sp>
      <p:sp>
        <p:nvSpPr>
          <p:cNvPr id="5" name="Rectangle 3"/>
          <p:cNvSpPr txBox="1">
            <a:spLocks noChangeArrowheads="1"/>
          </p:cNvSpPr>
          <p:nvPr/>
        </p:nvSpPr>
        <p:spPr>
          <a:xfrm>
            <a:off x="359569" y="908720"/>
            <a:ext cx="8424862" cy="52562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ln>
                  <a:solidFill>
                    <a:schemeClr val="tx1"/>
                  </a:solidFill>
                </a:ln>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a:solidFill>
                    <a:schemeClr val="tx1"/>
                  </a:solidFill>
                </a:ln>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a:solidFill>
                    <a:schemeClr val="tx1"/>
                  </a:solidFill>
                </a:ln>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lnSpc>
                <a:spcPct val="80000"/>
              </a:lnSpc>
              <a:spcAft>
                <a:spcPts val="0"/>
              </a:spcAft>
              <a:buNone/>
              <a:defRPr/>
            </a:pPr>
            <a:r>
              <a:rPr lang="ru-RU" sz="2200" dirty="0"/>
              <a:t>Мерната и управувачката опрема во погоните е изложена на тешки физички услови (прашина, влага, бука, вибрации, температурни промени и др.), како и електромагнетни влијанија.</a:t>
            </a:r>
          </a:p>
          <a:p>
            <a:pPr fontAlgn="auto">
              <a:lnSpc>
                <a:spcPct val="80000"/>
              </a:lnSpc>
              <a:spcAft>
                <a:spcPts val="0"/>
              </a:spcAft>
              <a:buNone/>
              <a:defRPr/>
            </a:pPr>
            <a:r>
              <a:rPr lang="ru-RU" sz="2200" dirty="0"/>
              <a:t>	</a:t>
            </a:r>
          </a:p>
        </p:txBody>
      </p:sp>
      <p:grpSp>
        <p:nvGrpSpPr>
          <p:cNvPr id="3" name="Group 2"/>
          <p:cNvGrpSpPr/>
          <p:nvPr/>
        </p:nvGrpSpPr>
        <p:grpSpPr>
          <a:xfrm>
            <a:off x="395288" y="2076411"/>
            <a:ext cx="8478995" cy="4641909"/>
            <a:chOff x="395288" y="2076411"/>
            <a:chExt cx="8478995" cy="4641909"/>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8" y="2076411"/>
              <a:ext cx="3643215" cy="1728192"/>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288" y="4009400"/>
              <a:ext cx="3611893" cy="270892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076411"/>
              <a:ext cx="3445448" cy="258408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4409431"/>
              <a:ext cx="3078147" cy="2308610"/>
            </a:xfrm>
            <a:prstGeom prst="rect">
              <a:avLst/>
            </a:prstGeom>
          </p:spPr>
        </p:pic>
      </p:gr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 y="2492896"/>
            <a:ext cx="9086850" cy="3514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79&quot;&gt;&lt;object type=&quot;3&quot; unique_id=&quot;10080&quot;&gt;&lt;property id=&quot;20148&quot; value=&quot;5&quot;/&gt;&lt;property id=&quot;20300&quot; value=&quot;Slide 1 - &amp;quot;КАРАКТЕРИСТИКИ НА МЕРНИ СИСТЕМИ  ВО ПРОЦЕСНИ МЕРЕЊА&amp;quot;&quot;/&gt;&lt;property id=&quot;20307&quot; value=&quot;256&quot;/&gt;&lt;/object&gt;&lt;object type=&quot;3&quot; unique_id=&quot;10084&quot;&gt;&lt;property id=&quot;20148&quot; value=&quot;5&quot;/&gt;&lt;property id=&quot;20300&quot; value=&quot;Slide 2 - &amp;quot;Вовед во процесни мерења&amp;quot;&quot;/&gt;&lt;property id=&quot;20307&quot; value=&quot;278&quot;/&gt;&lt;/object&gt;&lt;object type=&quot;3&quot; unique_id=&quot;10085&quot;&gt;&lt;property id=&quot;20148&quot; value=&quot;5&quot;/&gt;&lt;property id=&quot;20300&quot; value=&quot;Slide 3 - &amp;quot;Вовед во процесни мерења&amp;quot;&quot;/&gt;&lt;property id=&quot;20307&quot; value=&quot;310&quot;/&gt;&lt;/object&gt;&lt;object type=&quot;3&quot; unique_id=&quot;10086&quot;&gt;&lt;property id=&quot;20148&quot; value=&quot;5&quot;/&gt;&lt;property id=&quot;20300&quot; value=&quot;Slide 4 - &amp;quot;Вовед во процесни мерења&amp;quot;&quot;/&gt;&lt;property id=&quot;20307&quot; value=&quot;280&quot;/&gt;&lt;/object&gt;&lt;object type=&quot;3&quot; unique_id=&quot;10087&quot;&gt;&lt;property id=&quot;20148&quot; value=&quot;5&quot;/&gt;&lt;property id=&quot;20300&quot; value=&quot;Slide 5 - &amp;quot;Вовед во процесни мерења&amp;quot;&quot;/&gt;&lt;property id=&quot;20307&quot; value=&quot;281&quot;/&gt;&lt;/object&gt;&lt;object type=&quot;3&quot; unique_id=&quot;10088&quot;&gt;&lt;property id=&quot;20148&quot; value=&quot;5&quot;/&gt;&lt;property id=&quot;20300&quot; value=&quot;Slide 6 - &amp;quot;Вовед во процесни мерења&amp;quot;&quot;/&gt;&lt;property id=&quot;20307&quot; value=&quot;300&quot;/&gt;&lt;/object&gt;&lt;object type=&quot;3&quot; unique_id=&quot;10089&quot;&gt;&lt;property id=&quot;20148&quot; value=&quot;5&quot;/&gt;&lt;property id=&quot;20300&quot; value=&quot;Slide 7 - &amp;quot;Вовед во процесни мерења&amp;quot;&quot;/&gt;&lt;property id=&quot;20307&quot; value=&quot;301&quot;/&gt;&lt;/object&gt;&lt;object type=&quot;3&quot; unique_id=&quot;10090&quot;&gt;&lt;property id=&quot;20148&quot; value=&quot;5&quot;/&gt;&lt;property id=&quot;20300&quot; value=&quot;Slide 8 - &amp;quot;Вовед во процесни мерења&amp;quot;&quot;/&gt;&lt;property id=&quot;20307&quot; value=&quot;282&quot;/&gt;&lt;/object&gt;&lt;object type=&quot;3&quot; unique_id=&quot;10091&quot;&gt;&lt;property id=&quot;20148&quot; value=&quot;5&quot;/&gt;&lt;property id=&quot;20300&quot; value=&quot;Slide 9 - &amp;quot;Вовед во процесни мерења&amp;quot;&quot;/&gt;&lt;property id=&quot;20307&quot; value=&quot;283&quot;/&gt;&lt;/object&gt;&lt;object type=&quot;3&quot; unique_id=&quot;10092&quot;&gt;&lt;property id=&quot;20148&quot; value=&quot;5&quot;/&gt;&lt;property id=&quot;20300&quot; value=&quot;Slide 10 - &amp;quot;Вовед во процесни мерења&amp;quot;&quot;/&gt;&lt;property id=&quot;20307&quot; value=&quot;303&quot;/&gt;&lt;/object&gt;&lt;object type=&quot;3&quot; unique_id=&quot;10093&quot;&gt;&lt;property id=&quot;20148&quot; value=&quot;5&quot;/&gt;&lt;property id=&quot;20300&quot; value=&quot;Slide 11 - &amp;quot;Вовед во процесни мерења&amp;quot;&quot;/&gt;&lt;property id=&quot;20307&quot; value=&quot;284&quot;/&gt;&lt;/object&gt;&lt;object type=&quot;3&quot; unique_id=&quot;10094&quot;&gt;&lt;property id=&quot;20148&quot; value=&quot;5&quot;/&gt;&lt;property id=&quot;20300&quot; value=&quot;Slide 12 - &amp;quot;Вовед во мерни сетила (сензори)&amp;quot;&quot;/&gt;&lt;property id=&quot;20307&quot; value=&quot;285&quot;/&gt;&lt;/object&gt;&lt;object type=&quot;3&quot; unique_id=&quot;10095&quot;&gt;&lt;property id=&quot;20148&quot; value=&quot;5&quot;/&gt;&lt;property id=&quot;20300&quot; value=&quot;Slide 13 - &amp;quot;Вовед во мерни сетила (сензори)&amp;quot;&quot;/&gt;&lt;property id=&quot;20307&quot; value=&quot;304&quot;/&gt;&lt;/object&gt;&lt;object type=&quot;3&quot; unique_id=&quot;10096&quot;&gt;&lt;property id=&quot;20148&quot; value=&quot;5&quot;/&gt;&lt;property id=&quot;20300&quot; value=&quot;Slide 14 - &amp;quot;Вовед во мерни сетила (сензори)&amp;quot;&quot;/&gt;&lt;property id=&quot;20307&quot; value=&quot;305&quot;/&gt;&lt;/object&gt;&lt;object type=&quot;3&quot; unique_id=&quot;10097&quot;&gt;&lt;property id=&quot;20148&quot; value=&quot;5&quot;/&gt;&lt;property id=&quot;20300&quot; value=&quot;Slide 15 - &amp;quot;Поделба на мерни сетила&amp;quot;&quot;/&gt;&lt;property id=&quot;20307&quot; value=&quot;306&quot;/&gt;&lt;/object&gt;&lt;object type=&quot;3&quot; unique_id=&quot;10098&quot;&gt;&lt;property id=&quot;20148&quot; value=&quot;5&quot;/&gt;&lt;property id=&quot;20300&quot; value=&quot;Slide 16 - &amp;quot;МЕРНИ СЕТИЛА И ПРИЛАГОДУВАЊЕ&amp;quot;&quot;/&gt;&lt;property id=&quot;20307&quot; value=&quot;307&quot;/&gt;&lt;/object&gt;&lt;object type=&quot;3&quot; unique_id=&quot;10099&quot;&gt;&lt;property id=&quot;20148&quot; value=&quot;5&quot;/&gt;&lt;property id=&quot;20300&quot; value=&quot;Slide 17 - &amp;quot;МЕРНИ СЕТИЛА И ПРИЛАГОДУВАЊЕ&amp;quot;&quot;/&gt;&lt;property id=&quot;20307&quot; value=&quot;308&quot;/&gt;&lt;/object&gt;&lt;object type=&quot;3&quot; unique_id=&quot;10100&quot;&gt;&lt;property id=&quot;20148&quot; value=&quot;5&quot;/&gt;&lt;property id=&quot;20300&quot; value=&quot;Slide 18 - &amp;quot;НАДВОРЕШНИ ВЛИЈАНИЈА НА СЕТИЛАТА&amp;quot;&quot;/&gt;&lt;property id=&quot;20307&quot; value=&quot;309&quot;/&gt;&lt;/object&gt;&lt;object type=&quot;3&quot; unique_id=&quot;10101&quot;&gt;&lt;property id=&quot;20148&quot; value=&quot;5&quot;/&gt;&lt;property id=&quot;20300&quot; value=&quot;Slide 19 - &amp;quot;КАРАКТЕРИСТИКИ НА СЕТИЛА&amp;quot;&quot;/&gt;&lt;property id=&quot;20307&quot; value=&quot;311&quot;/&gt;&lt;/object&gt;&lt;object type=&quot;3&quot; unique_id=&quot;10102&quot;&gt;&lt;property id=&quot;20148&quot; value=&quot;5&quot;/&gt;&lt;property id=&quot;20300&quot; value=&quot;Slide 20 - &amp;quot;КАРАКТЕРИСТИКИ НА СЕТИЛА&amp;quot;&quot;/&gt;&lt;property id=&quot;20307&quot; value=&quot;312&quot;/&gt;&lt;/object&gt;&lt;object type=&quot;3&quot; unique_id=&quot;10103&quot;&gt;&lt;property id=&quot;20148&quot; value=&quot;5&quot;/&gt;&lt;property id=&quot;20300&quot; value=&quot;Slide 21 - &amp;quot;КАРАКТЕРИСТИКИ НА СЕТИЛА&amp;quot;&quot;/&gt;&lt;property id=&quot;20307&quot; value=&quot;313&quot;/&gt;&lt;/object&gt;&lt;object type=&quot;3&quot; unique_id=&quot;10104&quot;&gt;&lt;property id=&quot;20148&quot; value=&quot;5&quot;/&gt;&lt;property id=&quot;20300&quot; value=&quot;Slide 22 - &amp;quot;КАРАКТЕРИСТИКИ НА СЕТИЛА&amp;quot;&quot;/&gt;&lt;property id=&quot;20307&quot; value=&quot;314&quot;/&gt;&lt;/object&gt;&lt;object type=&quot;3&quot; unique_id=&quot;10105&quot;&gt;&lt;property id=&quot;20148&quot; value=&quot;5&quot;/&gt;&lt;property id=&quot;20300&quot; value=&quot;Slide 23 - &amp;quot;КАРАКТЕРИСТИКИ НА СЕТИЛА&amp;quot;&quot;/&gt;&lt;property id=&quot;20307&quot; value=&quot;315&quot;/&gt;&lt;/object&gt;&lt;object type=&quot;3&quot; unique_id=&quot;10106&quot;&gt;&lt;property id=&quot;20148&quot; value=&quot;5&quot;/&gt;&lt;property id=&quot;20300&quot; value=&quot;Slide 24 - &amp;quot;КАРАКТЕРИСТИКИ НА СЕТИЛА&amp;quot;&quot;/&gt;&lt;property id=&quot;20307&quot; value=&quot;316&quot;/&gt;&lt;/object&gt;&lt;object type=&quot;3&quot; unique_id=&quot;10107&quot;&gt;&lt;property id=&quot;20148&quot; value=&quot;5&quot;/&gt;&lt;property id=&quot;20300&quot; value=&quot;Slide 25 - &amp;quot;КАРАКТЕРИСТИКИ НА СЕТИЛА&amp;quot;&quot;/&gt;&lt;property id=&quot;20307&quot; value=&quot;317&quot;/&gt;&lt;/object&gt;&lt;object type=&quot;3&quot; unique_id=&quot;10108&quot;&gt;&lt;property id=&quot;20148&quot; value=&quot;5&quot;/&gt;&lt;property id=&quot;20300&quot; value=&quot;Slide 26 - &amp;quot;КАРАКТЕРИСТИКИ НА СЕТИЛА&amp;quot;&quot;/&gt;&lt;property id=&quot;20307&quot; value=&quot;318&quot;/&gt;&lt;/object&gt;&lt;object type=&quot;3&quot; unique_id=&quot;10109&quot;&gt;&lt;property id=&quot;20148&quot; value=&quot;5&quot;/&gt;&lt;property id=&quot;20300&quot; value=&quot;Slide 27 - &amp;quot;КАРАКТЕРИСТИКИ НА СЕТИЛА&amp;quot;&quot;/&gt;&lt;property id=&quot;20307&quot; value=&quot;320&quot;/&gt;&lt;/object&gt;&lt;object type=&quot;3&quot; unique_id=&quot;10110&quot;&gt;&lt;property id=&quot;20148&quot; value=&quot;5&quot;/&gt;&lt;property id=&quot;20300&quot; value=&quot;Slide 28 - &amp;quot;КАРАКТЕРИСТИКИ НА СЕТИЛА&amp;quot;&quot;/&gt;&lt;property id=&quot;20307&quot; value=&quot;321&quot;/&gt;&lt;/object&gt;&lt;object type=&quot;3&quot; unique_id=&quot;10111&quot;&gt;&lt;property id=&quot;20148&quot; value=&quot;5&quot;/&gt;&lt;property id=&quot;20300&quot; value=&quot;Slide 29 - &amp;quot;КАРАКТЕРИСТИКИ НА СЕТИЛА&amp;quot;&quot;/&gt;&lt;property id=&quot;20307&quot; value=&quot;322&quot;/&gt;&lt;/object&gt;&lt;object type=&quot;3&quot; unique_id=&quot;10112&quot;&gt;&lt;property id=&quot;20148&quot; value=&quot;5&quot;/&gt;&lt;property id=&quot;20300&quot; value=&quot;Slide 30 - &amp;quot;КАРАКТЕРИСТИКИ НА СЕТИЛА&amp;quot;&quot;/&gt;&lt;property id=&quot;20307&quot; value=&quot;323&quot;/&gt;&lt;/object&gt;&lt;object type=&quot;3&quot; unique_id=&quot;10113&quot;&gt;&lt;property id=&quot;20148&quot; value=&quot;5&quot;/&gt;&lt;property id=&quot;20300&quot; value=&quot;Slide 31 - &amp;quot;КАРАКТЕРИСТИКИ НА СЕТИЛА&amp;quot;&quot;/&gt;&lt;property id=&quot;20307&quot; value=&quot;324&quot;/&gt;&lt;/object&gt;&lt;object type=&quot;3&quot; unique_id=&quot;10114&quot;&gt;&lt;property id=&quot;20148&quot; value=&quot;5&quot;/&gt;&lt;property id=&quot;20300&quot; value=&quot;Slide 32 - &amp;quot;КАРАКТЕРИСТИКИ НА СЕТИЛА&amp;quot;&quot;/&gt;&lt;property id=&quot;20307&quot; value=&quot;325&quot;/&gt;&lt;/object&gt;&lt;object type=&quot;3&quot; unique_id=&quot;10115&quot;&gt;&lt;property id=&quot;20148&quot; value=&quot;5&quot;/&gt;&lt;property id=&quot;20300&quot; value=&quot;Slide 33 - &amp;quot;КАРАКТЕРИСТИКИ НА СЕТИЛА&amp;quot;&quot;/&gt;&lt;property id=&quot;20307&quot; value=&quot;327&quot;/&gt;&lt;/object&gt;&lt;object type=&quot;3&quot; unique_id=&quot;10116&quot;&gt;&lt;property id=&quot;20148&quot; value=&quot;5&quot;/&gt;&lt;property id=&quot;20300&quot; value=&quot;Slide 34 - &amp;quot;КАРАКТЕРИСТИКИ НА СЕТИЛА&amp;quot;&quot;/&gt;&lt;property id=&quot;20307&quot; value=&quot;328&quot;/&gt;&lt;/object&gt;&lt;object type=&quot;3&quot; unique_id=&quot;10117&quot;&gt;&lt;property id=&quot;20148&quot; value=&quot;5&quot;/&gt;&lt;property id=&quot;20300&quot; value=&quot;Slide 35 - &amp;quot;КАРАКТЕРИСТИКИ НА СЕТИЛА&amp;quot;&quot;/&gt;&lt;property id=&quot;20307&quot; value=&quot;329&quot;/&gt;&lt;/object&gt;&lt;object type=&quot;3&quot; unique_id=&quot;10118&quot;&gt;&lt;property id=&quot;20148&quot; value=&quot;5&quot;/&gt;&lt;property id=&quot;20300&quot; value=&quot;Slide 36 - &amp;quot;КАРАКТЕРИСТИКИ НА СЕТИЛА&amp;quot;&quot;/&gt;&lt;property id=&quot;20307&quot; value=&quot;330&quot;/&gt;&lt;/object&gt;&lt;object type=&quot;3&quot; unique_id=&quot;10119&quot;&gt;&lt;property id=&quot;20148&quot; value=&quot;5&quot;/&gt;&lt;property id=&quot;20300&quot; value=&quot;Slide 37 - &amp;quot;КАРАКТЕРИСТИКИ НА СЕТИЛА&amp;quot;&quot;/&gt;&lt;property id=&quot;20307&quot; value=&quot;331&quot;/&gt;&lt;/object&gt;&lt;object type=&quot;3&quot; unique_id=&quot;10120&quot;&gt;&lt;property id=&quot;20148&quot; value=&quot;5&quot;/&gt;&lt;property id=&quot;20300&quot; value=&quot;Slide 38 - &amp;quot;КАРАКТЕРИСТИКИ НА СЕТИЛА&amp;quot;&quot;/&gt;&lt;property id=&quot;20307&quot; value=&quot;332&quot;/&gt;&lt;/object&gt;&lt;object type=&quot;3&quot; unique_id=&quot;12865&quot;&gt;&lt;property id=&quot;20148&quot; value=&quot;5&quot;/&gt;&lt;property id=&quot;20300&quot; value=&quot;Slide 39&quot;/&gt;&lt;property id=&quot;20307&quot; value=&quot;333&quot;/&gt;&lt;/object&gt;&lt;object type=&quot;3&quot; unique_id=&quot;12866&quot;&gt;&lt;property id=&quot;20148&quot; value=&quot;5&quot;/&gt;&lt;property id=&quot;20300&quot; value=&quot;Slide 40&quot;/&gt;&lt;property id=&quot;20307&quot; value=&quot;334&quot;/&gt;&lt;/object&gt;&lt;/object&gt;&lt;object type=&quot;8&quot; unique_id=&quot;101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2598</TotalTime>
  <Words>1954</Words>
  <Application>Microsoft Office PowerPoint</Application>
  <PresentationFormat>On-screen Show (4:3)</PresentationFormat>
  <Paragraphs>219</Paragraphs>
  <Slides>37</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6" baseType="lpstr">
      <vt:lpstr>adagio_slab</vt:lpstr>
      <vt:lpstr>Arial</vt:lpstr>
      <vt:lpstr>Calibri</vt:lpstr>
      <vt:lpstr>Calibri Light</vt:lpstr>
      <vt:lpstr>Cambria Math</vt:lpstr>
      <vt:lpstr>Garamond</vt:lpstr>
      <vt:lpstr>Office Theme</vt:lpstr>
      <vt:lpstr>1_Office Theme</vt:lpstr>
      <vt:lpstr>Equation</vt:lpstr>
      <vt:lpstr>Process measurements and instrumentation</vt:lpstr>
      <vt:lpstr>Вовед во процесни мерења</vt:lpstr>
      <vt:lpstr>Вовед во процесни мерења</vt:lpstr>
      <vt:lpstr>Вовед во процесни мерења</vt:lpstr>
      <vt:lpstr>Вовед во процесни мерења</vt:lpstr>
      <vt:lpstr>Вовед во процесни мерења</vt:lpstr>
      <vt:lpstr>Вовед во процесни мерења</vt:lpstr>
      <vt:lpstr>Вовед во процесни мерења</vt:lpstr>
      <vt:lpstr>Вовед во процесни мерења</vt:lpstr>
      <vt:lpstr>Вовед во процесни мерења</vt:lpstr>
      <vt:lpstr>Вовед во процесни мерења</vt:lpstr>
      <vt:lpstr>Вовед во мерни сетила (сензори)</vt:lpstr>
      <vt:lpstr>Вовед во мерни сетила (сензори)</vt:lpstr>
      <vt:lpstr>Вовед во мерни сетила (сензори)</vt:lpstr>
      <vt:lpstr>Поделба на мерни сетила</vt:lpstr>
      <vt:lpstr>НАДВОРЕШНИ ВЛИЈАНИЈА НА СЕТИЛАТА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КАРАКТЕРИСТИКИ НА СЕТИЛА</vt:lpstr>
      <vt:lpstr>PowerPoint Presentation</vt:lpstr>
    </vt:vector>
  </TitlesOfParts>
  <Company>FEIT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Zile</dc:creator>
  <cp:lastModifiedBy>Zivko Kokolanski</cp:lastModifiedBy>
  <cp:revision>357</cp:revision>
  <dcterms:created xsi:type="dcterms:W3CDTF">2012-09-16T17:09:00Z</dcterms:created>
  <dcterms:modified xsi:type="dcterms:W3CDTF">2019-09-08T10:14:04Z</dcterms:modified>
</cp:coreProperties>
</file>