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2" r:id="rId5"/>
    <p:sldId id="273" r:id="rId6"/>
    <p:sldId id="274" r:id="rId7"/>
    <p:sldId id="275" r:id="rId8"/>
    <p:sldId id="276" r:id="rId9"/>
    <p:sldId id="278" r:id="rId10"/>
    <p:sldId id="281" r:id="rId11"/>
    <p:sldId id="282" r:id="rId12"/>
    <p:sldId id="279" r:id="rId13"/>
    <p:sldId id="280" r:id="rId14"/>
    <p:sldId id="283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8E06-CD8B-4133-9E02-7666DE509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E11DF6-0E83-4518-B100-C5978D223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A13DD-45D8-45A6-9E89-1C17DCE82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1108F-78AD-4111-9980-872DC3B1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2F82D-B7AA-48B4-B87A-24A006FF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6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9B1C6-139B-47BA-B958-182935C51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58007-A84B-4B9C-9EED-26BADE160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18057-15F9-4805-8AB8-81CBDEC6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400F-CA49-4851-846D-21073ADC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C4B36-425C-4FE9-B722-22A57C89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D748A-F986-4F56-B999-5E31BF047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314A1-9739-4EE7-8616-3F51647ED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B888F-805A-464E-B0FB-910D0B9B7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B5AC-DC40-439F-A604-2F179842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F6182-8C27-42D3-BF7A-8B8E4658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A686-4550-4B4F-88FF-A2BB41C99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C257-4D89-4A71-88C1-6877B202B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D2855-63E0-4CCA-8102-AFBEB24C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0D8FB-D3A9-4420-A06A-0DAAF3C6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0E37D-F003-45A3-AFFD-6AFD61D6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82D96-2400-4E05-9A85-9AD59A0A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C5E30-D655-4CBA-ABC1-20470D01F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CAD78-9E8D-4E0A-A60A-DE0D783C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2E2E3-BAA8-4F9B-99CC-76D6EA12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0C41E-AA74-41C7-A3D4-7C4CCCD2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ADBC-40C3-4EE9-8D77-15760ADC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3D80-6474-4118-8A7A-EAF5D5288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B6573-8335-4003-AD0F-82717D25D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89C96-2F5A-4354-A545-7B709897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9C3F2-920C-4FE5-B582-4088780E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E0850-65AD-4E36-A793-21151121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5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8762-D59A-4823-A448-89B2E5E3E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CD1CA-A3A9-45CF-9C41-7E7EBFEE4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6BCA-7A49-443D-8D34-36DFAE969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2AC245-503D-44CD-9485-9A734733E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8F0C-BD31-4A73-8E83-81CDBC120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13C21-C126-431C-9E94-CB8F22AC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B540E-990E-4BF6-A7F3-C0BE7006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B04EC-0252-404C-9379-962C12B5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4EBE-626E-4074-AD4A-551CC45A6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3B8C0-09A8-46A3-839C-D9D674D3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92EA3-A251-46D3-BB8B-43C4A588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D25D4-B396-4569-AD04-756C323A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9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49236-29E9-493A-9F5B-F9F76A9D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11D38-1A4F-4514-99E3-780C2D19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8FAB4-93AC-4957-8D3D-618F6756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7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63A37-11D9-40E5-A77A-2899FCA2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E60B7-8B78-444E-A87E-AA071DF6C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3EA52-9B16-4E5F-9AE4-5EC3A99E7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1047A-BC5B-4E5C-9CEF-EB1324CB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CDB07-BD10-4BFC-9AEE-05C65997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49DF4-5EBE-4D13-BFAC-FE9AB8D0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0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C2CC6-DD0E-4E38-B905-4C07A54D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1A150-EFB7-49B9-BF50-AC70BF3CF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D340E-F353-4FB2-8533-22BFDE76D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1731A-B673-4F4D-A4C1-F9C209AF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E43DB-AD4D-40A0-BC63-FBD63623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4435B-69EE-475D-BD39-D4C47EFF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7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5047D-8B04-4421-8D8B-3E67B2AAB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6A5DE-1D21-48E9-88FE-8A3FEFF24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5FDE-DBE7-4A10-A677-89DFA19C1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AA11-463B-4726-8CDA-9241FDE1B9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D911-0B48-4B48-BE50-ECC28862D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A2000-81F7-401A-BDD7-94E3F90CB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31FC5-8BCE-4E5A-9545-4320DC72B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3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g"/><Relationship Id="rId7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2FE96-4A51-48CC-821E-C8B407230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6427"/>
            <a:ext cx="9144000" cy="2387600"/>
          </a:xfrm>
        </p:spPr>
        <p:txBody>
          <a:bodyPr>
            <a:noAutofit/>
          </a:bodyPr>
          <a:lstStyle/>
          <a:p>
            <a:r>
              <a:rPr lang="hr-HR" sz="47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hr-HR" sz="4700" b="1" dirty="0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700" b="1" dirty="0" err="1" smtClean="0"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Instrumentation</a:t>
            </a:r>
            <a:endParaRPr lang="en-US" sz="4700" dirty="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9ACAD-C11B-4620-BB13-1944A0471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2605"/>
            <a:ext cx="9144000" cy="2387599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Garamond" panose="02020404030301010803" pitchFamily="18" charset="0"/>
              </a:rPr>
              <a:t>Using </a:t>
            </a:r>
            <a:r>
              <a:rPr lang="hr-HR" sz="3000" b="1" dirty="0" err="1" smtClean="0">
                <a:latin typeface="Garamond" panose="02020404030301010803" pitchFamily="18" charset="0"/>
              </a:rPr>
              <a:t>non</a:t>
            </a:r>
            <a:r>
              <a:rPr lang="hr-HR" sz="3000" b="1" dirty="0" smtClean="0">
                <a:latin typeface="Garamond" panose="02020404030301010803" pitchFamily="18" charset="0"/>
              </a:rPr>
              <a:t>-NI hardware</a:t>
            </a:r>
            <a:r>
              <a:rPr lang="en-US" sz="3000" b="1" dirty="0" smtClean="0">
                <a:latin typeface="Garamond" panose="02020404030301010803" pitchFamily="18" charset="0"/>
              </a:rPr>
              <a:t> </a:t>
            </a:r>
            <a:r>
              <a:rPr lang="en-US" sz="3000" b="1" dirty="0">
                <a:latin typeface="Garamond" panose="02020404030301010803" pitchFamily="18" charset="0"/>
              </a:rPr>
              <a:t>with </a:t>
            </a:r>
            <a:r>
              <a:rPr lang="en-US" sz="3000" b="1" dirty="0" err="1">
                <a:latin typeface="Garamond" panose="02020404030301010803" pitchFamily="18" charset="0"/>
              </a:rPr>
              <a:t>Labview</a:t>
            </a:r>
            <a:r>
              <a:rPr lang="en-US" sz="3000" b="1" dirty="0">
                <a:latin typeface="Garamond" panose="02020404030301010803" pitchFamily="18" charset="0"/>
              </a:rPr>
              <a:t> - LECTURE</a:t>
            </a:r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0" y="142619"/>
            <a:ext cx="2500506" cy="234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2765" y="8140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1026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20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PWM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controls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intensity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LED </a:t>
            </a:r>
            <a:r>
              <a:rPr lang="hr-HR" dirty="0" err="1" smtClean="0"/>
              <a:t>connected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pin 3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3222913"/>
            <a:ext cx="77343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0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Servo</a:t>
            </a:r>
            <a:r>
              <a:rPr lang="hr-HR" dirty="0" smtClean="0"/>
              <a:t> motor </a:t>
            </a:r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Control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servo</a:t>
            </a:r>
            <a:r>
              <a:rPr lang="hr-HR" dirty="0" smtClean="0"/>
              <a:t> motor </a:t>
            </a:r>
            <a:r>
              <a:rPr lang="hr-HR" dirty="0" err="1" smtClean="0"/>
              <a:t>connected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pin 9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706" y="2624931"/>
            <a:ext cx="98488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4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Analog</a:t>
            </a:r>
            <a:r>
              <a:rPr lang="hr-HR" dirty="0" smtClean="0"/>
              <a:t> I/O </a:t>
            </a:r>
            <a:r>
              <a:rPr lang="hr-HR" dirty="0" err="1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reads</a:t>
            </a:r>
            <a:r>
              <a:rPr lang="hr-HR" dirty="0" smtClean="0"/>
              <a:t> </a:t>
            </a:r>
            <a:r>
              <a:rPr lang="hr-HR" dirty="0" err="1" smtClean="0"/>
              <a:t>analog</a:t>
            </a:r>
            <a:r>
              <a:rPr lang="hr-HR" dirty="0" smtClean="0"/>
              <a:t> </a:t>
            </a:r>
            <a:r>
              <a:rPr lang="hr-HR" dirty="0" err="1" smtClean="0"/>
              <a:t>value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analog</a:t>
            </a:r>
            <a:r>
              <a:rPr lang="hr-HR" dirty="0" smtClean="0"/>
              <a:t> input pin </a:t>
            </a:r>
            <a:r>
              <a:rPr lang="hr-HR" i="1" dirty="0" smtClean="0"/>
              <a:t>0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stores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array</a:t>
            </a:r>
            <a:r>
              <a:rPr lang="hr-HR" dirty="0" smtClean="0"/>
              <a:t>. VI </a:t>
            </a:r>
            <a:r>
              <a:rPr lang="hr-HR" dirty="0" err="1" smtClean="0"/>
              <a:t>displays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arithmetic</a:t>
            </a:r>
            <a:r>
              <a:rPr lang="hr-HR" dirty="0" smtClean="0"/>
              <a:t> </a:t>
            </a:r>
            <a:r>
              <a:rPr lang="hr-HR" dirty="0" err="1" smtClean="0"/>
              <a:t>mean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read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user</a:t>
            </a:r>
            <a:r>
              <a:rPr lang="hr-HR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180" y="3158317"/>
            <a:ext cx="608647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10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RealTime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on </a:t>
            </a:r>
            <a:r>
              <a:rPr lang="hr-HR" dirty="0" err="1" smtClean="0"/>
              <a:t>Raspberry</a:t>
            </a:r>
            <a:r>
              <a:rPr lang="hr-HR" dirty="0" smtClean="0"/>
              <a:t> PI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requirements</a:t>
            </a:r>
            <a:r>
              <a:rPr lang="hr-HR" dirty="0"/>
              <a:t> </a:t>
            </a:r>
            <a:r>
              <a:rPr lang="hr-HR" dirty="0" smtClean="0"/>
              <a:t>are:</a:t>
            </a:r>
          </a:p>
          <a:p>
            <a:pPr lvl="1"/>
            <a:r>
              <a:rPr lang="en-US" dirty="0" err="1" smtClean="0"/>
              <a:t>Labview</a:t>
            </a:r>
            <a:r>
              <a:rPr lang="en-US" dirty="0" smtClean="0"/>
              <a:t> </a:t>
            </a:r>
            <a:r>
              <a:rPr lang="en-US" dirty="0"/>
              <a:t>2014 sp1, 32 bit</a:t>
            </a:r>
          </a:p>
          <a:p>
            <a:pPr lvl="1"/>
            <a:r>
              <a:rPr lang="en-US" dirty="0" err="1" smtClean="0"/>
              <a:t>MakerHub</a:t>
            </a:r>
            <a:r>
              <a:rPr lang="en-US" dirty="0" smtClean="0"/>
              <a:t> </a:t>
            </a:r>
            <a:r>
              <a:rPr lang="en-US" dirty="0"/>
              <a:t>add-on for </a:t>
            </a:r>
            <a:r>
              <a:rPr lang="hr-HR" dirty="0" smtClean="0"/>
              <a:t>L</a:t>
            </a:r>
            <a:r>
              <a:rPr lang="en-US" dirty="0" err="1" smtClean="0"/>
              <a:t>abview</a:t>
            </a:r>
            <a:endParaRPr lang="en-US" dirty="0"/>
          </a:p>
          <a:p>
            <a:pPr lvl="1"/>
            <a:r>
              <a:rPr lang="en-US" dirty="0" err="1" smtClean="0"/>
              <a:t>Rasbian</a:t>
            </a:r>
            <a:r>
              <a:rPr lang="en-US" dirty="0" smtClean="0"/>
              <a:t> </a:t>
            </a:r>
            <a:r>
              <a:rPr lang="en-US" dirty="0"/>
              <a:t>OS on Raspberry PI </a:t>
            </a:r>
          </a:p>
          <a:p>
            <a:pPr lvl="2"/>
            <a:r>
              <a:rPr lang="en-US" dirty="0" err="1" smtClean="0"/>
              <a:t>Ras</a:t>
            </a:r>
            <a:r>
              <a:rPr lang="hr-HR" dirty="0" smtClean="0"/>
              <a:t>p</a:t>
            </a:r>
            <a:r>
              <a:rPr lang="en-US" dirty="0" err="1" smtClean="0"/>
              <a:t>bian</a:t>
            </a:r>
            <a:r>
              <a:rPr lang="en-US" dirty="0" smtClean="0"/>
              <a:t> Jessie</a:t>
            </a:r>
            <a:endParaRPr lang="hr-HR" dirty="0" smtClean="0"/>
          </a:p>
          <a:p>
            <a:r>
              <a:rPr lang="hr-HR" dirty="0" err="1" smtClean="0"/>
              <a:t>Connection</a:t>
            </a:r>
            <a:r>
              <a:rPr lang="hr-HR" dirty="0" smtClean="0"/>
              <a:t> </a:t>
            </a:r>
            <a:r>
              <a:rPr lang="hr-HR" dirty="0" err="1" smtClean="0"/>
              <a:t>tto</a:t>
            </a:r>
            <a:r>
              <a:rPr lang="hr-HR" dirty="0" smtClean="0"/>
              <a:t> </a:t>
            </a:r>
            <a:r>
              <a:rPr lang="hr-HR" dirty="0" err="1" smtClean="0"/>
              <a:t>Raspberry</a:t>
            </a:r>
            <a:r>
              <a:rPr lang="hr-HR" dirty="0" smtClean="0"/>
              <a:t> PI</a:t>
            </a:r>
          </a:p>
          <a:p>
            <a:pPr lvl="1"/>
            <a:r>
              <a:rPr lang="en-US" dirty="0" smtClean="0"/>
              <a:t>Serial</a:t>
            </a:r>
            <a:r>
              <a:rPr lang="en-US" dirty="0"/>
              <a:t>, network (</a:t>
            </a:r>
            <a:r>
              <a:rPr lang="en-US" dirty="0" err="1"/>
              <a:t>WiFi</a:t>
            </a:r>
            <a:r>
              <a:rPr lang="en-US" dirty="0"/>
              <a:t>, Ethernet cable)</a:t>
            </a:r>
          </a:p>
          <a:p>
            <a:r>
              <a:rPr lang="hr-HR" dirty="0" smtClean="0"/>
              <a:t>for network </a:t>
            </a:r>
            <a:r>
              <a:rPr lang="hr-HR" dirty="0" err="1" smtClean="0"/>
              <a:t>communication</a:t>
            </a:r>
            <a:r>
              <a:rPr lang="hr-HR" dirty="0" smtClean="0"/>
              <a:t> SSH </a:t>
            </a:r>
            <a:r>
              <a:rPr lang="hr-HR" dirty="0" err="1" smtClean="0"/>
              <a:t>protocol</a:t>
            </a:r>
            <a:r>
              <a:rPr lang="en-US" dirty="0" smtClean="0"/>
              <a:t> </a:t>
            </a:r>
            <a:r>
              <a:rPr lang="en-US" dirty="0"/>
              <a:t>is used </a:t>
            </a:r>
            <a:endParaRPr lang="hr-HR" dirty="0" smtClean="0"/>
          </a:p>
          <a:p>
            <a:pPr lvl="1"/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needs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enabled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Raspberry</a:t>
            </a:r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2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RealTime</a:t>
            </a:r>
            <a:r>
              <a:rPr lang="hr-HR" dirty="0"/>
              <a:t> </a:t>
            </a:r>
            <a:r>
              <a:rPr lang="hr-HR" dirty="0" err="1"/>
              <a:t>application</a:t>
            </a:r>
            <a:r>
              <a:rPr lang="hr-HR" dirty="0"/>
              <a:t> on </a:t>
            </a:r>
            <a:r>
              <a:rPr lang="hr-HR" dirty="0" err="1"/>
              <a:t>Raspberry</a:t>
            </a:r>
            <a:r>
              <a:rPr lang="hr-HR" dirty="0"/>
              <a:t> PI </a:t>
            </a:r>
            <a:r>
              <a:rPr lang="hr-HR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install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Labview</a:t>
            </a:r>
            <a:r>
              <a:rPr lang="hr-HR" dirty="0"/>
              <a:t> </a:t>
            </a:r>
            <a:r>
              <a:rPr lang="hr-HR" dirty="0" err="1"/>
              <a:t>runtime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Raspberry</a:t>
            </a:r>
            <a:r>
              <a:rPr lang="hr-HR" dirty="0"/>
              <a:t> PI</a:t>
            </a:r>
          </a:p>
          <a:p>
            <a:pPr lvl="1"/>
            <a:r>
              <a:rPr lang="hr-HR" dirty="0" err="1"/>
              <a:t>automatically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MakerHub</a:t>
            </a:r>
            <a:r>
              <a:rPr lang="hr-HR" dirty="0"/>
              <a:t> </a:t>
            </a:r>
            <a:r>
              <a:rPr lang="hr-HR" dirty="0" err="1"/>
              <a:t>add</a:t>
            </a:r>
            <a:r>
              <a:rPr lang="hr-HR" dirty="0"/>
              <a:t>-on</a:t>
            </a:r>
          </a:p>
          <a:p>
            <a:r>
              <a:rPr lang="hr-HR" dirty="0" err="1" smtClean="0"/>
              <a:t>building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endParaRPr lang="hr-HR" dirty="0" smtClean="0"/>
          </a:p>
          <a:p>
            <a:r>
              <a:rPr lang="hr-HR" dirty="0" err="1" smtClean="0"/>
              <a:t>deploying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endParaRPr lang="hr-HR" dirty="0" smtClean="0"/>
          </a:p>
          <a:p>
            <a:r>
              <a:rPr lang="hr-HR" dirty="0" err="1" smtClean="0"/>
              <a:t>runnig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r>
              <a:rPr lang="hr-HR" dirty="0" smtClean="0"/>
              <a:t> </a:t>
            </a:r>
            <a:r>
              <a:rPr lang="hr-HR" dirty="0" err="1" smtClean="0"/>
              <a:t>startup</a:t>
            </a:r>
            <a:endParaRPr lang="hr-HR" dirty="0" smtClean="0"/>
          </a:p>
          <a:p>
            <a:r>
              <a:rPr lang="hr-HR" dirty="0" err="1" smtClean="0"/>
              <a:t>restarting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28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674E-E0FD-49B9-93BE-1C07741B8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8859"/>
            <a:ext cx="10515600" cy="8971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Garamond" panose="02020404030301010803" pitchFamily="18" charset="0"/>
              </a:rPr>
              <a:t>Thanks!</a:t>
            </a:r>
            <a:endParaRPr lang="en-US" sz="4800" dirty="0">
              <a:latin typeface="Garamond" panose="020204040303010108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7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33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82D8BF9-3DCE-496F-847F-32784C734662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3" y="3484934"/>
            <a:ext cx="1188720" cy="1188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88EF19-99CB-4DBC-8B7B-725C8553E45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9" y="3447607"/>
            <a:ext cx="1188720" cy="118872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2AC23E7-A671-4730-B2AD-AC52DA72271B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6" r="16898" b="21859"/>
          <a:stretch/>
        </p:blipFill>
        <p:spPr>
          <a:xfrm>
            <a:off x="5401535" y="3356167"/>
            <a:ext cx="1265814" cy="13716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7FF7EE-90AD-4545-A8A0-E8BB8D8F7052}"/>
              </a:ext>
            </a:extLst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81" y="3553504"/>
            <a:ext cx="1371600" cy="1371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329678" y="2696214"/>
            <a:ext cx="2862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Faculty of </a:t>
            </a:r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Physics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effectLst/>
                <a:latin typeface="adagio_slab"/>
              </a:rPr>
              <a:t>Warsaw University of Technology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33622" y="2757049"/>
            <a:ext cx="1835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Zagreb University of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Applied 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5834" y="2722218"/>
            <a:ext cx="1802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Faculty of Technical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9463" y="2530827"/>
            <a:ext cx="27430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dagio_slab"/>
              </a:rPr>
              <a:t>Ss</a:t>
            </a:r>
            <a:r>
              <a:rPr lang="en-US" sz="1400" dirty="0" smtClean="0">
                <a:latin typeface="adagio_slab"/>
              </a:rPr>
              <a:t>. Cyril </a:t>
            </a:r>
            <a:r>
              <a:rPr lang="en-US" sz="1400" dirty="0">
                <a:latin typeface="adagio_slab"/>
              </a:rPr>
              <a:t>and </a:t>
            </a:r>
            <a:r>
              <a:rPr lang="en-US" sz="1400" dirty="0" smtClean="0">
                <a:latin typeface="adagio_slab"/>
              </a:rPr>
              <a:t>Methodius</a:t>
            </a:r>
          </a:p>
          <a:p>
            <a:r>
              <a:rPr lang="en-US" sz="1400" dirty="0" smtClean="0">
                <a:latin typeface="adagio_slab"/>
              </a:rPr>
              <a:t>University</a:t>
            </a:r>
          </a:p>
          <a:p>
            <a:r>
              <a:rPr lang="en-US" sz="1400" dirty="0">
                <a:latin typeface="adagio_slab"/>
              </a:rPr>
              <a:t>Faculty of Electrical </a:t>
            </a:r>
            <a:r>
              <a:rPr lang="en-US" sz="1400" dirty="0" smtClean="0">
                <a:latin typeface="adagio_slab"/>
              </a:rPr>
              <a:t>Engineering</a:t>
            </a:r>
          </a:p>
          <a:p>
            <a:r>
              <a:rPr lang="en-US" sz="1400" dirty="0" smtClean="0">
                <a:latin typeface="adagio_slab"/>
              </a:rPr>
              <a:t>and </a:t>
            </a:r>
            <a:r>
              <a:rPr lang="en-US" sz="1400" dirty="0">
                <a:latin typeface="adagio_slab"/>
              </a:rPr>
              <a:t>Information Technologies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66912" y="2480770"/>
            <a:ext cx="19711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School of Electrical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Engineering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dagio_slab"/>
              </a:rPr>
              <a:t>University of Belgrade</a:t>
            </a:r>
            <a:endParaRPr lang="en-US" sz="1400" dirty="0">
              <a:solidFill>
                <a:srgbClr val="000000"/>
              </a:solidFill>
              <a:latin typeface="adagio_slab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905" y="3447607"/>
            <a:ext cx="1247536" cy="115139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pic>
        <p:nvPicPr>
          <p:cNvPr id="26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2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Arduino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</a:t>
            </a:r>
            <a:r>
              <a:rPr lang="en-US" dirty="0" smtClean="0"/>
              <a:t>pen</a:t>
            </a:r>
            <a:r>
              <a:rPr lang="hr-HR" dirty="0" smtClean="0"/>
              <a:t>-</a:t>
            </a:r>
            <a:r>
              <a:rPr lang="en-US" dirty="0" smtClean="0"/>
              <a:t>source </a:t>
            </a:r>
            <a:r>
              <a:rPr lang="en-US" dirty="0"/>
              <a:t>platform</a:t>
            </a:r>
          </a:p>
          <a:p>
            <a:r>
              <a:rPr lang="en-US" dirty="0"/>
              <a:t>widely used</a:t>
            </a:r>
          </a:p>
          <a:p>
            <a:r>
              <a:rPr lang="en-US" dirty="0"/>
              <a:t>can be programmed using specialized IDE</a:t>
            </a:r>
          </a:p>
          <a:p>
            <a:r>
              <a:rPr lang="en-US" dirty="0"/>
              <a:t>low cost</a:t>
            </a:r>
          </a:p>
          <a:p>
            <a:r>
              <a:rPr lang="en-US" dirty="0"/>
              <a:t>different models </a:t>
            </a:r>
            <a:endParaRPr lang="hr-HR" dirty="0" smtClean="0"/>
          </a:p>
          <a:p>
            <a:pPr lvl="1"/>
            <a:r>
              <a:rPr lang="en-US" dirty="0" err="1" smtClean="0"/>
              <a:t>uno</a:t>
            </a:r>
            <a:r>
              <a:rPr lang="en-US" dirty="0"/>
              <a:t>, mega, </a:t>
            </a:r>
            <a:r>
              <a:rPr lang="en-US" dirty="0" err="1" smtClean="0"/>
              <a:t>nano</a:t>
            </a:r>
            <a:endParaRPr lang="en-US" dirty="0" smtClean="0"/>
          </a:p>
          <a:p>
            <a:r>
              <a:rPr lang="en-US" dirty="0" smtClean="0"/>
              <a:t>Inputs &amp; outputs</a:t>
            </a:r>
          </a:p>
          <a:p>
            <a:pPr lvl="1"/>
            <a:r>
              <a:rPr lang="en-US" dirty="0" smtClean="0"/>
              <a:t>depend o</a:t>
            </a:r>
            <a:r>
              <a:rPr lang="hr-HR" dirty="0" smtClean="0"/>
              <a:t>n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model</a:t>
            </a:r>
            <a:endParaRPr lang="en-US" dirty="0"/>
          </a:p>
          <a:p>
            <a:pPr lvl="1"/>
            <a:r>
              <a:rPr lang="en-US" dirty="0"/>
              <a:t>digital IO</a:t>
            </a:r>
          </a:p>
          <a:p>
            <a:pPr lvl="2"/>
            <a:r>
              <a:rPr lang="en-US" dirty="0"/>
              <a:t>PWM, interrupt, I2C, SPI, </a:t>
            </a:r>
            <a:r>
              <a:rPr lang="en-US" dirty="0" err="1" smtClean="0"/>
              <a:t>etc</a:t>
            </a:r>
            <a:r>
              <a:rPr lang="hr-HR" dirty="0" smtClean="0"/>
              <a:t>.</a:t>
            </a:r>
            <a:endParaRPr lang="en-US" dirty="0"/>
          </a:p>
          <a:p>
            <a:pPr lvl="1"/>
            <a:r>
              <a:rPr lang="en-US" dirty="0"/>
              <a:t>analog IO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2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Raspberry</a:t>
            </a:r>
            <a:r>
              <a:rPr lang="hr-HR" dirty="0" smtClean="0"/>
              <a:t>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small</a:t>
            </a:r>
            <a:r>
              <a:rPr lang="hr-HR" dirty="0" smtClean="0"/>
              <a:t> single-</a:t>
            </a:r>
            <a:r>
              <a:rPr lang="hr-HR" dirty="0" err="1" smtClean="0"/>
              <a:t>board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endParaRPr lang="hr-HR" dirty="0" smtClean="0"/>
          </a:p>
          <a:p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generations</a:t>
            </a:r>
            <a:endParaRPr lang="hr-HR" dirty="0" smtClean="0"/>
          </a:p>
          <a:p>
            <a:pPr lvl="1"/>
            <a:r>
              <a:rPr lang="hr-HR" dirty="0" smtClean="0"/>
              <a:t>1, 2, 2B, 3, 3B, 4 (</a:t>
            </a:r>
            <a:r>
              <a:rPr lang="hr-HR" dirty="0" err="1" smtClean="0"/>
              <a:t>latest</a:t>
            </a:r>
            <a:r>
              <a:rPr lang="hr-HR" dirty="0" smtClean="0"/>
              <a:t> </a:t>
            </a:r>
            <a:r>
              <a:rPr lang="hr-HR" dirty="0" err="1" smtClean="0"/>
              <a:t>version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runs</a:t>
            </a:r>
            <a:r>
              <a:rPr lang="hr-HR" dirty="0" smtClean="0"/>
              <a:t> </a:t>
            </a:r>
            <a:r>
              <a:rPr lang="hr-HR" dirty="0" err="1" smtClean="0"/>
              <a:t>real</a:t>
            </a:r>
            <a:r>
              <a:rPr lang="hr-HR" dirty="0" smtClean="0"/>
              <a:t>-time </a:t>
            </a:r>
            <a:r>
              <a:rPr lang="hr-HR" dirty="0" err="1" smtClean="0"/>
              <a:t>operating</a:t>
            </a:r>
            <a:r>
              <a:rPr lang="hr-HR" dirty="0" smtClean="0"/>
              <a:t> system</a:t>
            </a:r>
          </a:p>
          <a:p>
            <a:pPr lvl="1"/>
            <a:r>
              <a:rPr lang="hr-HR" dirty="0" err="1" smtClean="0"/>
              <a:t>Rasbian</a:t>
            </a:r>
            <a:r>
              <a:rPr lang="hr-HR" dirty="0" smtClean="0"/>
              <a:t> (</a:t>
            </a:r>
            <a:r>
              <a:rPr lang="hr-HR" dirty="0" err="1" smtClean="0"/>
              <a:t>linux</a:t>
            </a:r>
            <a:r>
              <a:rPr lang="hr-HR" dirty="0" smtClean="0"/>
              <a:t> </a:t>
            </a:r>
            <a:r>
              <a:rPr lang="hr-HR" dirty="0" err="1" smtClean="0"/>
              <a:t>debian</a:t>
            </a:r>
            <a:r>
              <a:rPr lang="hr-HR" dirty="0" smtClean="0"/>
              <a:t> </a:t>
            </a:r>
            <a:r>
              <a:rPr lang="hr-HR" dirty="0" err="1" smtClean="0"/>
              <a:t>distribution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low</a:t>
            </a:r>
            <a:r>
              <a:rPr lang="hr-HR" dirty="0" smtClean="0"/>
              <a:t> </a:t>
            </a:r>
            <a:r>
              <a:rPr lang="hr-HR" dirty="0" err="1" smtClean="0"/>
              <a:t>cost</a:t>
            </a:r>
            <a:endParaRPr lang="hr-HR" dirty="0" smtClean="0"/>
          </a:p>
          <a:p>
            <a:r>
              <a:rPr lang="hr-HR" dirty="0" err="1" smtClean="0"/>
              <a:t>multiple</a:t>
            </a:r>
            <a:r>
              <a:rPr lang="hr-HR" dirty="0" smtClean="0"/>
              <a:t> general-</a:t>
            </a:r>
            <a:r>
              <a:rPr lang="hr-HR" dirty="0" err="1" smtClean="0"/>
              <a:t>purpose</a:t>
            </a:r>
            <a:r>
              <a:rPr lang="hr-HR" dirty="0" smtClean="0"/>
              <a:t> input/output </a:t>
            </a:r>
            <a:r>
              <a:rPr lang="hr-HR" dirty="0" err="1" smtClean="0"/>
              <a:t>pins</a:t>
            </a:r>
            <a:r>
              <a:rPr lang="hr-HR" dirty="0" smtClean="0"/>
              <a:t> (GPIO)</a:t>
            </a:r>
          </a:p>
          <a:p>
            <a:pPr lvl="1"/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depends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model</a:t>
            </a:r>
          </a:p>
          <a:p>
            <a:pPr lvl="1"/>
            <a:endParaRPr lang="hr-HR" dirty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4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third</a:t>
            </a:r>
            <a:r>
              <a:rPr lang="hr-HR" dirty="0" smtClean="0"/>
              <a:t>-party </a:t>
            </a:r>
            <a:r>
              <a:rPr lang="hr-HR" dirty="0" err="1" smtClean="0"/>
              <a:t>harware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</a:t>
            </a:r>
            <a:r>
              <a:rPr lang="hr-HR" dirty="0" smtClean="0"/>
              <a:t> </a:t>
            </a:r>
            <a:r>
              <a:rPr lang="hr-HR" dirty="0" err="1" smtClean="0"/>
              <a:t>protocol</a:t>
            </a:r>
            <a:r>
              <a:rPr lang="hr-HR" dirty="0" smtClean="0"/>
              <a:t> </a:t>
            </a:r>
          </a:p>
          <a:p>
            <a:pPr lvl="1"/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Labview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third</a:t>
            </a:r>
            <a:r>
              <a:rPr lang="hr-HR" dirty="0" smtClean="0"/>
              <a:t>-party software</a:t>
            </a:r>
            <a:endParaRPr lang="hr-HR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LINX</a:t>
            </a:r>
            <a:r>
              <a:rPr lang="hr-HR" dirty="0" smtClean="0"/>
              <a:t> </a:t>
            </a:r>
            <a:r>
              <a:rPr lang="hr-HR" dirty="0" err="1" smtClean="0"/>
              <a:t>framework</a:t>
            </a:r>
            <a:endParaRPr lang="hr-HR" dirty="0" smtClean="0"/>
          </a:p>
          <a:p>
            <a:pPr marL="685800" lvl="2">
              <a:spcBef>
                <a:spcPts val="1000"/>
              </a:spcBef>
            </a:pPr>
            <a:r>
              <a:rPr lang="hr-HR" dirty="0" err="1" smtClean="0"/>
              <a:t>add</a:t>
            </a:r>
            <a:r>
              <a:rPr lang="hr-HR" dirty="0" smtClean="0"/>
              <a:t>-on for </a:t>
            </a:r>
            <a:r>
              <a:rPr lang="hr-HR" dirty="0" err="1" smtClean="0"/>
              <a:t>Labview</a:t>
            </a:r>
            <a:endParaRPr lang="en-US" dirty="0"/>
          </a:p>
          <a:p>
            <a:r>
              <a:rPr lang="en-US" dirty="0"/>
              <a:t>real-time </a:t>
            </a:r>
            <a:r>
              <a:rPr lang="en-US" dirty="0" smtClean="0"/>
              <a:t>deployment</a:t>
            </a:r>
            <a:r>
              <a:rPr lang="hr-HR" dirty="0" smtClean="0"/>
              <a:t> (LINX </a:t>
            </a:r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builder</a:t>
            </a:r>
            <a:r>
              <a:rPr lang="hr-HR" dirty="0" smtClean="0"/>
              <a:t>)</a:t>
            </a:r>
          </a:p>
          <a:p>
            <a:pPr lvl="1"/>
            <a:r>
              <a:rPr lang="hr-HR" dirty="0" err="1" smtClean="0"/>
              <a:t>Labview</a:t>
            </a:r>
            <a:r>
              <a:rPr lang="hr-HR" dirty="0" smtClean="0"/>
              <a:t> </a:t>
            </a:r>
            <a:r>
              <a:rPr lang="hr-HR" dirty="0" err="1" smtClean="0"/>
              <a:t>runtime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r>
              <a:rPr lang="hr-HR" dirty="0" smtClean="0"/>
              <a:t> (</a:t>
            </a:r>
            <a:r>
              <a:rPr lang="hr-HR" dirty="0" err="1" smtClean="0"/>
              <a:t>third</a:t>
            </a:r>
            <a:r>
              <a:rPr lang="hr-HR" dirty="0"/>
              <a:t>-</a:t>
            </a:r>
            <a:r>
              <a:rPr lang="hr-HR" dirty="0" smtClean="0"/>
              <a:t>party software)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83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</a:t>
            </a:r>
            <a:r>
              <a:rPr lang="en-US" dirty="0" err="1" smtClean="0"/>
              <a:t>ommunication</a:t>
            </a:r>
            <a:r>
              <a:rPr lang="hr-HR" dirty="0" smtClean="0"/>
              <a:t> </a:t>
            </a:r>
            <a:r>
              <a:rPr lang="hr-HR" dirty="0" err="1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serial</a:t>
            </a:r>
            <a:endParaRPr lang="hr-HR" dirty="0"/>
          </a:p>
          <a:p>
            <a:r>
              <a:rPr lang="en-US" dirty="0"/>
              <a:t>network</a:t>
            </a:r>
            <a:r>
              <a:rPr lang="hr-HR" dirty="0"/>
              <a:t> </a:t>
            </a:r>
          </a:p>
          <a:p>
            <a:pPr lvl="1"/>
            <a:r>
              <a:rPr lang="hr-HR" dirty="0"/>
              <a:t>(TCP/IP)</a:t>
            </a:r>
          </a:p>
          <a:p>
            <a:pPr lvl="1"/>
            <a:r>
              <a:rPr lang="hr-HR" dirty="0" smtClean="0"/>
              <a:t>Bluetooth</a:t>
            </a:r>
          </a:p>
          <a:p>
            <a:pPr lvl="1"/>
            <a:r>
              <a:rPr lang="hr-HR" dirty="0" err="1" smtClean="0"/>
              <a:t>etc</a:t>
            </a:r>
            <a:r>
              <a:rPr lang="hr-HR" dirty="0" smtClean="0"/>
              <a:t>..</a:t>
            </a:r>
            <a:endParaRPr lang="hr-HR" dirty="0"/>
          </a:p>
          <a:p>
            <a:r>
              <a:rPr lang="hr-HR" dirty="0"/>
              <a:t>a </a:t>
            </a:r>
            <a:r>
              <a:rPr lang="hr-HR" dirty="0" err="1"/>
              <a:t>lot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programming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sides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channel</a:t>
            </a:r>
            <a:endParaRPr lang="hr-HR" dirty="0"/>
          </a:p>
          <a:p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protocol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defined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7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Linx</a:t>
            </a:r>
            <a:r>
              <a:rPr lang="hr-HR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free </a:t>
            </a:r>
            <a:r>
              <a:rPr lang="hr-HR" dirty="0" err="1" smtClean="0"/>
              <a:t>framework</a:t>
            </a:r>
            <a:endParaRPr lang="hr-HR" dirty="0" smtClean="0"/>
          </a:p>
          <a:p>
            <a:r>
              <a:rPr lang="hr-HR" dirty="0" err="1" smtClean="0"/>
              <a:t>installation</a:t>
            </a:r>
            <a:r>
              <a:rPr lang="hr-HR" dirty="0" smtClean="0"/>
              <a:t> </a:t>
            </a:r>
            <a:r>
              <a:rPr lang="hr-HR" dirty="0" err="1" smtClean="0"/>
              <a:t>via</a:t>
            </a:r>
            <a:r>
              <a:rPr lang="hr-HR" dirty="0" smtClean="0"/>
              <a:t> </a:t>
            </a:r>
            <a:r>
              <a:rPr lang="hr-HR" dirty="0" err="1" smtClean="0"/>
              <a:t>Package</a:t>
            </a:r>
            <a:r>
              <a:rPr lang="hr-HR" dirty="0" smtClean="0"/>
              <a:t> Manager</a:t>
            </a:r>
          </a:p>
          <a:p>
            <a:r>
              <a:rPr lang="en-US" dirty="0" smtClean="0"/>
              <a:t>good </a:t>
            </a:r>
            <a:r>
              <a:rPr lang="en-US" dirty="0"/>
              <a:t>set of libraries</a:t>
            </a:r>
          </a:p>
          <a:p>
            <a:r>
              <a:rPr lang="en-US" dirty="0" smtClean="0"/>
              <a:t>ideal </a:t>
            </a:r>
            <a:r>
              <a:rPr lang="en-US" dirty="0"/>
              <a:t>for:</a:t>
            </a:r>
          </a:p>
          <a:p>
            <a:pPr lvl="2"/>
            <a:r>
              <a:rPr lang="en-US" dirty="0"/>
              <a:t>students home projects and learning </a:t>
            </a:r>
            <a:r>
              <a:rPr lang="en-US" dirty="0" err="1"/>
              <a:t>Labview</a:t>
            </a:r>
            <a:endParaRPr lang="en-US" dirty="0"/>
          </a:p>
          <a:p>
            <a:pPr lvl="2"/>
            <a:r>
              <a:rPr lang="en-US" dirty="0"/>
              <a:t>prototyping</a:t>
            </a:r>
          </a:p>
          <a:p>
            <a:r>
              <a:rPr lang="hr-HR" dirty="0" err="1" smtClean="0"/>
              <a:t>Arduino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as </a:t>
            </a:r>
            <a:r>
              <a:rPr lang="en-US" dirty="0" smtClean="0"/>
              <a:t>acquisition </a:t>
            </a:r>
            <a:r>
              <a:rPr lang="en-US" dirty="0"/>
              <a:t>device </a:t>
            </a:r>
            <a:endParaRPr lang="hr-HR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a real-time system</a:t>
            </a:r>
          </a:p>
          <a:p>
            <a:pPr lvl="2"/>
            <a:r>
              <a:rPr lang="en-US" dirty="0"/>
              <a:t>requires constant connection to the computer running </a:t>
            </a:r>
            <a:r>
              <a:rPr lang="en-US" dirty="0" err="1"/>
              <a:t>Labview</a:t>
            </a:r>
            <a:endParaRPr lang="en-US" dirty="0"/>
          </a:p>
          <a:p>
            <a:pPr lvl="1"/>
            <a:r>
              <a:rPr lang="en-US" dirty="0"/>
              <a:t>limitations when using </a:t>
            </a:r>
            <a:r>
              <a:rPr lang="en-US" dirty="0" smtClean="0"/>
              <a:t>libraries</a:t>
            </a:r>
            <a:r>
              <a:rPr lang="hr-HR" dirty="0" smtClean="0"/>
              <a:t> </a:t>
            </a:r>
          </a:p>
          <a:p>
            <a:pPr lvl="2"/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library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much</a:t>
            </a:r>
            <a:r>
              <a:rPr lang="hr-HR" dirty="0" smtClean="0"/>
              <a:t> to do</a:t>
            </a:r>
            <a:endParaRPr lang="en-US" dirty="0"/>
          </a:p>
          <a:p>
            <a:pPr lvl="1"/>
            <a:r>
              <a:rPr lang="hr-HR" dirty="0" smtClean="0"/>
              <a:t>development</a:t>
            </a:r>
            <a:r>
              <a:rPr lang="en-US" dirty="0" smtClean="0"/>
              <a:t> stopped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2016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0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</a:t>
            </a:r>
            <a:r>
              <a:rPr lang="en-US" dirty="0" err="1" smtClean="0"/>
              <a:t>eal</a:t>
            </a:r>
            <a:r>
              <a:rPr lang="en-US" dirty="0" smtClean="0"/>
              <a:t>-time </a:t>
            </a:r>
            <a:r>
              <a:rPr lang="en-US" dirty="0"/>
              <a:t>deployment</a:t>
            </a:r>
            <a:r>
              <a:rPr lang="hr-HR" dirty="0"/>
              <a:t> (LINX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builder</a:t>
            </a:r>
            <a:r>
              <a:rPr lang="hr-HR" dirty="0"/>
              <a:t>)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Programming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Labview</a:t>
            </a:r>
            <a:r>
              <a:rPr lang="hr-HR" dirty="0" smtClean="0"/>
              <a:t> </a:t>
            </a:r>
            <a:r>
              <a:rPr lang="hr-HR" dirty="0" err="1" smtClean="0"/>
              <a:t>using</a:t>
            </a:r>
            <a:r>
              <a:rPr lang="hr-HR" dirty="0" smtClean="0"/>
              <a:t> LINX </a:t>
            </a:r>
            <a:r>
              <a:rPr lang="hr-HR" dirty="0" err="1" smtClean="0"/>
              <a:t>framework</a:t>
            </a:r>
            <a:endParaRPr lang="hr-HR" dirty="0" smtClean="0"/>
          </a:p>
          <a:p>
            <a:r>
              <a:rPr lang="hr-HR" dirty="0" err="1" smtClean="0"/>
              <a:t>running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code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Raspberry</a:t>
            </a:r>
            <a:r>
              <a:rPr lang="hr-HR" dirty="0" smtClean="0"/>
              <a:t> PI </a:t>
            </a:r>
            <a:r>
              <a:rPr lang="hr-HR" dirty="0" err="1" smtClean="0"/>
              <a:t>without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connection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computer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Labview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endParaRPr lang="hr-HR" dirty="0" smtClean="0"/>
          </a:p>
          <a:p>
            <a:r>
              <a:rPr lang="hr-HR" dirty="0" err="1" smtClean="0"/>
              <a:t>Labview</a:t>
            </a:r>
            <a:r>
              <a:rPr lang="hr-HR" dirty="0" smtClean="0"/>
              <a:t> </a:t>
            </a:r>
            <a:r>
              <a:rPr lang="hr-HR" dirty="0" err="1" smtClean="0"/>
              <a:t>runtime</a:t>
            </a:r>
            <a:r>
              <a:rPr lang="hr-HR" dirty="0" smtClean="0"/>
              <a:t> </a:t>
            </a:r>
            <a:r>
              <a:rPr lang="hr-HR" dirty="0" err="1" smtClean="0"/>
              <a:t>engine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installed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endParaRPr lang="hr-HR" dirty="0" smtClean="0"/>
          </a:p>
          <a:p>
            <a:r>
              <a:rPr lang="hr-HR" dirty="0" smtClean="0"/>
              <a:t>VI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started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startup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target</a:t>
            </a:r>
            <a:r>
              <a:rPr lang="hr-HR" dirty="0" smtClean="0"/>
              <a:t> </a:t>
            </a:r>
            <a:r>
              <a:rPr lang="hr-HR" dirty="0" err="1" smtClean="0"/>
              <a:t>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7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Digital I/O </a:t>
            </a:r>
            <a:r>
              <a:rPr lang="hr-HR" dirty="0" err="1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reads</a:t>
            </a:r>
            <a:r>
              <a:rPr lang="hr-HR" dirty="0" smtClean="0"/>
              <a:t> a </a:t>
            </a:r>
            <a:r>
              <a:rPr lang="hr-HR" dirty="0" err="1" smtClean="0"/>
              <a:t>digtal</a:t>
            </a:r>
            <a:r>
              <a:rPr lang="hr-HR" dirty="0" smtClean="0"/>
              <a:t> input signal (for </a:t>
            </a:r>
            <a:r>
              <a:rPr lang="hr-HR" dirty="0" err="1" smtClean="0"/>
              <a:t>example</a:t>
            </a:r>
            <a:r>
              <a:rPr lang="hr-HR" dirty="0" smtClean="0"/>
              <a:t> a </a:t>
            </a:r>
            <a:r>
              <a:rPr lang="hr-HR" dirty="0" err="1" smtClean="0"/>
              <a:t>button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input signal </a:t>
            </a:r>
            <a:r>
              <a:rPr lang="hr-HR" dirty="0" err="1" smtClean="0"/>
              <a:t>toggle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digital</a:t>
            </a:r>
            <a:r>
              <a:rPr lang="hr-HR" dirty="0" smtClean="0"/>
              <a:t> </a:t>
            </a:r>
            <a:r>
              <a:rPr lang="hr-HR" dirty="0" err="1" smtClean="0"/>
              <a:t>outputs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opposite</a:t>
            </a:r>
            <a:r>
              <a:rPr lang="hr-HR" dirty="0" smtClean="0"/>
              <a:t> </a:t>
            </a:r>
            <a:r>
              <a:rPr lang="hr-HR" dirty="0" err="1" smtClean="0"/>
              <a:t>values</a:t>
            </a:r>
            <a:r>
              <a:rPr lang="hr-HR" dirty="0" smtClean="0"/>
              <a:t> (for </a:t>
            </a:r>
            <a:r>
              <a:rPr lang="hr-HR" dirty="0" err="1" smtClean="0"/>
              <a:t>example</a:t>
            </a:r>
            <a:r>
              <a:rPr lang="hr-HR" dirty="0" smtClean="0"/>
              <a:t> a DC motor driver)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02" y="3096318"/>
            <a:ext cx="908685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56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568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adagio_slab</vt:lpstr>
      <vt:lpstr>Arial</vt:lpstr>
      <vt:lpstr>Calibri</vt:lpstr>
      <vt:lpstr>Calibri Light</vt:lpstr>
      <vt:lpstr>Garamond</vt:lpstr>
      <vt:lpstr>Times New Roman</vt:lpstr>
      <vt:lpstr>Office Theme</vt:lpstr>
      <vt:lpstr>Virtual Instrumentation</vt:lpstr>
      <vt:lpstr>PowerPoint Presentation</vt:lpstr>
      <vt:lpstr>Arduino</vt:lpstr>
      <vt:lpstr>Raspberry PI</vt:lpstr>
      <vt:lpstr>Communication with the third-party harware</vt:lpstr>
      <vt:lpstr>Communication protocol</vt:lpstr>
      <vt:lpstr>Linx Framework</vt:lpstr>
      <vt:lpstr>Real-time deployment (LINX Application builder) </vt:lpstr>
      <vt:lpstr>Digital I/O example</vt:lpstr>
      <vt:lpstr>PWM control example</vt:lpstr>
      <vt:lpstr>Servo motor control example</vt:lpstr>
      <vt:lpstr>Analog I/O example</vt:lpstr>
      <vt:lpstr>RealTime application on Raspberry PI (1)</vt:lpstr>
      <vt:lpstr>RealTime application on Raspberry PI (2)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Balkan Open Competition in  Software-designed Instrumentation</dc:title>
  <dc:creator>Stefana Jocic</dc:creator>
  <cp:lastModifiedBy>Windows User</cp:lastModifiedBy>
  <cp:revision>68</cp:revision>
  <dcterms:created xsi:type="dcterms:W3CDTF">2018-11-07T10:58:35Z</dcterms:created>
  <dcterms:modified xsi:type="dcterms:W3CDTF">2019-06-03T18:01:47Z</dcterms:modified>
</cp:coreProperties>
</file>