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77" r:id="rId4"/>
    <p:sldId id="272" r:id="rId5"/>
    <p:sldId id="273" r:id="rId6"/>
    <p:sldId id="274" r:id="rId7"/>
    <p:sldId id="275" r:id="rId8"/>
    <p:sldId id="276" r:id="rId9"/>
    <p:sldId id="278" r:id="rId10"/>
    <p:sldId id="281" r:id="rId11"/>
    <p:sldId id="282" r:id="rId12"/>
    <p:sldId id="279" r:id="rId13"/>
    <p:sldId id="280" r:id="rId14"/>
    <p:sldId id="283" r:id="rId15"/>
    <p:sldId id="260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43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008E06-CD8B-4133-9E02-7666DE50980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8E11DF6-0E83-4518-B100-C5978D2235C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0BA13DD-45D8-45A6-9E89-1C17DCE82B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35AA11-463B-4726-8CDA-9241FDE1B93A}" type="datetimeFigureOut">
              <a:rPr lang="en-US" smtClean="0"/>
              <a:t>6/3/2019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51108F-78AD-4111-9980-872DC3B1C3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AD2F82D-B7AA-48B4-B87A-24A006FF5F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F31FC5-8BCE-4E5A-9545-4320DC72B5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40633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89B1C6-139B-47BA-B958-182935C513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1A58007-A84B-4B9C-9EED-26BADE160AC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A18057-15F9-4805-8AB8-81CBDEC683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35AA11-463B-4726-8CDA-9241FDE1B93A}" type="datetimeFigureOut">
              <a:rPr lang="en-US" smtClean="0"/>
              <a:t>6/3/2019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86B400F-CA49-4851-846D-21073ADC70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41C4B36-425C-4FE9-B722-22A57C8905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F31FC5-8BCE-4E5A-9545-4320DC72B5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18008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CAD748A-F986-4F56-B999-5E31BF0473B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25314A1-9739-4EE7-8616-3F51647ED4B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55B888F-805A-464E-B0FB-910D0B9B72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35AA11-463B-4726-8CDA-9241FDE1B93A}" type="datetimeFigureOut">
              <a:rPr lang="en-US" smtClean="0"/>
              <a:t>6/3/2019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C4B5AC-DC40-439F-A604-2F17984242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D0F6182-8C27-42D3-BF7A-8B8E465800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F31FC5-8BCE-4E5A-9545-4320DC72B5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66034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66A686-4550-4B4F-88FF-A2BB41C993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03C257-4D89-4A71-88C1-6877B202B6C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1BD2855-63E0-4CCA-8102-AFBEB24C1F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35AA11-463B-4726-8CDA-9241FDE1B93A}" type="datetimeFigureOut">
              <a:rPr lang="en-US" smtClean="0"/>
              <a:t>6/3/2019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D00D8FB-D3A9-4420-A06A-0DAAF3C6F7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10E37D-F003-45A3-AFFD-6AFD61D64D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F31FC5-8BCE-4E5A-9545-4320DC72B5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57042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082D96-2400-4E05-9A85-9AD59A0A1A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ADC5E30-D655-4CBA-ABC1-20470D01F7B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82CAD78-9E8D-4E0A-A60A-DE0D783C85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35AA11-463B-4726-8CDA-9241FDE1B93A}" type="datetimeFigureOut">
              <a:rPr lang="en-US" smtClean="0"/>
              <a:t>6/3/2019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952E2E3-BAA8-4F9B-99CC-76D6EA12D2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C0C41E-AA74-41C7-A3D4-7C4CCCD271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F31FC5-8BCE-4E5A-9545-4320DC72B5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95960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0FADBC-40C3-4EE9-8D77-15760ADCC7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D93D80-6474-4118-8A7A-EAF5D528889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9BB6573-8335-4003-AD0F-82717D25D9A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2589C96-2F5A-4354-A545-7B70989793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35AA11-463B-4726-8CDA-9241FDE1B93A}" type="datetimeFigureOut">
              <a:rPr lang="en-US" smtClean="0"/>
              <a:t>6/3/2019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719C3F2-920C-4FE5-B582-4088780EB3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10E0850-65AD-4E36-A793-2115112140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F31FC5-8BCE-4E5A-9545-4320DC72B5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98564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778762-D59A-4823-A448-89B2E5E3E3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D7CD1CA-A3A9-45CF-9C41-7E7EBFEE4E7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CEC6BCA-7A49-443D-8D34-36DFAE9690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12AC245-503D-44CD-9485-9A734733E60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8938F0C-BD31-4A73-8E83-81CDBC12071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A213C21-C126-431C-9E94-CB8F22AC80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35AA11-463B-4726-8CDA-9241FDE1B93A}" type="datetimeFigureOut">
              <a:rPr lang="en-US" smtClean="0"/>
              <a:t>6/3/2019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36B540E-990E-4BF6-A7F3-C0BE7006D7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F8B04EC-0252-404C-9379-962C12B53D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F31FC5-8BCE-4E5A-9545-4320DC72B5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70749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EC4EBE-626E-4074-AD4A-551CC45A62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A23B8C0-09A8-46A3-839C-D9D674D335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35AA11-463B-4726-8CDA-9241FDE1B93A}" type="datetimeFigureOut">
              <a:rPr lang="en-US" smtClean="0"/>
              <a:t>6/3/2019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8092EA3-A251-46D3-BB8B-43C4A5880E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00D25D4-B396-4569-AD04-756C323A5D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F31FC5-8BCE-4E5A-9545-4320DC72B5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07923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7649236-29E9-493A-9F5B-F9F76A9D0B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35AA11-463B-4726-8CDA-9241FDE1B93A}" type="datetimeFigureOut">
              <a:rPr lang="en-US" smtClean="0"/>
              <a:t>6/3/2019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3D11D38-1A4F-4514-99E3-780C2D19FC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178FAB4-93AC-4957-8D3D-618F67569C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F31FC5-8BCE-4E5A-9545-4320DC72B5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24746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663A37-11D9-40E5-A77A-2899FCA278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EE60B7-8B78-444E-A87E-AA071DF6C6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483EA52-9B16-4E5F-9AE4-5EC3A99E77A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7E1047A-BC5B-4E5C-9CEF-EB1324CBE4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35AA11-463B-4726-8CDA-9241FDE1B93A}" type="datetimeFigureOut">
              <a:rPr lang="en-US" smtClean="0"/>
              <a:t>6/3/2019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E5CDB07-BD10-4BFC-9AEE-05C6599751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D049DF4-5EBE-4D13-BFAC-FE9AB8D034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F31FC5-8BCE-4E5A-9545-4320DC72B5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94075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5C2CC6-DD0E-4E38-B905-4C07A54DFA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871A150-EFB7-49B9-BF50-AC70BF3CFDD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90D340E-F353-4FB2-8533-22BFDE76D45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421731A-B673-4F4D-A4C1-F9C209AF43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35AA11-463B-4726-8CDA-9241FDE1B93A}" type="datetimeFigureOut">
              <a:rPr lang="en-US" smtClean="0"/>
              <a:t>6/3/2019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5FE43DB-AD4D-40A0-BC63-FBD6362344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314435B-69EE-475D-BD39-D4C47EFFB7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F31FC5-8BCE-4E5A-9545-4320DC72B5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83760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765047D-8B04-4421-8D8B-3E67B2AABC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C46A5DE-1D21-48E9-88FE-8A3FEFF248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1785FDE-DBE7-4A10-A677-89DFA19C1E6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35AA11-463B-4726-8CDA-9241FDE1B93A}" type="datetimeFigureOut">
              <a:rPr lang="en-US" smtClean="0"/>
              <a:t>6/3/2019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A8D911-0B48-4B48-BE50-ECC28862DDA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B3A2000-81F7-401A-BDD7-94E3F90CBA9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F31FC5-8BCE-4E5A-9545-4320DC72B5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40639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jpeg"/><Relationship Id="rId3" Type="http://schemas.openxmlformats.org/officeDocument/2006/relationships/image" Target="../media/image4.jpg"/><Relationship Id="rId7" Type="http://schemas.openxmlformats.org/officeDocument/2006/relationships/image" Target="../media/image1.jp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C2FE96-4A51-48CC-821E-C8B4072303D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546427"/>
            <a:ext cx="9144000" cy="2387600"/>
          </a:xfrm>
        </p:spPr>
        <p:txBody>
          <a:bodyPr>
            <a:noAutofit/>
          </a:bodyPr>
          <a:lstStyle/>
          <a:p>
            <a:r>
              <a:rPr lang="hr-HR" sz="4700" b="1" dirty="0" err="1" smtClean="0">
                <a:latin typeface="Garamond" panose="020204040303010108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Virtual</a:t>
            </a:r>
            <a:r>
              <a:rPr lang="hr-HR" sz="4700" b="1" dirty="0" smtClean="0">
                <a:latin typeface="Garamond" panose="020204040303010108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r-HR" sz="4700" b="1" dirty="0" err="1" smtClean="0">
                <a:latin typeface="Garamond" panose="020204040303010108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Instrumentation</a:t>
            </a:r>
            <a:endParaRPr lang="en-US" sz="4700" dirty="0">
              <a:latin typeface="Garamond" panose="02020404030301010803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E29ACAD-C11B-4620-BB13-1944A047114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052605"/>
            <a:ext cx="9144000" cy="2387599"/>
          </a:xfrm>
        </p:spPr>
        <p:txBody>
          <a:bodyPr>
            <a:normAutofit/>
          </a:bodyPr>
          <a:lstStyle/>
          <a:p>
            <a:r>
              <a:rPr lang="en-US" sz="3000" b="1" dirty="0">
                <a:latin typeface="Garamond" panose="02020404030301010803" pitchFamily="18" charset="0"/>
              </a:rPr>
              <a:t>Using </a:t>
            </a:r>
            <a:r>
              <a:rPr lang="hr-HR" sz="3000" b="1" dirty="0" err="1" smtClean="0">
                <a:latin typeface="Garamond" panose="02020404030301010803" pitchFamily="18" charset="0"/>
              </a:rPr>
              <a:t>non</a:t>
            </a:r>
            <a:r>
              <a:rPr lang="hr-HR" sz="3000" b="1" dirty="0" smtClean="0">
                <a:latin typeface="Garamond" panose="02020404030301010803" pitchFamily="18" charset="0"/>
              </a:rPr>
              <a:t>-NI hardware</a:t>
            </a:r>
            <a:r>
              <a:rPr lang="en-US" sz="3000" b="1" dirty="0" smtClean="0">
                <a:latin typeface="Garamond" panose="02020404030301010803" pitchFamily="18" charset="0"/>
              </a:rPr>
              <a:t> </a:t>
            </a:r>
            <a:r>
              <a:rPr lang="en-US" sz="3000" b="1" dirty="0">
                <a:latin typeface="Garamond" panose="02020404030301010803" pitchFamily="18" charset="0"/>
              </a:rPr>
              <a:t>with </a:t>
            </a:r>
            <a:r>
              <a:rPr lang="en-US" sz="3000" b="1" dirty="0" err="1">
                <a:latin typeface="Garamond" panose="02020404030301010803" pitchFamily="18" charset="0"/>
              </a:rPr>
              <a:t>Labview</a:t>
            </a:r>
            <a:r>
              <a:rPr lang="en-US" sz="3000" b="1" dirty="0">
                <a:latin typeface="Garamond" panose="02020404030301010803" pitchFamily="18" charset="0"/>
              </a:rPr>
              <a:t> - LECTURE</a:t>
            </a:r>
            <a:endParaRPr lang="en-US" sz="2000" dirty="0">
              <a:latin typeface="Garamond" panose="02020404030301010803" pitchFamily="18" charset="0"/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97326556-F4F3-45A7-A261-C1B358F8A27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5650" y="142619"/>
            <a:ext cx="2500506" cy="234000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3272765" y="814010"/>
            <a:ext cx="6096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b="1" dirty="0">
                <a:latin typeface="Garamond" panose="02020404030301010803" pitchFamily="18" charset="0"/>
              </a:rPr>
              <a:t>Innovative Teaching Approaches in development of Software Designed Instrumentation and its application in real-time systems</a:t>
            </a:r>
          </a:p>
        </p:txBody>
      </p:sp>
      <p:pic>
        <p:nvPicPr>
          <p:cNvPr id="1026" name="Picture 2" descr="https://eacea.ec.europa.eu/sites/eacea-site/files/logosbeneficaireserasmusleft_en.jpg"/>
          <p:cNvPicPr>
            <a:picLocks noChangeAspect="1" noChangeArrowheads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9653" y="5469146"/>
            <a:ext cx="5728770" cy="12594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882009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PWM </a:t>
            </a:r>
            <a:r>
              <a:rPr lang="hr-HR" dirty="0" err="1" smtClean="0"/>
              <a:t>control</a:t>
            </a:r>
            <a:r>
              <a:rPr lang="hr-HR" dirty="0" smtClean="0"/>
              <a:t> </a:t>
            </a:r>
            <a:r>
              <a:rPr lang="hr-HR" dirty="0" err="1"/>
              <a:t>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Vi </a:t>
            </a:r>
            <a:r>
              <a:rPr lang="hr-HR" dirty="0" err="1" smtClean="0"/>
              <a:t>that</a:t>
            </a:r>
            <a:r>
              <a:rPr lang="hr-HR" dirty="0" smtClean="0"/>
              <a:t> </a:t>
            </a:r>
            <a:r>
              <a:rPr lang="hr-HR" dirty="0" err="1" smtClean="0"/>
              <a:t>controls</a:t>
            </a:r>
            <a:r>
              <a:rPr lang="hr-HR" dirty="0" smtClean="0"/>
              <a:t> </a:t>
            </a:r>
            <a:r>
              <a:rPr lang="hr-HR" dirty="0" err="1" smtClean="0"/>
              <a:t>the</a:t>
            </a:r>
            <a:r>
              <a:rPr lang="hr-HR" dirty="0" smtClean="0"/>
              <a:t> </a:t>
            </a:r>
            <a:r>
              <a:rPr lang="hr-HR" dirty="0" err="1" smtClean="0"/>
              <a:t>intensity</a:t>
            </a:r>
            <a:r>
              <a:rPr lang="hr-HR" dirty="0" smtClean="0"/>
              <a:t> </a:t>
            </a:r>
            <a:r>
              <a:rPr lang="hr-HR" dirty="0" err="1" smtClean="0"/>
              <a:t>of</a:t>
            </a:r>
            <a:r>
              <a:rPr lang="hr-HR" dirty="0" smtClean="0"/>
              <a:t> </a:t>
            </a:r>
            <a:r>
              <a:rPr lang="hr-HR" dirty="0" err="1" smtClean="0"/>
              <a:t>the</a:t>
            </a:r>
            <a:r>
              <a:rPr lang="hr-HR" dirty="0" smtClean="0"/>
              <a:t> LED </a:t>
            </a:r>
            <a:r>
              <a:rPr lang="hr-HR" dirty="0" err="1" smtClean="0"/>
              <a:t>connected</a:t>
            </a:r>
            <a:r>
              <a:rPr lang="hr-HR" dirty="0" smtClean="0"/>
              <a:t> to </a:t>
            </a:r>
            <a:r>
              <a:rPr lang="hr-HR" dirty="0" err="1" smtClean="0"/>
              <a:t>the</a:t>
            </a:r>
            <a:r>
              <a:rPr lang="hr-HR" dirty="0" smtClean="0"/>
              <a:t> </a:t>
            </a:r>
            <a:r>
              <a:rPr lang="hr-HR" dirty="0" err="1" smtClean="0"/>
              <a:t>digital</a:t>
            </a:r>
            <a:r>
              <a:rPr lang="hr-HR" dirty="0" smtClean="0"/>
              <a:t> pin 3 </a:t>
            </a:r>
            <a:r>
              <a:rPr lang="hr-HR" dirty="0" err="1" smtClean="0"/>
              <a:t>of</a:t>
            </a:r>
            <a:r>
              <a:rPr lang="hr-HR" dirty="0" smtClean="0"/>
              <a:t> </a:t>
            </a:r>
            <a:r>
              <a:rPr lang="hr-HR" dirty="0" err="1" smtClean="0"/>
              <a:t>the</a:t>
            </a:r>
            <a:r>
              <a:rPr lang="hr-HR" dirty="0" smtClean="0"/>
              <a:t> </a:t>
            </a:r>
            <a:r>
              <a:rPr lang="hr-HR" dirty="0" err="1" smtClean="0"/>
              <a:t>target</a:t>
            </a:r>
            <a:r>
              <a:rPr lang="hr-HR" dirty="0" smtClean="0"/>
              <a:t> </a:t>
            </a:r>
            <a:r>
              <a:rPr lang="hr-HR" dirty="0" err="1" smtClean="0"/>
              <a:t>device</a:t>
            </a:r>
            <a:r>
              <a:rPr lang="hr-HR" dirty="0" smtClean="0"/>
              <a:t>.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28850" y="3222913"/>
            <a:ext cx="7734300" cy="2324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550366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err="1" smtClean="0"/>
              <a:t>Servo</a:t>
            </a:r>
            <a:r>
              <a:rPr lang="hr-HR" dirty="0" smtClean="0"/>
              <a:t> motor </a:t>
            </a:r>
            <a:r>
              <a:rPr lang="hr-HR" dirty="0" err="1" smtClean="0"/>
              <a:t>control</a:t>
            </a:r>
            <a:r>
              <a:rPr lang="hr-HR" dirty="0" smtClean="0"/>
              <a:t> </a:t>
            </a:r>
            <a:r>
              <a:rPr lang="hr-HR" dirty="0" err="1"/>
              <a:t>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err="1" smtClean="0"/>
              <a:t>Control</a:t>
            </a:r>
            <a:r>
              <a:rPr lang="hr-HR" dirty="0" smtClean="0"/>
              <a:t> </a:t>
            </a:r>
            <a:r>
              <a:rPr lang="hr-HR" dirty="0" err="1" smtClean="0"/>
              <a:t>the</a:t>
            </a:r>
            <a:r>
              <a:rPr lang="hr-HR" dirty="0" smtClean="0"/>
              <a:t> </a:t>
            </a:r>
            <a:r>
              <a:rPr lang="hr-HR" dirty="0" err="1" smtClean="0"/>
              <a:t>servo</a:t>
            </a:r>
            <a:r>
              <a:rPr lang="hr-HR" dirty="0" smtClean="0"/>
              <a:t> motor </a:t>
            </a:r>
            <a:r>
              <a:rPr lang="hr-HR" dirty="0" err="1" smtClean="0"/>
              <a:t>connected</a:t>
            </a:r>
            <a:r>
              <a:rPr lang="hr-HR" dirty="0" smtClean="0"/>
              <a:t> to </a:t>
            </a:r>
            <a:r>
              <a:rPr lang="hr-HR" dirty="0" err="1" smtClean="0"/>
              <a:t>the</a:t>
            </a:r>
            <a:r>
              <a:rPr lang="hr-HR" dirty="0" smtClean="0"/>
              <a:t> </a:t>
            </a:r>
            <a:r>
              <a:rPr lang="hr-HR" dirty="0" err="1" smtClean="0"/>
              <a:t>digital</a:t>
            </a:r>
            <a:r>
              <a:rPr lang="hr-HR" dirty="0" smtClean="0"/>
              <a:t> pin 9 </a:t>
            </a:r>
            <a:r>
              <a:rPr lang="hr-HR" dirty="0" err="1" smtClean="0"/>
              <a:t>of</a:t>
            </a:r>
            <a:r>
              <a:rPr lang="hr-HR" dirty="0" smtClean="0"/>
              <a:t> </a:t>
            </a:r>
            <a:r>
              <a:rPr lang="hr-HR" dirty="0" err="1" smtClean="0"/>
              <a:t>the</a:t>
            </a:r>
            <a:r>
              <a:rPr lang="hr-HR" dirty="0" smtClean="0"/>
              <a:t> </a:t>
            </a:r>
            <a:r>
              <a:rPr lang="hr-HR" dirty="0" err="1" smtClean="0"/>
              <a:t>target</a:t>
            </a:r>
            <a:r>
              <a:rPr lang="hr-HR" dirty="0" smtClean="0"/>
              <a:t> </a:t>
            </a:r>
            <a:r>
              <a:rPr lang="hr-HR" dirty="0" err="1" smtClean="0"/>
              <a:t>device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87706" y="2624931"/>
            <a:ext cx="9848850" cy="27527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914412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err="1" smtClean="0"/>
              <a:t>Analog</a:t>
            </a:r>
            <a:r>
              <a:rPr lang="hr-HR" dirty="0" smtClean="0"/>
              <a:t> I/O </a:t>
            </a:r>
            <a:r>
              <a:rPr lang="hr-HR" dirty="0" err="1" smtClean="0"/>
              <a:t>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VI </a:t>
            </a:r>
            <a:r>
              <a:rPr lang="hr-HR" dirty="0" err="1" smtClean="0"/>
              <a:t>that</a:t>
            </a:r>
            <a:r>
              <a:rPr lang="hr-HR" dirty="0" smtClean="0"/>
              <a:t> </a:t>
            </a:r>
            <a:r>
              <a:rPr lang="hr-HR" dirty="0" err="1" smtClean="0"/>
              <a:t>reads</a:t>
            </a:r>
            <a:r>
              <a:rPr lang="hr-HR" dirty="0" smtClean="0"/>
              <a:t> </a:t>
            </a:r>
            <a:r>
              <a:rPr lang="hr-HR" dirty="0" err="1" smtClean="0"/>
              <a:t>analog</a:t>
            </a:r>
            <a:r>
              <a:rPr lang="hr-HR" dirty="0" smtClean="0"/>
              <a:t> </a:t>
            </a:r>
            <a:r>
              <a:rPr lang="hr-HR" dirty="0" err="1" smtClean="0"/>
              <a:t>value</a:t>
            </a:r>
            <a:r>
              <a:rPr lang="hr-HR" dirty="0" smtClean="0"/>
              <a:t> </a:t>
            </a:r>
            <a:r>
              <a:rPr lang="hr-HR" dirty="0" err="1" smtClean="0"/>
              <a:t>from</a:t>
            </a:r>
            <a:r>
              <a:rPr lang="hr-HR" dirty="0" smtClean="0"/>
              <a:t> </a:t>
            </a:r>
            <a:r>
              <a:rPr lang="hr-HR" dirty="0" err="1" smtClean="0"/>
              <a:t>the</a:t>
            </a:r>
            <a:r>
              <a:rPr lang="hr-HR" dirty="0" smtClean="0"/>
              <a:t> </a:t>
            </a:r>
            <a:r>
              <a:rPr lang="hr-HR" dirty="0" err="1" smtClean="0"/>
              <a:t>analog</a:t>
            </a:r>
            <a:r>
              <a:rPr lang="hr-HR" dirty="0" smtClean="0"/>
              <a:t> input pin </a:t>
            </a:r>
            <a:r>
              <a:rPr lang="hr-HR" i="1" dirty="0" smtClean="0"/>
              <a:t>0</a:t>
            </a:r>
            <a:r>
              <a:rPr lang="hr-HR" dirty="0" smtClean="0"/>
              <a:t> </a:t>
            </a:r>
            <a:r>
              <a:rPr lang="hr-HR" dirty="0" err="1" smtClean="0"/>
              <a:t>and</a:t>
            </a:r>
            <a:r>
              <a:rPr lang="hr-HR" dirty="0" smtClean="0"/>
              <a:t> </a:t>
            </a:r>
            <a:r>
              <a:rPr lang="hr-HR" dirty="0" err="1" smtClean="0"/>
              <a:t>stores</a:t>
            </a:r>
            <a:r>
              <a:rPr lang="hr-HR" dirty="0" smtClean="0"/>
              <a:t> </a:t>
            </a:r>
            <a:r>
              <a:rPr lang="hr-HR" dirty="0" err="1" smtClean="0"/>
              <a:t>it</a:t>
            </a:r>
            <a:r>
              <a:rPr lang="hr-HR" dirty="0" smtClean="0"/>
              <a:t> </a:t>
            </a:r>
            <a:r>
              <a:rPr lang="hr-HR" dirty="0" err="1" smtClean="0"/>
              <a:t>in</a:t>
            </a:r>
            <a:r>
              <a:rPr lang="hr-HR" dirty="0" smtClean="0"/>
              <a:t> </a:t>
            </a:r>
            <a:r>
              <a:rPr lang="hr-HR" dirty="0" err="1" smtClean="0"/>
              <a:t>an</a:t>
            </a:r>
            <a:r>
              <a:rPr lang="hr-HR" dirty="0" smtClean="0"/>
              <a:t> </a:t>
            </a:r>
            <a:r>
              <a:rPr lang="hr-HR" dirty="0" err="1" smtClean="0"/>
              <a:t>array</a:t>
            </a:r>
            <a:r>
              <a:rPr lang="hr-HR" dirty="0" smtClean="0"/>
              <a:t>. VI </a:t>
            </a:r>
            <a:r>
              <a:rPr lang="hr-HR" dirty="0" err="1" smtClean="0"/>
              <a:t>displays</a:t>
            </a:r>
            <a:r>
              <a:rPr lang="hr-HR" dirty="0" smtClean="0"/>
              <a:t> </a:t>
            </a:r>
            <a:r>
              <a:rPr lang="hr-HR" dirty="0" err="1" smtClean="0"/>
              <a:t>the</a:t>
            </a:r>
            <a:r>
              <a:rPr lang="hr-HR" dirty="0" smtClean="0"/>
              <a:t> </a:t>
            </a:r>
            <a:r>
              <a:rPr lang="hr-HR" dirty="0" err="1" smtClean="0"/>
              <a:t>arithmetic</a:t>
            </a:r>
            <a:r>
              <a:rPr lang="hr-HR" dirty="0" smtClean="0"/>
              <a:t> </a:t>
            </a:r>
            <a:r>
              <a:rPr lang="hr-HR" dirty="0" err="1" smtClean="0"/>
              <a:t>mean</a:t>
            </a:r>
            <a:r>
              <a:rPr lang="hr-HR" dirty="0" smtClean="0"/>
              <a:t> </a:t>
            </a:r>
            <a:r>
              <a:rPr lang="hr-HR" dirty="0" err="1" smtClean="0"/>
              <a:t>of</a:t>
            </a:r>
            <a:r>
              <a:rPr lang="hr-HR" dirty="0" smtClean="0"/>
              <a:t> </a:t>
            </a:r>
            <a:r>
              <a:rPr lang="hr-HR" dirty="0" err="1" smtClean="0"/>
              <a:t>the</a:t>
            </a:r>
            <a:r>
              <a:rPr lang="hr-HR" dirty="0" smtClean="0"/>
              <a:t> </a:t>
            </a:r>
            <a:r>
              <a:rPr lang="hr-HR" dirty="0" err="1" smtClean="0"/>
              <a:t>read</a:t>
            </a:r>
            <a:r>
              <a:rPr lang="hr-HR" dirty="0" smtClean="0"/>
              <a:t> </a:t>
            </a:r>
            <a:r>
              <a:rPr lang="hr-HR" dirty="0" err="1" smtClean="0"/>
              <a:t>values</a:t>
            </a:r>
            <a:r>
              <a:rPr lang="hr-HR" dirty="0" smtClean="0"/>
              <a:t> to </a:t>
            </a:r>
            <a:r>
              <a:rPr lang="hr-HR" dirty="0" err="1" smtClean="0"/>
              <a:t>the</a:t>
            </a:r>
            <a:r>
              <a:rPr lang="hr-HR" dirty="0" smtClean="0"/>
              <a:t> </a:t>
            </a:r>
            <a:r>
              <a:rPr lang="hr-HR" dirty="0" err="1" smtClean="0"/>
              <a:t>user</a:t>
            </a:r>
            <a:r>
              <a:rPr lang="hr-HR" dirty="0" smtClean="0"/>
              <a:t>.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32180" y="3158317"/>
            <a:ext cx="6086475" cy="2686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561084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err="1" smtClean="0"/>
              <a:t>RealTime</a:t>
            </a:r>
            <a:r>
              <a:rPr lang="hr-HR" dirty="0" smtClean="0"/>
              <a:t> </a:t>
            </a:r>
            <a:r>
              <a:rPr lang="hr-HR" dirty="0" err="1" smtClean="0"/>
              <a:t>application</a:t>
            </a:r>
            <a:r>
              <a:rPr lang="hr-HR" dirty="0" smtClean="0"/>
              <a:t> on </a:t>
            </a:r>
            <a:r>
              <a:rPr lang="hr-HR" dirty="0" err="1" smtClean="0"/>
              <a:t>Raspberry</a:t>
            </a:r>
            <a:r>
              <a:rPr lang="hr-HR" dirty="0" smtClean="0"/>
              <a:t> PI (1)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r-HR" dirty="0" err="1" smtClean="0"/>
              <a:t>requirements</a:t>
            </a:r>
            <a:r>
              <a:rPr lang="hr-HR" dirty="0"/>
              <a:t> </a:t>
            </a:r>
            <a:r>
              <a:rPr lang="hr-HR" dirty="0" smtClean="0"/>
              <a:t>are:</a:t>
            </a:r>
          </a:p>
          <a:p>
            <a:pPr lvl="1"/>
            <a:r>
              <a:rPr lang="en-US" dirty="0" err="1" smtClean="0"/>
              <a:t>Labview</a:t>
            </a:r>
            <a:r>
              <a:rPr lang="en-US" dirty="0" smtClean="0"/>
              <a:t> </a:t>
            </a:r>
            <a:r>
              <a:rPr lang="en-US" dirty="0"/>
              <a:t>2014 sp1, 32 bit</a:t>
            </a:r>
          </a:p>
          <a:p>
            <a:pPr lvl="1"/>
            <a:r>
              <a:rPr lang="en-US" dirty="0" err="1" smtClean="0"/>
              <a:t>MakerHub</a:t>
            </a:r>
            <a:r>
              <a:rPr lang="en-US" dirty="0" smtClean="0"/>
              <a:t> </a:t>
            </a:r>
            <a:r>
              <a:rPr lang="en-US" dirty="0"/>
              <a:t>add-on for </a:t>
            </a:r>
            <a:r>
              <a:rPr lang="hr-HR" dirty="0" smtClean="0"/>
              <a:t>L</a:t>
            </a:r>
            <a:r>
              <a:rPr lang="en-US" dirty="0" err="1" smtClean="0"/>
              <a:t>abview</a:t>
            </a:r>
            <a:endParaRPr lang="en-US" dirty="0"/>
          </a:p>
          <a:p>
            <a:pPr lvl="1"/>
            <a:r>
              <a:rPr lang="en-US" dirty="0" err="1" smtClean="0"/>
              <a:t>Rasbian</a:t>
            </a:r>
            <a:r>
              <a:rPr lang="en-US" dirty="0" smtClean="0"/>
              <a:t> </a:t>
            </a:r>
            <a:r>
              <a:rPr lang="en-US" dirty="0"/>
              <a:t>OS on Raspberry PI </a:t>
            </a:r>
          </a:p>
          <a:p>
            <a:pPr lvl="2"/>
            <a:r>
              <a:rPr lang="en-US" dirty="0" err="1" smtClean="0"/>
              <a:t>Ras</a:t>
            </a:r>
            <a:r>
              <a:rPr lang="hr-HR" dirty="0" smtClean="0"/>
              <a:t>p</a:t>
            </a:r>
            <a:r>
              <a:rPr lang="en-US" dirty="0" err="1" smtClean="0"/>
              <a:t>bian</a:t>
            </a:r>
            <a:r>
              <a:rPr lang="en-US" dirty="0" smtClean="0"/>
              <a:t> Jessie</a:t>
            </a:r>
            <a:endParaRPr lang="hr-HR" dirty="0" smtClean="0"/>
          </a:p>
          <a:p>
            <a:r>
              <a:rPr lang="hr-HR" dirty="0" err="1" smtClean="0"/>
              <a:t>Connection</a:t>
            </a:r>
            <a:r>
              <a:rPr lang="hr-HR" dirty="0" smtClean="0"/>
              <a:t> </a:t>
            </a:r>
            <a:r>
              <a:rPr lang="hr-HR" dirty="0" err="1" smtClean="0"/>
              <a:t>tto</a:t>
            </a:r>
            <a:r>
              <a:rPr lang="hr-HR" dirty="0" smtClean="0"/>
              <a:t> </a:t>
            </a:r>
            <a:r>
              <a:rPr lang="hr-HR" dirty="0" err="1" smtClean="0"/>
              <a:t>Raspberry</a:t>
            </a:r>
            <a:r>
              <a:rPr lang="hr-HR" dirty="0" smtClean="0"/>
              <a:t> PI</a:t>
            </a:r>
          </a:p>
          <a:p>
            <a:pPr lvl="1"/>
            <a:r>
              <a:rPr lang="en-US" dirty="0" smtClean="0"/>
              <a:t>Serial</a:t>
            </a:r>
            <a:r>
              <a:rPr lang="en-US" dirty="0"/>
              <a:t>, network (</a:t>
            </a:r>
            <a:r>
              <a:rPr lang="en-US" dirty="0" err="1"/>
              <a:t>WiFi</a:t>
            </a:r>
            <a:r>
              <a:rPr lang="en-US" dirty="0"/>
              <a:t>, Ethernet cable)</a:t>
            </a:r>
          </a:p>
          <a:p>
            <a:r>
              <a:rPr lang="hr-HR" dirty="0" smtClean="0"/>
              <a:t>for network </a:t>
            </a:r>
            <a:r>
              <a:rPr lang="hr-HR" dirty="0" err="1" smtClean="0"/>
              <a:t>communication</a:t>
            </a:r>
            <a:r>
              <a:rPr lang="hr-HR" dirty="0" smtClean="0"/>
              <a:t> SSH </a:t>
            </a:r>
            <a:r>
              <a:rPr lang="hr-HR" dirty="0" err="1" smtClean="0"/>
              <a:t>protocol</a:t>
            </a:r>
            <a:r>
              <a:rPr lang="en-US" dirty="0" smtClean="0"/>
              <a:t> </a:t>
            </a:r>
            <a:r>
              <a:rPr lang="en-US" dirty="0"/>
              <a:t>is used </a:t>
            </a:r>
            <a:endParaRPr lang="hr-HR" dirty="0" smtClean="0"/>
          </a:p>
          <a:p>
            <a:pPr lvl="1"/>
            <a:r>
              <a:rPr lang="hr-HR" dirty="0" err="1" smtClean="0"/>
              <a:t>it</a:t>
            </a:r>
            <a:r>
              <a:rPr lang="hr-HR" dirty="0" smtClean="0"/>
              <a:t> </a:t>
            </a:r>
            <a:r>
              <a:rPr lang="hr-HR" dirty="0" err="1" smtClean="0"/>
              <a:t>needs</a:t>
            </a:r>
            <a:r>
              <a:rPr lang="hr-HR" dirty="0" smtClean="0"/>
              <a:t> to </a:t>
            </a:r>
            <a:r>
              <a:rPr lang="hr-HR" dirty="0" err="1" smtClean="0"/>
              <a:t>be</a:t>
            </a:r>
            <a:r>
              <a:rPr lang="hr-HR" dirty="0" smtClean="0"/>
              <a:t> </a:t>
            </a:r>
            <a:r>
              <a:rPr lang="hr-HR" dirty="0" err="1" smtClean="0"/>
              <a:t>enabled</a:t>
            </a:r>
            <a:r>
              <a:rPr lang="hr-HR" dirty="0" smtClean="0"/>
              <a:t> on </a:t>
            </a:r>
            <a:r>
              <a:rPr lang="hr-HR" dirty="0" err="1" smtClean="0"/>
              <a:t>the</a:t>
            </a:r>
            <a:r>
              <a:rPr lang="hr-HR" dirty="0" smtClean="0"/>
              <a:t> </a:t>
            </a:r>
            <a:r>
              <a:rPr lang="hr-HR" dirty="0" err="1" smtClean="0"/>
              <a:t>Raspberry</a:t>
            </a:r>
            <a:endParaRPr lang="hr-HR" dirty="0" smtClean="0"/>
          </a:p>
          <a:p>
            <a:endParaRPr lang="hr-HR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302100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err="1"/>
              <a:t>RealTime</a:t>
            </a:r>
            <a:r>
              <a:rPr lang="hr-HR" dirty="0"/>
              <a:t> </a:t>
            </a:r>
            <a:r>
              <a:rPr lang="hr-HR" dirty="0" err="1"/>
              <a:t>application</a:t>
            </a:r>
            <a:r>
              <a:rPr lang="hr-HR" dirty="0"/>
              <a:t> on </a:t>
            </a:r>
            <a:r>
              <a:rPr lang="hr-HR" dirty="0" err="1"/>
              <a:t>Raspberry</a:t>
            </a:r>
            <a:r>
              <a:rPr lang="hr-HR" dirty="0"/>
              <a:t> PI </a:t>
            </a:r>
            <a:r>
              <a:rPr lang="hr-HR" dirty="0" smtClean="0"/>
              <a:t>(2)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err="1"/>
              <a:t>install</a:t>
            </a:r>
            <a:r>
              <a:rPr lang="hr-HR" dirty="0"/>
              <a:t> </a:t>
            </a:r>
            <a:r>
              <a:rPr lang="hr-HR" dirty="0" err="1"/>
              <a:t>the</a:t>
            </a:r>
            <a:r>
              <a:rPr lang="hr-HR" dirty="0"/>
              <a:t> </a:t>
            </a:r>
            <a:r>
              <a:rPr lang="hr-HR" dirty="0" err="1"/>
              <a:t>Labview</a:t>
            </a:r>
            <a:r>
              <a:rPr lang="hr-HR" dirty="0"/>
              <a:t> </a:t>
            </a:r>
            <a:r>
              <a:rPr lang="hr-HR" dirty="0" err="1"/>
              <a:t>runtime</a:t>
            </a:r>
            <a:r>
              <a:rPr lang="hr-HR" dirty="0"/>
              <a:t> on </a:t>
            </a:r>
            <a:r>
              <a:rPr lang="hr-HR" dirty="0" err="1"/>
              <a:t>the</a:t>
            </a:r>
            <a:r>
              <a:rPr lang="hr-HR" dirty="0"/>
              <a:t> </a:t>
            </a:r>
            <a:r>
              <a:rPr lang="hr-HR" dirty="0" err="1"/>
              <a:t>Raspberry</a:t>
            </a:r>
            <a:r>
              <a:rPr lang="hr-HR" dirty="0"/>
              <a:t> PI</a:t>
            </a:r>
          </a:p>
          <a:p>
            <a:pPr lvl="1"/>
            <a:r>
              <a:rPr lang="hr-HR" dirty="0" err="1"/>
              <a:t>automatically</a:t>
            </a:r>
            <a:r>
              <a:rPr lang="hr-HR" dirty="0"/>
              <a:t> </a:t>
            </a:r>
            <a:r>
              <a:rPr lang="hr-HR" dirty="0" err="1"/>
              <a:t>with</a:t>
            </a:r>
            <a:r>
              <a:rPr lang="hr-HR" dirty="0"/>
              <a:t> </a:t>
            </a:r>
            <a:r>
              <a:rPr lang="hr-HR" dirty="0" err="1"/>
              <a:t>the</a:t>
            </a:r>
            <a:r>
              <a:rPr lang="hr-HR" dirty="0"/>
              <a:t> </a:t>
            </a:r>
            <a:r>
              <a:rPr lang="hr-HR" dirty="0" err="1"/>
              <a:t>MakerHub</a:t>
            </a:r>
            <a:r>
              <a:rPr lang="hr-HR" dirty="0"/>
              <a:t> </a:t>
            </a:r>
            <a:r>
              <a:rPr lang="hr-HR" dirty="0" err="1"/>
              <a:t>add</a:t>
            </a:r>
            <a:r>
              <a:rPr lang="hr-HR" dirty="0"/>
              <a:t>-on</a:t>
            </a:r>
          </a:p>
          <a:p>
            <a:r>
              <a:rPr lang="hr-HR" dirty="0" err="1" smtClean="0"/>
              <a:t>building</a:t>
            </a:r>
            <a:r>
              <a:rPr lang="hr-HR" dirty="0" smtClean="0"/>
              <a:t> </a:t>
            </a:r>
            <a:r>
              <a:rPr lang="hr-HR" dirty="0" err="1" smtClean="0"/>
              <a:t>the</a:t>
            </a:r>
            <a:r>
              <a:rPr lang="hr-HR" dirty="0" smtClean="0"/>
              <a:t> </a:t>
            </a:r>
            <a:r>
              <a:rPr lang="hr-HR" dirty="0" err="1" smtClean="0"/>
              <a:t>application</a:t>
            </a:r>
            <a:r>
              <a:rPr lang="hr-HR" dirty="0" smtClean="0"/>
              <a:t> for </a:t>
            </a:r>
            <a:r>
              <a:rPr lang="hr-HR" dirty="0" err="1" smtClean="0"/>
              <a:t>the</a:t>
            </a:r>
            <a:r>
              <a:rPr lang="hr-HR" dirty="0" smtClean="0"/>
              <a:t> </a:t>
            </a:r>
            <a:r>
              <a:rPr lang="hr-HR" dirty="0" err="1" smtClean="0"/>
              <a:t>target</a:t>
            </a:r>
            <a:r>
              <a:rPr lang="hr-HR" dirty="0" smtClean="0"/>
              <a:t> </a:t>
            </a:r>
            <a:r>
              <a:rPr lang="hr-HR" dirty="0" err="1" smtClean="0"/>
              <a:t>device</a:t>
            </a:r>
            <a:endParaRPr lang="hr-HR" dirty="0" smtClean="0"/>
          </a:p>
          <a:p>
            <a:r>
              <a:rPr lang="hr-HR" dirty="0" err="1" smtClean="0"/>
              <a:t>deploying</a:t>
            </a:r>
            <a:r>
              <a:rPr lang="hr-HR" dirty="0" smtClean="0"/>
              <a:t> </a:t>
            </a:r>
            <a:r>
              <a:rPr lang="hr-HR" dirty="0" err="1" smtClean="0"/>
              <a:t>the</a:t>
            </a:r>
            <a:r>
              <a:rPr lang="hr-HR" dirty="0" smtClean="0"/>
              <a:t> </a:t>
            </a:r>
            <a:r>
              <a:rPr lang="hr-HR" dirty="0" err="1" smtClean="0"/>
              <a:t>application</a:t>
            </a:r>
            <a:endParaRPr lang="hr-HR" dirty="0" smtClean="0"/>
          </a:p>
          <a:p>
            <a:r>
              <a:rPr lang="hr-HR" dirty="0" err="1" smtClean="0"/>
              <a:t>runnig</a:t>
            </a:r>
            <a:r>
              <a:rPr lang="hr-HR" dirty="0" smtClean="0"/>
              <a:t> </a:t>
            </a:r>
            <a:r>
              <a:rPr lang="hr-HR" dirty="0" err="1" smtClean="0"/>
              <a:t>the</a:t>
            </a:r>
            <a:r>
              <a:rPr lang="hr-HR" dirty="0" smtClean="0"/>
              <a:t> </a:t>
            </a:r>
            <a:r>
              <a:rPr lang="hr-HR" dirty="0" err="1" smtClean="0"/>
              <a:t>application</a:t>
            </a:r>
            <a:r>
              <a:rPr lang="hr-HR" dirty="0" smtClean="0"/>
              <a:t> on </a:t>
            </a:r>
            <a:r>
              <a:rPr lang="hr-HR" dirty="0" err="1" smtClean="0"/>
              <a:t>the</a:t>
            </a:r>
            <a:r>
              <a:rPr lang="hr-HR" dirty="0" smtClean="0"/>
              <a:t> </a:t>
            </a:r>
            <a:r>
              <a:rPr lang="hr-HR" dirty="0" err="1" smtClean="0"/>
              <a:t>device</a:t>
            </a:r>
            <a:r>
              <a:rPr lang="hr-HR" dirty="0" smtClean="0"/>
              <a:t> </a:t>
            </a:r>
            <a:r>
              <a:rPr lang="hr-HR" dirty="0" err="1" smtClean="0"/>
              <a:t>startup</a:t>
            </a:r>
            <a:endParaRPr lang="hr-HR" dirty="0" smtClean="0"/>
          </a:p>
          <a:p>
            <a:r>
              <a:rPr lang="hr-HR" dirty="0" err="1" smtClean="0"/>
              <a:t>restarting</a:t>
            </a:r>
            <a:r>
              <a:rPr lang="hr-HR" dirty="0" smtClean="0"/>
              <a:t> </a:t>
            </a:r>
            <a:r>
              <a:rPr lang="hr-HR" dirty="0" err="1" smtClean="0"/>
              <a:t>the</a:t>
            </a:r>
            <a:r>
              <a:rPr lang="hr-HR" dirty="0" smtClean="0"/>
              <a:t> </a:t>
            </a:r>
            <a:r>
              <a:rPr lang="hr-HR" dirty="0" err="1" smtClean="0"/>
              <a:t>target</a:t>
            </a:r>
            <a:r>
              <a:rPr lang="hr-HR" dirty="0" smtClean="0"/>
              <a:t> </a:t>
            </a:r>
            <a:r>
              <a:rPr lang="hr-HR" dirty="0" err="1" smtClean="0"/>
              <a:t>device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492815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AB674E-E0FD-49B9-93BE-1C07741B85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958859"/>
            <a:ext cx="10515600" cy="897149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4800" dirty="0" smtClean="0">
                <a:latin typeface="Garamond" panose="02020404030301010803" pitchFamily="18" charset="0"/>
              </a:rPr>
              <a:t>Thanks!</a:t>
            </a:r>
            <a:endParaRPr lang="en-US" sz="4800" dirty="0">
              <a:latin typeface="Garamond" panose="02020404030301010803" pitchFamily="18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7326556-F4F3-45A7-A261-C1B358F8A27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0155" y="145476"/>
            <a:ext cx="1593316" cy="1491042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2262764" y="244666"/>
            <a:ext cx="949504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>
                <a:latin typeface="Garamond" panose="02020404030301010803" pitchFamily="18" charset="0"/>
              </a:rPr>
              <a:t>Innovative Teaching Approaches in development of Software Designed Instrumentation and its application in real-time systems</a:t>
            </a:r>
          </a:p>
        </p:txBody>
      </p:sp>
      <p:pic>
        <p:nvPicPr>
          <p:cNvPr id="7" name="Picture 2" descr="https://eacea.ec.europa.eu/sites/eacea-site/files/logosbeneficaireserasmusleft_en.jpg"/>
          <p:cNvPicPr>
            <a:picLocks noChangeAspect="1" noChangeArrowheads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9653" y="5469146"/>
            <a:ext cx="5728770" cy="12594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183300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>
            <a:extLst>
              <a:ext uri="{FF2B5EF4-FFF2-40B4-BE49-F238E27FC236}">
                <a16:creationId xmlns:a16="http://schemas.microsoft.com/office/drawing/2014/main" id="{E82D8BF9-3DCE-496F-847F-32784C734662}"/>
              </a:ext>
            </a:extLst>
          </p:cNvPr>
          <p:cNvPicPr>
            <a:picLocks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1223" y="3484934"/>
            <a:ext cx="1188720" cy="1188720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3A88EF19-99CB-4DBC-8B7B-725C8553E454}"/>
              </a:ext>
            </a:extLst>
          </p:cNvPr>
          <p:cNvPicPr>
            <a:picLocks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36909" y="3447607"/>
            <a:ext cx="1188720" cy="1188720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02AC23E7-A671-4730-B2AD-AC52DA72271B}"/>
              </a:ext>
            </a:extLst>
          </p:cNvPr>
          <p:cNvPicPr>
            <a:picLocks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886" r="16898" b="21859"/>
          <a:stretch/>
        </p:blipFill>
        <p:spPr>
          <a:xfrm>
            <a:off x="5401535" y="3356167"/>
            <a:ext cx="1265814" cy="1371600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E37FF7EE-90AD-4545-A8A0-E8BB8D8F7052}"/>
              </a:ext>
            </a:extLst>
          </p:cNvPr>
          <p:cNvPicPr>
            <a:picLocks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72881" y="3553504"/>
            <a:ext cx="1371600" cy="1371600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9329678" y="2696214"/>
            <a:ext cx="286232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dirty="0">
                <a:solidFill>
                  <a:srgbClr val="000000"/>
                </a:solidFill>
                <a:latin typeface="adagio_slab"/>
              </a:rPr>
              <a:t>Faculty of </a:t>
            </a:r>
            <a:r>
              <a:rPr lang="en-US" sz="1400" dirty="0" smtClean="0">
                <a:solidFill>
                  <a:srgbClr val="000000"/>
                </a:solidFill>
                <a:latin typeface="adagio_slab"/>
              </a:rPr>
              <a:t>Physics</a:t>
            </a:r>
          </a:p>
          <a:p>
            <a:r>
              <a:rPr lang="en-US" sz="1400" b="0" i="0" dirty="0" smtClean="0">
                <a:solidFill>
                  <a:srgbClr val="000000"/>
                </a:solidFill>
                <a:effectLst/>
                <a:latin typeface="adagio_slab"/>
              </a:rPr>
              <a:t>Warsaw University of Technology</a:t>
            </a:r>
            <a:endParaRPr lang="en-US" sz="1400" b="0" i="0" dirty="0">
              <a:solidFill>
                <a:srgbClr val="000000"/>
              </a:solidFill>
              <a:effectLst/>
              <a:latin typeface="adagio_slab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5233622" y="2757049"/>
            <a:ext cx="183575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dirty="0" smtClean="0">
                <a:solidFill>
                  <a:srgbClr val="000000"/>
                </a:solidFill>
                <a:latin typeface="adagio_slab"/>
              </a:rPr>
              <a:t>Zagreb University of </a:t>
            </a:r>
          </a:p>
          <a:p>
            <a:r>
              <a:rPr lang="en-US" sz="1400" dirty="0" smtClean="0">
                <a:solidFill>
                  <a:srgbClr val="000000"/>
                </a:solidFill>
                <a:latin typeface="adagio_slab"/>
              </a:rPr>
              <a:t>Applied Sciences</a:t>
            </a:r>
            <a:endParaRPr lang="en-US" sz="1400" b="0" i="0" dirty="0">
              <a:solidFill>
                <a:srgbClr val="000000"/>
              </a:solidFill>
              <a:effectLst/>
              <a:latin typeface="adagio_slab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425834" y="2722218"/>
            <a:ext cx="180299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dirty="0" smtClean="0">
                <a:solidFill>
                  <a:srgbClr val="000000"/>
                </a:solidFill>
                <a:latin typeface="adagio_slab"/>
              </a:rPr>
              <a:t>Faculty of Technical </a:t>
            </a:r>
          </a:p>
          <a:p>
            <a:r>
              <a:rPr lang="en-US" sz="1400" dirty="0" smtClean="0">
                <a:solidFill>
                  <a:srgbClr val="000000"/>
                </a:solidFill>
                <a:latin typeface="adagio_slab"/>
              </a:rPr>
              <a:t>Sciences</a:t>
            </a:r>
            <a:endParaRPr lang="en-US" sz="1400" b="0" i="0" dirty="0">
              <a:solidFill>
                <a:srgbClr val="000000"/>
              </a:solidFill>
              <a:effectLst/>
              <a:latin typeface="adagio_slab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519463" y="2530827"/>
            <a:ext cx="2743059" cy="9541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dirty="0">
                <a:latin typeface="adagio_slab"/>
              </a:rPr>
              <a:t>Ss</a:t>
            </a:r>
            <a:r>
              <a:rPr lang="en-US" sz="1400" dirty="0" smtClean="0">
                <a:latin typeface="adagio_slab"/>
              </a:rPr>
              <a:t>. Cyril </a:t>
            </a:r>
            <a:r>
              <a:rPr lang="en-US" sz="1400" dirty="0">
                <a:latin typeface="adagio_slab"/>
              </a:rPr>
              <a:t>and </a:t>
            </a:r>
            <a:r>
              <a:rPr lang="en-US" sz="1400" dirty="0" smtClean="0">
                <a:latin typeface="adagio_slab"/>
              </a:rPr>
              <a:t>Methodius</a:t>
            </a:r>
          </a:p>
          <a:p>
            <a:r>
              <a:rPr lang="en-US" sz="1400" dirty="0" smtClean="0">
                <a:latin typeface="adagio_slab"/>
              </a:rPr>
              <a:t>University</a:t>
            </a:r>
          </a:p>
          <a:p>
            <a:r>
              <a:rPr lang="en-US" sz="1400" dirty="0">
                <a:latin typeface="adagio_slab"/>
              </a:rPr>
              <a:t>Faculty of Electrical </a:t>
            </a:r>
            <a:r>
              <a:rPr lang="en-US" sz="1400" dirty="0" smtClean="0">
                <a:latin typeface="adagio_slab"/>
              </a:rPr>
              <a:t>Engineering</a:t>
            </a:r>
          </a:p>
          <a:p>
            <a:r>
              <a:rPr lang="en-US" sz="1400" dirty="0" smtClean="0">
                <a:latin typeface="adagio_slab"/>
              </a:rPr>
              <a:t>and </a:t>
            </a:r>
            <a:r>
              <a:rPr lang="en-US" sz="1400" dirty="0">
                <a:latin typeface="adagio_slab"/>
              </a:rPr>
              <a:t>Information Technologies</a:t>
            </a:r>
          </a:p>
        </p:txBody>
      </p:sp>
      <p:sp>
        <p:nvSpPr>
          <p:cNvPr id="12" name="Rectangle 11"/>
          <p:cNvSpPr/>
          <p:nvPr/>
        </p:nvSpPr>
        <p:spPr>
          <a:xfrm>
            <a:off x="7166912" y="2480770"/>
            <a:ext cx="1971102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 smtClean="0">
                <a:solidFill>
                  <a:srgbClr val="000000"/>
                </a:solidFill>
                <a:latin typeface="adagio_slab"/>
              </a:rPr>
              <a:t>School of Electrical</a:t>
            </a:r>
          </a:p>
          <a:p>
            <a:r>
              <a:rPr lang="en-US" sz="1400" dirty="0" smtClean="0">
                <a:solidFill>
                  <a:srgbClr val="000000"/>
                </a:solidFill>
                <a:latin typeface="adagio_slab"/>
              </a:rPr>
              <a:t>Engineering</a:t>
            </a:r>
          </a:p>
          <a:p>
            <a:r>
              <a:rPr lang="en-US" sz="1400" dirty="0" smtClean="0">
                <a:solidFill>
                  <a:srgbClr val="000000"/>
                </a:solidFill>
                <a:latin typeface="adagio_slab"/>
              </a:rPr>
              <a:t>University of Belgrade</a:t>
            </a:r>
            <a:endParaRPr lang="en-US" sz="1400" dirty="0">
              <a:solidFill>
                <a:srgbClr val="000000"/>
              </a:solidFill>
              <a:latin typeface="adagio_slab"/>
            </a:endParaRPr>
          </a:p>
        </p:txBody>
      </p:sp>
      <p:pic>
        <p:nvPicPr>
          <p:cNvPr id="19" name="Picture 18"/>
          <p:cNvPicPr/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25905" y="3447607"/>
            <a:ext cx="1247536" cy="1151393"/>
          </a:xfrm>
          <a:prstGeom prst="rect">
            <a:avLst/>
          </a:prstGeom>
        </p:spPr>
      </p:pic>
      <p:pic>
        <p:nvPicPr>
          <p:cNvPr id="24" name="Picture 23">
            <a:extLst>
              <a:ext uri="{FF2B5EF4-FFF2-40B4-BE49-F238E27FC236}">
                <a16:creationId xmlns:a16="http://schemas.microsoft.com/office/drawing/2014/main" id="{97326556-F4F3-45A7-A261-C1B358F8A271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0155" y="145476"/>
            <a:ext cx="1593316" cy="1491042"/>
          </a:xfrm>
          <a:prstGeom prst="rect">
            <a:avLst/>
          </a:prstGeom>
        </p:spPr>
      </p:pic>
      <p:sp>
        <p:nvSpPr>
          <p:cNvPr id="25" name="Rectangle 24"/>
          <p:cNvSpPr/>
          <p:nvPr/>
        </p:nvSpPr>
        <p:spPr>
          <a:xfrm>
            <a:off x="2262764" y="244666"/>
            <a:ext cx="949504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>
                <a:latin typeface="Garamond" panose="02020404030301010803" pitchFamily="18" charset="0"/>
              </a:rPr>
              <a:t>Innovative Teaching Approaches in development of Software Designed Instrumentation and its application in real-time systems</a:t>
            </a:r>
          </a:p>
        </p:txBody>
      </p:sp>
      <p:pic>
        <p:nvPicPr>
          <p:cNvPr id="26" name="Picture 2" descr="https://eacea.ec.europa.eu/sites/eacea-site/files/logosbeneficaireserasmusleft_en.jpg"/>
          <p:cNvPicPr>
            <a:picLocks noChangeAspect="1" noChangeArrowheads="1"/>
          </p:cNvPicPr>
          <p:nvPr/>
        </p:nvPicPr>
        <p:blipFill>
          <a:blip r:embed="rId8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9653" y="5469146"/>
            <a:ext cx="5728770" cy="12594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022028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Arduino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hr-HR" dirty="0" smtClean="0"/>
              <a:t>o</a:t>
            </a:r>
            <a:r>
              <a:rPr lang="en-US" dirty="0" smtClean="0"/>
              <a:t>pen</a:t>
            </a:r>
            <a:r>
              <a:rPr lang="hr-HR" dirty="0" smtClean="0"/>
              <a:t>-</a:t>
            </a:r>
            <a:r>
              <a:rPr lang="en-US" dirty="0" smtClean="0"/>
              <a:t>source </a:t>
            </a:r>
            <a:r>
              <a:rPr lang="en-US" dirty="0"/>
              <a:t>platform</a:t>
            </a:r>
          </a:p>
          <a:p>
            <a:r>
              <a:rPr lang="en-US" dirty="0"/>
              <a:t>widely used</a:t>
            </a:r>
          </a:p>
          <a:p>
            <a:r>
              <a:rPr lang="en-US" dirty="0"/>
              <a:t>can be programmed using specialized IDE</a:t>
            </a:r>
          </a:p>
          <a:p>
            <a:r>
              <a:rPr lang="en-US" dirty="0"/>
              <a:t>low cost</a:t>
            </a:r>
          </a:p>
          <a:p>
            <a:r>
              <a:rPr lang="en-US" dirty="0"/>
              <a:t>different models </a:t>
            </a:r>
            <a:endParaRPr lang="hr-HR" dirty="0" smtClean="0"/>
          </a:p>
          <a:p>
            <a:pPr lvl="1"/>
            <a:r>
              <a:rPr lang="en-US" dirty="0" err="1" smtClean="0"/>
              <a:t>uno</a:t>
            </a:r>
            <a:r>
              <a:rPr lang="en-US" dirty="0"/>
              <a:t>, mega, </a:t>
            </a:r>
            <a:r>
              <a:rPr lang="en-US" dirty="0" err="1" smtClean="0"/>
              <a:t>nano</a:t>
            </a:r>
            <a:endParaRPr lang="en-US" dirty="0" smtClean="0"/>
          </a:p>
          <a:p>
            <a:r>
              <a:rPr lang="en-US" dirty="0" smtClean="0"/>
              <a:t>Inputs &amp; outputs</a:t>
            </a:r>
          </a:p>
          <a:p>
            <a:pPr lvl="1"/>
            <a:r>
              <a:rPr lang="en-US" dirty="0" smtClean="0"/>
              <a:t>depend o</a:t>
            </a:r>
            <a:r>
              <a:rPr lang="hr-HR" dirty="0" smtClean="0"/>
              <a:t>n</a:t>
            </a:r>
            <a:r>
              <a:rPr lang="en-US" dirty="0" smtClean="0"/>
              <a:t> </a:t>
            </a:r>
            <a:r>
              <a:rPr lang="en-US" dirty="0"/>
              <a:t>the </a:t>
            </a:r>
            <a:r>
              <a:rPr lang="en-US" dirty="0" smtClean="0"/>
              <a:t>model</a:t>
            </a:r>
            <a:endParaRPr lang="en-US" dirty="0"/>
          </a:p>
          <a:p>
            <a:pPr lvl="1"/>
            <a:r>
              <a:rPr lang="en-US" dirty="0"/>
              <a:t>digital IO</a:t>
            </a:r>
          </a:p>
          <a:p>
            <a:pPr lvl="2"/>
            <a:r>
              <a:rPr lang="en-US" dirty="0"/>
              <a:t>PWM, interrupt, I2C, SPI, </a:t>
            </a:r>
            <a:r>
              <a:rPr lang="en-US" dirty="0" err="1" smtClean="0"/>
              <a:t>etc</a:t>
            </a:r>
            <a:r>
              <a:rPr lang="hr-HR" dirty="0" smtClean="0"/>
              <a:t>.</a:t>
            </a:r>
            <a:endParaRPr lang="en-US" dirty="0"/>
          </a:p>
          <a:p>
            <a:pPr lvl="1"/>
            <a:r>
              <a:rPr lang="en-US" dirty="0"/>
              <a:t>analog IO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41229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err="1" smtClean="0"/>
              <a:t>Raspberry</a:t>
            </a:r>
            <a:r>
              <a:rPr lang="hr-HR" dirty="0" smtClean="0"/>
              <a:t> PI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err="1" smtClean="0"/>
              <a:t>small</a:t>
            </a:r>
            <a:r>
              <a:rPr lang="hr-HR" dirty="0" smtClean="0"/>
              <a:t> single-</a:t>
            </a:r>
            <a:r>
              <a:rPr lang="hr-HR" dirty="0" err="1" smtClean="0"/>
              <a:t>board</a:t>
            </a:r>
            <a:r>
              <a:rPr lang="hr-HR" dirty="0" smtClean="0"/>
              <a:t> </a:t>
            </a:r>
            <a:r>
              <a:rPr lang="hr-HR" dirty="0" err="1" smtClean="0"/>
              <a:t>computer</a:t>
            </a:r>
            <a:endParaRPr lang="hr-HR" dirty="0" smtClean="0"/>
          </a:p>
          <a:p>
            <a:r>
              <a:rPr lang="hr-HR" dirty="0" err="1" smtClean="0"/>
              <a:t>different</a:t>
            </a:r>
            <a:r>
              <a:rPr lang="hr-HR" dirty="0" smtClean="0"/>
              <a:t> </a:t>
            </a:r>
            <a:r>
              <a:rPr lang="hr-HR" dirty="0" err="1" smtClean="0"/>
              <a:t>generations</a:t>
            </a:r>
            <a:endParaRPr lang="hr-HR" dirty="0" smtClean="0"/>
          </a:p>
          <a:p>
            <a:pPr lvl="1"/>
            <a:r>
              <a:rPr lang="hr-HR" dirty="0" smtClean="0"/>
              <a:t>1, 2, 2B, 3, 3B, 4 (</a:t>
            </a:r>
            <a:r>
              <a:rPr lang="hr-HR" dirty="0" err="1" smtClean="0"/>
              <a:t>latest</a:t>
            </a:r>
            <a:r>
              <a:rPr lang="hr-HR" dirty="0" smtClean="0"/>
              <a:t> </a:t>
            </a:r>
            <a:r>
              <a:rPr lang="hr-HR" dirty="0" err="1" smtClean="0"/>
              <a:t>version</a:t>
            </a:r>
            <a:r>
              <a:rPr lang="hr-HR" dirty="0" smtClean="0"/>
              <a:t>)</a:t>
            </a:r>
          </a:p>
          <a:p>
            <a:r>
              <a:rPr lang="hr-HR" dirty="0" err="1" smtClean="0"/>
              <a:t>runs</a:t>
            </a:r>
            <a:r>
              <a:rPr lang="hr-HR" dirty="0" smtClean="0"/>
              <a:t> </a:t>
            </a:r>
            <a:r>
              <a:rPr lang="hr-HR" dirty="0" err="1" smtClean="0"/>
              <a:t>real</a:t>
            </a:r>
            <a:r>
              <a:rPr lang="hr-HR" dirty="0" smtClean="0"/>
              <a:t>-time </a:t>
            </a:r>
            <a:r>
              <a:rPr lang="hr-HR" dirty="0" err="1" smtClean="0"/>
              <a:t>operating</a:t>
            </a:r>
            <a:r>
              <a:rPr lang="hr-HR" dirty="0" smtClean="0"/>
              <a:t> system</a:t>
            </a:r>
          </a:p>
          <a:p>
            <a:pPr lvl="1"/>
            <a:r>
              <a:rPr lang="hr-HR" dirty="0" err="1" smtClean="0"/>
              <a:t>Rasbian</a:t>
            </a:r>
            <a:r>
              <a:rPr lang="hr-HR" dirty="0" smtClean="0"/>
              <a:t> (</a:t>
            </a:r>
            <a:r>
              <a:rPr lang="hr-HR" dirty="0" err="1" smtClean="0"/>
              <a:t>linux</a:t>
            </a:r>
            <a:r>
              <a:rPr lang="hr-HR" dirty="0" smtClean="0"/>
              <a:t> </a:t>
            </a:r>
            <a:r>
              <a:rPr lang="hr-HR" dirty="0" err="1" smtClean="0"/>
              <a:t>debian</a:t>
            </a:r>
            <a:r>
              <a:rPr lang="hr-HR" dirty="0" smtClean="0"/>
              <a:t> </a:t>
            </a:r>
            <a:r>
              <a:rPr lang="hr-HR" dirty="0" err="1" smtClean="0"/>
              <a:t>distribution</a:t>
            </a:r>
            <a:r>
              <a:rPr lang="hr-HR" dirty="0" smtClean="0"/>
              <a:t>)</a:t>
            </a:r>
          </a:p>
          <a:p>
            <a:r>
              <a:rPr lang="hr-HR" dirty="0" err="1" smtClean="0"/>
              <a:t>low</a:t>
            </a:r>
            <a:r>
              <a:rPr lang="hr-HR" dirty="0" smtClean="0"/>
              <a:t> </a:t>
            </a:r>
            <a:r>
              <a:rPr lang="hr-HR" dirty="0" err="1" smtClean="0"/>
              <a:t>cost</a:t>
            </a:r>
            <a:endParaRPr lang="hr-HR" dirty="0" smtClean="0"/>
          </a:p>
          <a:p>
            <a:r>
              <a:rPr lang="hr-HR" dirty="0" err="1" smtClean="0"/>
              <a:t>multiple</a:t>
            </a:r>
            <a:r>
              <a:rPr lang="hr-HR" dirty="0" smtClean="0"/>
              <a:t> general-</a:t>
            </a:r>
            <a:r>
              <a:rPr lang="hr-HR" dirty="0" err="1" smtClean="0"/>
              <a:t>purpose</a:t>
            </a:r>
            <a:r>
              <a:rPr lang="hr-HR" dirty="0" smtClean="0"/>
              <a:t> input/output </a:t>
            </a:r>
            <a:r>
              <a:rPr lang="hr-HR" dirty="0" err="1" smtClean="0"/>
              <a:t>pins</a:t>
            </a:r>
            <a:r>
              <a:rPr lang="hr-HR" dirty="0" smtClean="0"/>
              <a:t> (GPIO)</a:t>
            </a:r>
          </a:p>
          <a:p>
            <a:pPr lvl="1"/>
            <a:r>
              <a:rPr lang="hr-HR" dirty="0" err="1" smtClean="0"/>
              <a:t>number</a:t>
            </a:r>
            <a:r>
              <a:rPr lang="hr-HR" dirty="0" smtClean="0"/>
              <a:t> </a:t>
            </a:r>
            <a:r>
              <a:rPr lang="hr-HR" dirty="0" err="1" smtClean="0"/>
              <a:t>depends</a:t>
            </a:r>
            <a:r>
              <a:rPr lang="hr-HR" dirty="0" smtClean="0"/>
              <a:t> on </a:t>
            </a:r>
            <a:r>
              <a:rPr lang="hr-HR" dirty="0" err="1" smtClean="0"/>
              <a:t>the</a:t>
            </a:r>
            <a:r>
              <a:rPr lang="hr-HR" dirty="0" smtClean="0"/>
              <a:t> model</a:t>
            </a:r>
          </a:p>
          <a:p>
            <a:pPr lvl="1"/>
            <a:endParaRPr lang="hr-HR" dirty="0"/>
          </a:p>
          <a:p>
            <a:endParaRPr lang="hr-HR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86464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err="1" smtClean="0"/>
              <a:t>Communication</a:t>
            </a:r>
            <a:r>
              <a:rPr lang="hr-HR" dirty="0" smtClean="0"/>
              <a:t> </a:t>
            </a:r>
            <a:r>
              <a:rPr lang="hr-HR" dirty="0" err="1" smtClean="0"/>
              <a:t>with</a:t>
            </a:r>
            <a:r>
              <a:rPr lang="hr-HR" dirty="0" smtClean="0"/>
              <a:t> </a:t>
            </a:r>
            <a:r>
              <a:rPr lang="hr-HR" dirty="0" err="1" smtClean="0"/>
              <a:t>the</a:t>
            </a:r>
            <a:r>
              <a:rPr lang="hr-HR" dirty="0" smtClean="0"/>
              <a:t> </a:t>
            </a:r>
            <a:r>
              <a:rPr lang="hr-HR" dirty="0" err="1" smtClean="0"/>
              <a:t>third</a:t>
            </a:r>
            <a:r>
              <a:rPr lang="hr-HR" dirty="0" smtClean="0"/>
              <a:t>-party </a:t>
            </a:r>
            <a:r>
              <a:rPr lang="hr-HR" dirty="0" err="1" smtClean="0"/>
              <a:t>harware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communication</a:t>
            </a:r>
            <a:r>
              <a:rPr lang="hr-HR" dirty="0" smtClean="0"/>
              <a:t> </a:t>
            </a:r>
            <a:r>
              <a:rPr lang="hr-HR" dirty="0" err="1" smtClean="0"/>
              <a:t>protocol</a:t>
            </a:r>
            <a:r>
              <a:rPr lang="hr-HR" dirty="0" smtClean="0"/>
              <a:t> </a:t>
            </a:r>
          </a:p>
          <a:p>
            <a:pPr lvl="1"/>
            <a:r>
              <a:rPr lang="hr-HR" dirty="0" err="1" smtClean="0"/>
              <a:t>between</a:t>
            </a:r>
            <a:r>
              <a:rPr lang="hr-HR" dirty="0" smtClean="0"/>
              <a:t> </a:t>
            </a:r>
            <a:r>
              <a:rPr lang="hr-HR" dirty="0" err="1" smtClean="0"/>
              <a:t>Labview</a:t>
            </a:r>
            <a:r>
              <a:rPr lang="hr-HR" dirty="0" smtClean="0"/>
              <a:t> </a:t>
            </a:r>
            <a:r>
              <a:rPr lang="hr-HR" dirty="0" err="1" smtClean="0"/>
              <a:t>environment</a:t>
            </a:r>
            <a:r>
              <a:rPr lang="hr-HR" dirty="0" smtClean="0"/>
              <a:t> </a:t>
            </a:r>
            <a:r>
              <a:rPr lang="hr-HR" dirty="0" err="1" smtClean="0"/>
              <a:t>and</a:t>
            </a:r>
            <a:r>
              <a:rPr lang="hr-HR" dirty="0" smtClean="0"/>
              <a:t> </a:t>
            </a:r>
            <a:r>
              <a:rPr lang="hr-HR" dirty="0" err="1" smtClean="0"/>
              <a:t>third</a:t>
            </a:r>
            <a:r>
              <a:rPr lang="hr-HR" dirty="0" smtClean="0"/>
              <a:t>-party software</a:t>
            </a:r>
            <a:endParaRPr lang="hr-HR" dirty="0"/>
          </a:p>
          <a:p>
            <a:pPr marL="228600" lvl="1">
              <a:spcBef>
                <a:spcPts val="1000"/>
              </a:spcBef>
            </a:pPr>
            <a:r>
              <a:rPr lang="en-US" dirty="0" smtClean="0"/>
              <a:t>LINX</a:t>
            </a:r>
            <a:r>
              <a:rPr lang="hr-HR" dirty="0" smtClean="0"/>
              <a:t> </a:t>
            </a:r>
            <a:r>
              <a:rPr lang="hr-HR" dirty="0" err="1" smtClean="0"/>
              <a:t>framework</a:t>
            </a:r>
            <a:endParaRPr lang="hr-HR" dirty="0" smtClean="0"/>
          </a:p>
          <a:p>
            <a:pPr marL="685800" lvl="2">
              <a:spcBef>
                <a:spcPts val="1000"/>
              </a:spcBef>
            </a:pPr>
            <a:r>
              <a:rPr lang="hr-HR" dirty="0" err="1" smtClean="0"/>
              <a:t>add</a:t>
            </a:r>
            <a:r>
              <a:rPr lang="hr-HR" dirty="0" smtClean="0"/>
              <a:t>-on for </a:t>
            </a:r>
            <a:r>
              <a:rPr lang="hr-HR" dirty="0" err="1" smtClean="0"/>
              <a:t>Labview</a:t>
            </a:r>
            <a:endParaRPr lang="en-US" dirty="0"/>
          </a:p>
          <a:p>
            <a:r>
              <a:rPr lang="en-US" dirty="0"/>
              <a:t>real-time </a:t>
            </a:r>
            <a:r>
              <a:rPr lang="en-US" dirty="0" smtClean="0"/>
              <a:t>deployment</a:t>
            </a:r>
            <a:r>
              <a:rPr lang="hr-HR" dirty="0" smtClean="0"/>
              <a:t> (LINX </a:t>
            </a:r>
            <a:r>
              <a:rPr lang="hr-HR" dirty="0" err="1" smtClean="0"/>
              <a:t>Application</a:t>
            </a:r>
            <a:r>
              <a:rPr lang="hr-HR" dirty="0" smtClean="0"/>
              <a:t> </a:t>
            </a:r>
            <a:r>
              <a:rPr lang="hr-HR" dirty="0" err="1" smtClean="0"/>
              <a:t>builder</a:t>
            </a:r>
            <a:r>
              <a:rPr lang="hr-HR" dirty="0" smtClean="0"/>
              <a:t>)</a:t>
            </a:r>
          </a:p>
          <a:p>
            <a:pPr lvl="1"/>
            <a:r>
              <a:rPr lang="hr-HR" dirty="0" err="1" smtClean="0"/>
              <a:t>Labview</a:t>
            </a:r>
            <a:r>
              <a:rPr lang="hr-HR" dirty="0" smtClean="0"/>
              <a:t> </a:t>
            </a:r>
            <a:r>
              <a:rPr lang="hr-HR" dirty="0" err="1" smtClean="0"/>
              <a:t>runtime</a:t>
            </a:r>
            <a:r>
              <a:rPr lang="hr-HR" dirty="0" smtClean="0"/>
              <a:t> on </a:t>
            </a:r>
            <a:r>
              <a:rPr lang="hr-HR" dirty="0" err="1" smtClean="0"/>
              <a:t>the</a:t>
            </a:r>
            <a:r>
              <a:rPr lang="hr-HR" dirty="0" smtClean="0"/>
              <a:t> </a:t>
            </a:r>
            <a:r>
              <a:rPr lang="hr-HR" dirty="0" err="1" smtClean="0"/>
              <a:t>target</a:t>
            </a:r>
            <a:r>
              <a:rPr lang="hr-HR" dirty="0" smtClean="0"/>
              <a:t> </a:t>
            </a:r>
            <a:r>
              <a:rPr lang="hr-HR" dirty="0" err="1" smtClean="0"/>
              <a:t>device</a:t>
            </a:r>
            <a:r>
              <a:rPr lang="hr-HR" dirty="0" smtClean="0"/>
              <a:t> (</a:t>
            </a:r>
            <a:r>
              <a:rPr lang="hr-HR" dirty="0" err="1" smtClean="0"/>
              <a:t>third</a:t>
            </a:r>
            <a:r>
              <a:rPr lang="hr-HR" dirty="0"/>
              <a:t>-</a:t>
            </a:r>
            <a:r>
              <a:rPr lang="hr-HR" dirty="0" smtClean="0"/>
              <a:t>party software)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62830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C</a:t>
            </a:r>
            <a:r>
              <a:rPr lang="en-US" dirty="0" err="1" smtClean="0"/>
              <a:t>ommunication</a:t>
            </a:r>
            <a:r>
              <a:rPr lang="hr-HR" dirty="0" smtClean="0"/>
              <a:t> </a:t>
            </a:r>
            <a:r>
              <a:rPr lang="hr-HR" dirty="0" err="1"/>
              <a:t>protocol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serial</a:t>
            </a:r>
            <a:endParaRPr lang="hr-HR" dirty="0"/>
          </a:p>
          <a:p>
            <a:r>
              <a:rPr lang="en-US" dirty="0"/>
              <a:t>network</a:t>
            </a:r>
            <a:r>
              <a:rPr lang="hr-HR" dirty="0"/>
              <a:t> </a:t>
            </a:r>
          </a:p>
          <a:p>
            <a:pPr lvl="1"/>
            <a:r>
              <a:rPr lang="hr-HR" dirty="0"/>
              <a:t>(TCP/IP)</a:t>
            </a:r>
          </a:p>
          <a:p>
            <a:pPr lvl="1"/>
            <a:r>
              <a:rPr lang="hr-HR" dirty="0" smtClean="0"/>
              <a:t>Bluetooth</a:t>
            </a:r>
          </a:p>
          <a:p>
            <a:pPr lvl="1"/>
            <a:r>
              <a:rPr lang="hr-HR" dirty="0" err="1" smtClean="0"/>
              <a:t>etc</a:t>
            </a:r>
            <a:r>
              <a:rPr lang="hr-HR" dirty="0" smtClean="0"/>
              <a:t>..</a:t>
            </a:r>
            <a:endParaRPr lang="hr-HR" dirty="0"/>
          </a:p>
          <a:p>
            <a:r>
              <a:rPr lang="hr-HR" dirty="0"/>
              <a:t>a </a:t>
            </a:r>
            <a:r>
              <a:rPr lang="hr-HR" dirty="0" err="1"/>
              <a:t>lot</a:t>
            </a:r>
            <a:r>
              <a:rPr lang="hr-HR" dirty="0"/>
              <a:t> </a:t>
            </a:r>
            <a:r>
              <a:rPr lang="hr-HR" dirty="0" err="1"/>
              <a:t>of</a:t>
            </a:r>
            <a:r>
              <a:rPr lang="hr-HR" dirty="0"/>
              <a:t> </a:t>
            </a:r>
            <a:r>
              <a:rPr lang="hr-HR" dirty="0" err="1"/>
              <a:t>programming</a:t>
            </a:r>
            <a:r>
              <a:rPr lang="hr-HR" dirty="0"/>
              <a:t> on </a:t>
            </a:r>
            <a:r>
              <a:rPr lang="hr-HR" dirty="0" err="1"/>
              <a:t>the</a:t>
            </a:r>
            <a:r>
              <a:rPr lang="hr-HR" dirty="0"/>
              <a:t> </a:t>
            </a:r>
            <a:r>
              <a:rPr lang="hr-HR" dirty="0" err="1"/>
              <a:t>both</a:t>
            </a:r>
            <a:r>
              <a:rPr lang="hr-HR" dirty="0"/>
              <a:t> </a:t>
            </a:r>
            <a:r>
              <a:rPr lang="hr-HR" dirty="0" err="1"/>
              <a:t>sides</a:t>
            </a:r>
            <a:r>
              <a:rPr lang="hr-HR" dirty="0"/>
              <a:t> </a:t>
            </a:r>
            <a:r>
              <a:rPr lang="hr-HR" dirty="0" err="1"/>
              <a:t>of</a:t>
            </a:r>
            <a:r>
              <a:rPr lang="hr-HR" dirty="0"/>
              <a:t> </a:t>
            </a:r>
            <a:r>
              <a:rPr lang="hr-HR" dirty="0" err="1"/>
              <a:t>the</a:t>
            </a:r>
            <a:r>
              <a:rPr lang="hr-HR" dirty="0"/>
              <a:t> </a:t>
            </a:r>
            <a:r>
              <a:rPr lang="hr-HR" dirty="0" err="1"/>
              <a:t>communication</a:t>
            </a:r>
            <a:r>
              <a:rPr lang="hr-HR" dirty="0"/>
              <a:t> </a:t>
            </a:r>
            <a:r>
              <a:rPr lang="hr-HR" dirty="0" err="1"/>
              <a:t>channel</a:t>
            </a:r>
            <a:endParaRPr lang="hr-HR" dirty="0"/>
          </a:p>
          <a:p>
            <a:r>
              <a:rPr lang="hr-HR" dirty="0" err="1"/>
              <a:t>new</a:t>
            </a:r>
            <a:r>
              <a:rPr lang="hr-HR" dirty="0"/>
              <a:t> </a:t>
            </a:r>
            <a:r>
              <a:rPr lang="hr-HR" dirty="0" err="1"/>
              <a:t>application</a:t>
            </a:r>
            <a:r>
              <a:rPr lang="hr-HR" dirty="0"/>
              <a:t> </a:t>
            </a:r>
            <a:r>
              <a:rPr lang="hr-HR" dirty="0" err="1"/>
              <a:t>protocol</a:t>
            </a:r>
            <a:r>
              <a:rPr lang="hr-HR" dirty="0"/>
              <a:t> </a:t>
            </a:r>
            <a:r>
              <a:rPr lang="hr-HR" dirty="0" err="1"/>
              <a:t>needs</a:t>
            </a:r>
            <a:r>
              <a:rPr lang="hr-HR" dirty="0"/>
              <a:t> to </a:t>
            </a:r>
            <a:r>
              <a:rPr lang="hr-HR" dirty="0" err="1"/>
              <a:t>be</a:t>
            </a:r>
            <a:r>
              <a:rPr lang="hr-HR" dirty="0"/>
              <a:t> </a:t>
            </a:r>
            <a:r>
              <a:rPr lang="hr-HR" dirty="0" err="1"/>
              <a:t>defined</a:t>
            </a:r>
            <a:endParaRPr lang="hr-HR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49750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err="1" smtClean="0"/>
              <a:t>Linx</a:t>
            </a:r>
            <a:r>
              <a:rPr lang="hr-HR" dirty="0" smtClean="0"/>
              <a:t> Framework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hr-HR" dirty="0" smtClean="0"/>
              <a:t>free </a:t>
            </a:r>
            <a:r>
              <a:rPr lang="hr-HR" dirty="0" err="1" smtClean="0"/>
              <a:t>framework</a:t>
            </a:r>
            <a:endParaRPr lang="hr-HR" dirty="0" smtClean="0"/>
          </a:p>
          <a:p>
            <a:r>
              <a:rPr lang="hr-HR" dirty="0" err="1" smtClean="0"/>
              <a:t>installation</a:t>
            </a:r>
            <a:r>
              <a:rPr lang="hr-HR" dirty="0" smtClean="0"/>
              <a:t> </a:t>
            </a:r>
            <a:r>
              <a:rPr lang="hr-HR" dirty="0" err="1" smtClean="0"/>
              <a:t>via</a:t>
            </a:r>
            <a:r>
              <a:rPr lang="hr-HR" dirty="0" smtClean="0"/>
              <a:t> </a:t>
            </a:r>
            <a:r>
              <a:rPr lang="hr-HR" dirty="0" err="1" smtClean="0"/>
              <a:t>Package</a:t>
            </a:r>
            <a:r>
              <a:rPr lang="hr-HR" dirty="0" smtClean="0"/>
              <a:t> Manager</a:t>
            </a:r>
          </a:p>
          <a:p>
            <a:r>
              <a:rPr lang="en-US" dirty="0" smtClean="0"/>
              <a:t>good </a:t>
            </a:r>
            <a:r>
              <a:rPr lang="en-US" dirty="0"/>
              <a:t>set of libraries</a:t>
            </a:r>
          </a:p>
          <a:p>
            <a:r>
              <a:rPr lang="en-US" dirty="0" smtClean="0"/>
              <a:t>ideal </a:t>
            </a:r>
            <a:r>
              <a:rPr lang="en-US" dirty="0"/>
              <a:t>for:</a:t>
            </a:r>
          </a:p>
          <a:p>
            <a:pPr lvl="2"/>
            <a:r>
              <a:rPr lang="en-US" dirty="0"/>
              <a:t>students home projects and learning </a:t>
            </a:r>
            <a:r>
              <a:rPr lang="en-US" dirty="0" err="1"/>
              <a:t>Labview</a:t>
            </a:r>
            <a:endParaRPr lang="en-US" dirty="0"/>
          </a:p>
          <a:p>
            <a:pPr lvl="2"/>
            <a:r>
              <a:rPr lang="en-US" dirty="0"/>
              <a:t>prototyping</a:t>
            </a:r>
          </a:p>
          <a:p>
            <a:r>
              <a:rPr lang="hr-HR" dirty="0" err="1" smtClean="0"/>
              <a:t>Arduino</a:t>
            </a:r>
            <a:r>
              <a:rPr lang="hr-HR" dirty="0" smtClean="0"/>
              <a:t> </a:t>
            </a:r>
            <a:r>
              <a:rPr lang="hr-HR" dirty="0" err="1" smtClean="0"/>
              <a:t>can</a:t>
            </a:r>
            <a:r>
              <a:rPr lang="hr-HR" dirty="0" smtClean="0"/>
              <a:t> </a:t>
            </a:r>
            <a:r>
              <a:rPr lang="hr-HR" dirty="0" err="1" smtClean="0"/>
              <a:t>be</a:t>
            </a:r>
            <a:r>
              <a:rPr lang="hr-HR" dirty="0" smtClean="0"/>
              <a:t> </a:t>
            </a:r>
            <a:r>
              <a:rPr lang="hr-HR" dirty="0" err="1" smtClean="0"/>
              <a:t>used</a:t>
            </a:r>
            <a:r>
              <a:rPr lang="hr-HR" dirty="0" smtClean="0"/>
              <a:t> as </a:t>
            </a:r>
            <a:r>
              <a:rPr lang="en-US" dirty="0" smtClean="0"/>
              <a:t>acquisition </a:t>
            </a:r>
            <a:r>
              <a:rPr lang="en-US" dirty="0"/>
              <a:t>device </a:t>
            </a:r>
            <a:endParaRPr lang="hr-HR" dirty="0" smtClean="0"/>
          </a:p>
          <a:p>
            <a:pPr lvl="1"/>
            <a:r>
              <a:rPr lang="en-US" dirty="0" smtClean="0"/>
              <a:t>not </a:t>
            </a:r>
            <a:r>
              <a:rPr lang="en-US" dirty="0"/>
              <a:t>a real-time system</a:t>
            </a:r>
          </a:p>
          <a:p>
            <a:pPr lvl="2"/>
            <a:r>
              <a:rPr lang="en-US" dirty="0"/>
              <a:t>requires constant connection to the computer running </a:t>
            </a:r>
            <a:r>
              <a:rPr lang="en-US" dirty="0" err="1"/>
              <a:t>Labview</a:t>
            </a:r>
            <a:endParaRPr lang="en-US" dirty="0"/>
          </a:p>
          <a:p>
            <a:pPr lvl="1"/>
            <a:r>
              <a:rPr lang="en-US" dirty="0"/>
              <a:t>limitations when using </a:t>
            </a:r>
            <a:r>
              <a:rPr lang="en-US" dirty="0" smtClean="0"/>
              <a:t>libraries</a:t>
            </a:r>
            <a:r>
              <a:rPr lang="hr-HR" dirty="0" smtClean="0"/>
              <a:t> </a:t>
            </a:r>
          </a:p>
          <a:p>
            <a:pPr lvl="2"/>
            <a:r>
              <a:rPr lang="hr-HR" dirty="0" err="1" smtClean="0"/>
              <a:t>if</a:t>
            </a:r>
            <a:r>
              <a:rPr lang="hr-HR" dirty="0" smtClean="0"/>
              <a:t> </a:t>
            </a:r>
            <a:r>
              <a:rPr lang="hr-HR" dirty="0" err="1" smtClean="0"/>
              <a:t>the</a:t>
            </a:r>
            <a:r>
              <a:rPr lang="hr-HR" dirty="0" smtClean="0"/>
              <a:t> </a:t>
            </a:r>
            <a:r>
              <a:rPr lang="hr-HR" dirty="0" err="1" smtClean="0"/>
              <a:t>library</a:t>
            </a:r>
            <a:r>
              <a:rPr lang="hr-HR" dirty="0" smtClean="0"/>
              <a:t> </a:t>
            </a:r>
            <a:r>
              <a:rPr lang="hr-HR" dirty="0" err="1" smtClean="0"/>
              <a:t>is</a:t>
            </a:r>
            <a:r>
              <a:rPr lang="hr-HR" dirty="0" smtClean="0"/>
              <a:t> </a:t>
            </a:r>
            <a:r>
              <a:rPr lang="hr-HR" dirty="0" err="1" smtClean="0"/>
              <a:t>not</a:t>
            </a:r>
            <a:r>
              <a:rPr lang="hr-HR" dirty="0" smtClean="0"/>
              <a:t> </a:t>
            </a:r>
            <a:r>
              <a:rPr lang="hr-HR" dirty="0" err="1" smtClean="0"/>
              <a:t>working</a:t>
            </a:r>
            <a:r>
              <a:rPr lang="hr-HR" dirty="0" smtClean="0"/>
              <a:t> </a:t>
            </a:r>
            <a:r>
              <a:rPr lang="hr-HR" dirty="0" err="1" smtClean="0"/>
              <a:t>not</a:t>
            </a:r>
            <a:r>
              <a:rPr lang="hr-HR" dirty="0" smtClean="0"/>
              <a:t> </a:t>
            </a:r>
            <a:r>
              <a:rPr lang="hr-HR" dirty="0" err="1" smtClean="0"/>
              <a:t>much</a:t>
            </a:r>
            <a:r>
              <a:rPr lang="hr-HR" dirty="0" smtClean="0"/>
              <a:t> to do</a:t>
            </a:r>
            <a:endParaRPr lang="en-US" dirty="0"/>
          </a:p>
          <a:p>
            <a:pPr lvl="1"/>
            <a:r>
              <a:rPr lang="hr-HR" dirty="0" smtClean="0"/>
              <a:t>development</a:t>
            </a:r>
            <a:r>
              <a:rPr lang="en-US" dirty="0" smtClean="0"/>
              <a:t> stopped</a:t>
            </a:r>
            <a:r>
              <a:rPr lang="hr-HR" dirty="0" smtClean="0"/>
              <a:t> </a:t>
            </a:r>
            <a:r>
              <a:rPr lang="hr-HR" dirty="0" err="1" smtClean="0"/>
              <a:t>in</a:t>
            </a:r>
            <a:r>
              <a:rPr lang="hr-HR" dirty="0" smtClean="0"/>
              <a:t> 2016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310545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dirty="0" smtClean="0"/>
              <a:t>R</a:t>
            </a:r>
            <a:r>
              <a:rPr lang="en-US" dirty="0" err="1" smtClean="0"/>
              <a:t>eal</a:t>
            </a:r>
            <a:r>
              <a:rPr lang="en-US" dirty="0" smtClean="0"/>
              <a:t>-time </a:t>
            </a:r>
            <a:r>
              <a:rPr lang="en-US" dirty="0"/>
              <a:t>deployment</a:t>
            </a:r>
            <a:r>
              <a:rPr lang="hr-HR" dirty="0"/>
              <a:t> (LINX </a:t>
            </a:r>
            <a:r>
              <a:rPr lang="hr-HR" dirty="0" err="1"/>
              <a:t>Application</a:t>
            </a:r>
            <a:r>
              <a:rPr lang="hr-HR" dirty="0"/>
              <a:t> </a:t>
            </a:r>
            <a:r>
              <a:rPr lang="hr-HR" dirty="0" err="1"/>
              <a:t>builder</a:t>
            </a:r>
            <a:r>
              <a:rPr lang="hr-HR" dirty="0"/>
              <a:t>)</a:t>
            </a:r>
            <a:br>
              <a:rPr lang="hr-HR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err="1" smtClean="0"/>
              <a:t>Programming</a:t>
            </a:r>
            <a:r>
              <a:rPr lang="hr-HR" dirty="0" smtClean="0"/>
              <a:t> </a:t>
            </a:r>
            <a:r>
              <a:rPr lang="hr-HR" dirty="0" err="1" smtClean="0"/>
              <a:t>in</a:t>
            </a:r>
            <a:r>
              <a:rPr lang="hr-HR" dirty="0" smtClean="0"/>
              <a:t> </a:t>
            </a:r>
            <a:r>
              <a:rPr lang="hr-HR" dirty="0" err="1" smtClean="0"/>
              <a:t>Labview</a:t>
            </a:r>
            <a:r>
              <a:rPr lang="hr-HR" dirty="0" smtClean="0"/>
              <a:t> </a:t>
            </a:r>
            <a:r>
              <a:rPr lang="hr-HR" dirty="0" err="1" smtClean="0"/>
              <a:t>using</a:t>
            </a:r>
            <a:r>
              <a:rPr lang="hr-HR" dirty="0" smtClean="0"/>
              <a:t> LINX </a:t>
            </a:r>
            <a:r>
              <a:rPr lang="hr-HR" dirty="0" err="1" smtClean="0"/>
              <a:t>framework</a:t>
            </a:r>
            <a:endParaRPr lang="hr-HR" dirty="0" smtClean="0"/>
          </a:p>
          <a:p>
            <a:r>
              <a:rPr lang="hr-HR" dirty="0" err="1" smtClean="0"/>
              <a:t>running</a:t>
            </a:r>
            <a:r>
              <a:rPr lang="hr-HR" dirty="0" smtClean="0"/>
              <a:t> </a:t>
            </a:r>
            <a:r>
              <a:rPr lang="hr-HR" dirty="0" err="1" smtClean="0"/>
              <a:t>the</a:t>
            </a:r>
            <a:r>
              <a:rPr lang="hr-HR" dirty="0" smtClean="0"/>
              <a:t> </a:t>
            </a:r>
            <a:r>
              <a:rPr lang="hr-HR" dirty="0" err="1" smtClean="0"/>
              <a:t>code</a:t>
            </a:r>
            <a:r>
              <a:rPr lang="hr-HR" dirty="0" smtClean="0"/>
              <a:t> on </a:t>
            </a:r>
            <a:r>
              <a:rPr lang="hr-HR" dirty="0" err="1" smtClean="0"/>
              <a:t>the</a:t>
            </a:r>
            <a:r>
              <a:rPr lang="hr-HR" dirty="0" smtClean="0"/>
              <a:t> </a:t>
            </a:r>
            <a:r>
              <a:rPr lang="hr-HR" dirty="0" err="1" smtClean="0"/>
              <a:t>Raspberry</a:t>
            </a:r>
            <a:r>
              <a:rPr lang="hr-HR" dirty="0" smtClean="0"/>
              <a:t> PI </a:t>
            </a:r>
            <a:r>
              <a:rPr lang="hr-HR" dirty="0" err="1" smtClean="0"/>
              <a:t>without</a:t>
            </a:r>
            <a:r>
              <a:rPr lang="hr-HR" dirty="0" smtClean="0"/>
              <a:t> </a:t>
            </a:r>
            <a:r>
              <a:rPr lang="hr-HR" dirty="0" err="1" smtClean="0"/>
              <a:t>the</a:t>
            </a:r>
            <a:r>
              <a:rPr lang="hr-HR" dirty="0" smtClean="0"/>
              <a:t> </a:t>
            </a:r>
            <a:r>
              <a:rPr lang="hr-HR" dirty="0" err="1" smtClean="0"/>
              <a:t>connection</a:t>
            </a:r>
            <a:r>
              <a:rPr lang="hr-HR" dirty="0" smtClean="0"/>
              <a:t> to </a:t>
            </a:r>
            <a:r>
              <a:rPr lang="hr-HR" dirty="0" err="1" smtClean="0"/>
              <a:t>the</a:t>
            </a:r>
            <a:r>
              <a:rPr lang="hr-HR" dirty="0" smtClean="0"/>
              <a:t> </a:t>
            </a:r>
            <a:r>
              <a:rPr lang="hr-HR" dirty="0" err="1" smtClean="0"/>
              <a:t>computer</a:t>
            </a:r>
            <a:r>
              <a:rPr lang="hr-HR" dirty="0" smtClean="0"/>
              <a:t> </a:t>
            </a:r>
            <a:r>
              <a:rPr lang="hr-HR" dirty="0" err="1" smtClean="0"/>
              <a:t>with</a:t>
            </a:r>
            <a:r>
              <a:rPr lang="hr-HR" dirty="0" smtClean="0"/>
              <a:t> </a:t>
            </a:r>
            <a:r>
              <a:rPr lang="hr-HR" dirty="0" err="1" smtClean="0"/>
              <a:t>the</a:t>
            </a:r>
            <a:r>
              <a:rPr lang="hr-HR" dirty="0" smtClean="0"/>
              <a:t> </a:t>
            </a:r>
            <a:r>
              <a:rPr lang="hr-HR" dirty="0" err="1" smtClean="0"/>
              <a:t>Labview</a:t>
            </a:r>
            <a:r>
              <a:rPr lang="hr-HR" dirty="0" smtClean="0"/>
              <a:t> </a:t>
            </a:r>
            <a:r>
              <a:rPr lang="hr-HR" dirty="0" err="1" smtClean="0"/>
              <a:t>environment</a:t>
            </a:r>
            <a:endParaRPr lang="hr-HR" dirty="0" smtClean="0"/>
          </a:p>
          <a:p>
            <a:r>
              <a:rPr lang="hr-HR" dirty="0" err="1" smtClean="0"/>
              <a:t>Labview</a:t>
            </a:r>
            <a:r>
              <a:rPr lang="hr-HR" dirty="0" smtClean="0"/>
              <a:t> </a:t>
            </a:r>
            <a:r>
              <a:rPr lang="hr-HR" dirty="0" err="1" smtClean="0"/>
              <a:t>runtime</a:t>
            </a:r>
            <a:r>
              <a:rPr lang="hr-HR" dirty="0" smtClean="0"/>
              <a:t> </a:t>
            </a:r>
            <a:r>
              <a:rPr lang="hr-HR" dirty="0" err="1" smtClean="0"/>
              <a:t>engine</a:t>
            </a:r>
            <a:r>
              <a:rPr lang="hr-HR" dirty="0" smtClean="0"/>
              <a:t> </a:t>
            </a:r>
            <a:r>
              <a:rPr lang="hr-HR" dirty="0" err="1" smtClean="0"/>
              <a:t>is</a:t>
            </a:r>
            <a:r>
              <a:rPr lang="hr-HR" dirty="0" smtClean="0"/>
              <a:t> </a:t>
            </a:r>
            <a:r>
              <a:rPr lang="hr-HR" dirty="0" err="1" smtClean="0"/>
              <a:t>installed</a:t>
            </a:r>
            <a:r>
              <a:rPr lang="hr-HR" dirty="0" smtClean="0"/>
              <a:t> on </a:t>
            </a:r>
            <a:r>
              <a:rPr lang="hr-HR" dirty="0" err="1" smtClean="0"/>
              <a:t>the</a:t>
            </a:r>
            <a:r>
              <a:rPr lang="hr-HR" dirty="0" smtClean="0"/>
              <a:t> </a:t>
            </a:r>
            <a:r>
              <a:rPr lang="hr-HR" dirty="0" err="1" smtClean="0"/>
              <a:t>target</a:t>
            </a:r>
            <a:r>
              <a:rPr lang="hr-HR" dirty="0" smtClean="0"/>
              <a:t> </a:t>
            </a:r>
            <a:r>
              <a:rPr lang="hr-HR" dirty="0" err="1" smtClean="0"/>
              <a:t>device</a:t>
            </a:r>
            <a:endParaRPr lang="hr-HR" dirty="0" smtClean="0"/>
          </a:p>
          <a:p>
            <a:r>
              <a:rPr lang="hr-HR" dirty="0" smtClean="0"/>
              <a:t>VI </a:t>
            </a:r>
            <a:r>
              <a:rPr lang="hr-HR" dirty="0" err="1" smtClean="0"/>
              <a:t>is</a:t>
            </a:r>
            <a:r>
              <a:rPr lang="hr-HR" dirty="0" smtClean="0"/>
              <a:t> </a:t>
            </a:r>
            <a:r>
              <a:rPr lang="hr-HR" dirty="0" err="1" smtClean="0"/>
              <a:t>started</a:t>
            </a:r>
            <a:r>
              <a:rPr lang="hr-HR" dirty="0" smtClean="0"/>
              <a:t> on </a:t>
            </a:r>
            <a:r>
              <a:rPr lang="hr-HR" dirty="0" err="1" smtClean="0"/>
              <a:t>the</a:t>
            </a:r>
            <a:r>
              <a:rPr lang="hr-HR" dirty="0" smtClean="0"/>
              <a:t> </a:t>
            </a:r>
            <a:r>
              <a:rPr lang="hr-HR" dirty="0" err="1" smtClean="0"/>
              <a:t>startup</a:t>
            </a:r>
            <a:r>
              <a:rPr lang="hr-HR" dirty="0" smtClean="0"/>
              <a:t> </a:t>
            </a:r>
            <a:r>
              <a:rPr lang="hr-HR" dirty="0" err="1" smtClean="0"/>
              <a:t>of</a:t>
            </a:r>
            <a:r>
              <a:rPr lang="hr-HR" dirty="0" smtClean="0"/>
              <a:t> </a:t>
            </a:r>
            <a:r>
              <a:rPr lang="hr-HR" dirty="0" err="1" smtClean="0"/>
              <a:t>the</a:t>
            </a:r>
            <a:r>
              <a:rPr lang="hr-HR" dirty="0" smtClean="0"/>
              <a:t> </a:t>
            </a:r>
            <a:r>
              <a:rPr lang="hr-HR" dirty="0" err="1" smtClean="0"/>
              <a:t>target</a:t>
            </a:r>
            <a:r>
              <a:rPr lang="hr-HR" dirty="0" smtClean="0"/>
              <a:t> </a:t>
            </a:r>
            <a:r>
              <a:rPr lang="hr-HR" dirty="0" err="1" smtClean="0"/>
              <a:t>device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167878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Digital I/O </a:t>
            </a:r>
            <a:r>
              <a:rPr lang="hr-HR" dirty="0" err="1"/>
              <a:t>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VI </a:t>
            </a:r>
            <a:r>
              <a:rPr lang="hr-HR" dirty="0" err="1" smtClean="0"/>
              <a:t>that</a:t>
            </a:r>
            <a:r>
              <a:rPr lang="hr-HR" dirty="0" smtClean="0"/>
              <a:t> </a:t>
            </a:r>
            <a:r>
              <a:rPr lang="hr-HR" dirty="0" err="1" smtClean="0"/>
              <a:t>reads</a:t>
            </a:r>
            <a:r>
              <a:rPr lang="hr-HR" dirty="0" smtClean="0"/>
              <a:t> a </a:t>
            </a:r>
            <a:r>
              <a:rPr lang="hr-HR" dirty="0" err="1" smtClean="0"/>
              <a:t>digtal</a:t>
            </a:r>
            <a:r>
              <a:rPr lang="hr-HR" dirty="0" smtClean="0"/>
              <a:t> input signal (for </a:t>
            </a:r>
            <a:r>
              <a:rPr lang="hr-HR" dirty="0" err="1" smtClean="0"/>
              <a:t>example</a:t>
            </a:r>
            <a:r>
              <a:rPr lang="hr-HR" dirty="0" smtClean="0"/>
              <a:t> a </a:t>
            </a:r>
            <a:r>
              <a:rPr lang="hr-HR" dirty="0" err="1" smtClean="0"/>
              <a:t>button</a:t>
            </a:r>
            <a:r>
              <a:rPr lang="hr-HR" dirty="0" smtClean="0"/>
              <a:t>)</a:t>
            </a:r>
          </a:p>
          <a:p>
            <a:r>
              <a:rPr lang="hr-HR" dirty="0" err="1" smtClean="0"/>
              <a:t>based</a:t>
            </a:r>
            <a:r>
              <a:rPr lang="hr-HR" dirty="0" smtClean="0"/>
              <a:t> on </a:t>
            </a:r>
            <a:r>
              <a:rPr lang="hr-HR" dirty="0" err="1" smtClean="0"/>
              <a:t>the</a:t>
            </a:r>
            <a:r>
              <a:rPr lang="hr-HR" dirty="0" smtClean="0"/>
              <a:t> input signal </a:t>
            </a:r>
            <a:r>
              <a:rPr lang="hr-HR" dirty="0" err="1" smtClean="0"/>
              <a:t>toggle</a:t>
            </a:r>
            <a:r>
              <a:rPr lang="hr-HR" dirty="0" smtClean="0"/>
              <a:t> </a:t>
            </a:r>
            <a:r>
              <a:rPr lang="hr-HR" dirty="0" err="1" smtClean="0"/>
              <a:t>two</a:t>
            </a:r>
            <a:r>
              <a:rPr lang="hr-HR" dirty="0" smtClean="0"/>
              <a:t> </a:t>
            </a:r>
            <a:r>
              <a:rPr lang="hr-HR" dirty="0" err="1" smtClean="0"/>
              <a:t>digital</a:t>
            </a:r>
            <a:r>
              <a:rPr lang="hr-HR" dirty="0" smtClean="0"/>
              <a:t> </a:t>
            </a:r>
            <a:r>
              <a:rPr lang="hr-HR" dirty="0" err="1" smtClean="0"/>
              <a:t>outputs</a:t>
            </a:r>
            <a:r>
              <a:rPr lang="hr-HR" dirty="0" smtClean="0"/>
              <a:t> </a:t>
            </a:r>
            <a:r>
              <a:rPr lang="hr-HR" dirty="0" err="1" smtClean="0"/>
              <a:t>with</a:t>
            </a:r>
            <a:r>
              <a:rPr lang="hr-HR" dirty="0" smtClean="0"/>
              <a:t> </a:t>
            </a:r>
            <a:r>
              <a:rPr lang="hr-HR" dirty="0" err="1" smtClean="0"/>
              <a:t>opposite</a:t>
            </a:r>
            <a:r>
              <a:rPr lang="hr-HR" dirty="0" smtClean="0"/>
              <a:t> </a:t>
            </a:r>
            <a:r>
              <a:rPr lang="hr-HR" dirty="0" err="1" smtClean="0"/>
              <a:t>values</a:t>
            </a:r>
            <a:r>
              <a:rPr lang="hr-HR" dirty="0" smtClean="0"/>
              <a:t> (for </a:t>
            </a:r>
            <a:r>
              <a:rPr lang="hr-HR" dirty="0" err="1" smtClean="0"/>
              <a:t>example</a:t>
            </a:r>
            <a:r>
              <a:rPr lang="hr-HR" dirty="0" smtClean="0"/>
              <a:t> a DC motor driver)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35702" y="3096318"/>
            <a:ext cx="9086850" cy="2876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9156041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862</TotalTime>
  <Words>568</Words>
  <Application>Microsoft Office PowerPoint</Application>
  <PresentationFormat>Widescreen</PresentationFormat>
  <Paragraphs>101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2" baseType="lpstr">
      <vt:lpstr>adagio_slab</vt:lpstr>
      <vt:lpstr>Arial</vt:lpstr>
      <vt:lpstr>Calibri</vt:lpstr>
      <vt:lpstr>Calibri Light</vt:lpstr>
      <vt:lpstr>Garamond</vt:lpstr>
      <vt:lpstr>Times New Roman</vt:lpstr>
      <vt:lpstr>Office Theme</vt:lpstr>
      <vt:lpstr>Virtual Instrumentation</vt:lpstr>
      <vt:lpstr>PowerPoint Presentation</vt:lpstr>
      <vt:lpstr>Arduino</vt:lpstr>
      <vt:lpstr>Raspberry PI</vt:lpstr>
      <vt:lpstr>Communication with the third-party harware</vt:lpstr>
      <vt:lpstr>Communication protocol</vt:lpstr>
      <vt:lpstr>Linx Framework</vt:lpstr>
      <vt:lpstr>Real-time deployment (LINX Application builder) </vt:lpstr>
      <vt:lpstr>Digital I/O example</vt:lpstr>
      <vt:lpstr>PWM control example</vt:lpstr>
      <vt:lpstr>Servo motor control example</vt:lpstr>
      <vt:lpstr>Analog I/O example</vt:lpstr>
      <vt:lpstr>RealTime application on Raspberry PI (1)</vt:lpstr>
      <vt:lpstr>RealTime application on Raspberry PI (2)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8th Balkan Open Competition in  Software-designed Instrumentation</dc:title>
  <dc:creator>Stefana Jocic</dc:creator>
  <cp:lastModifiedBy>Windows User</cp:lastModifiedBy>
  <cp:revision>68</cp:revision>
  <dcterms:created xsi:type="dcterms:W3CDTF">2018-11-07T10:58:35Z</dcterms:created>
  <dcterms:modified xsi:type="dcterms:W3CDTF">2019-06-03T18:01:47Z</dcterms:modified>
</cp:coreProperties>
</file>