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 id="2147483700" r:id="rId4"/>
    <p:sldMasterId id="2147483713" r:id="rId5"/>
    <p:sldMasterId id="2147483726" r:id="rId6"/>
    <p:sldMasterId id="2147483752" r:id="rId7"/>
  </p:sldMasterIdLst>
  <p:notesMasterIdLst>
    <p:notesMasterId r:id="rId42"/>
  </p:notesMasterIdLst>
  <p:sldIdLst>
    <p:sldId id="297"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9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3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GB" sz="4400" b="0" strike="noStrike" spc="-1">
                <a:latin typeface="Arial"/>
              </a:rPr>
              <a:t>Click to move the slide</a:t>
            </a:r>
          </a:p>
        </p:txBody>
      </p:sp>
      <p:sp>
        <p:nvSpPr>
          <p:cNvPr id="319"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320"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32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32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32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26C222C-F485-43AB-8EB9-7ADB7992EEA4}"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PlaceHolder 1"/>
          <p:cNvSpPr>
            <a:spLocks noGrp="1" noRot="1" noChangeAspect="1"/>
          </p:cNvSpPr>
          <p:nvPr>
            <p:ph type="sldImg"/>
          </p:nvPr>
        </p:nvSpPr>
        <p:spPr>
          <a:xfrm>
            <a:off x="747713" y="276225"/>
            <a:ext cx="5411787" cy="4059238"/>
          </a:xfrm>
          <a:prstGeom prst="rect">
            <a:avLst/>
          </a:prstGeom>
        </p:spPr>
      </p:sp>
      <p:sp>
        <p:nvSpPr>
          <p:cNvPr id="639"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This lesson introduces data acquisition.</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This lesson covers: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 brief discussion of boards and DAQ concepts.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organization of LabVIEW DAQ VIs.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How to acquire an analog reading.</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How to output an analog signal.</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How to use counters.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How to acquire data continuously.</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most important thing to remember about both Lesson 9 and 10 is that this course is not meant to be anything more than a BRIEF introduction to let them know this capability exists.  If they are pressing for more information, point them to the other Customer Education courses.</a:t>
            </a:r>
            <a:endParaRPr lang="en-GB" sz="24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PlaceHolder 1"/>
          <p:cNvSpPr>
            <a:spLocks noGrp="1" noRot="1" noChangeAspect="1"/>
          </p:cNvSpPr>
          <p:nvPr>
            <p:ph type="sldImg"/>
          </p:nvPr>
        </p:nvSpPr>
        <p:spPr>
          <a:xfrm>
            <a:off x="747713" y="276225"/>
            <a:ext cx="5411787" cy="4059238"/>
          </a:xfrm>
          <a:prstGeom prst="rect">
            <a:avLst/>
          </a:prstGeom>
        </p:spPr>
      </p:sp>
      <p:sp>
        <p:nvSpPr>
          <p:cNvPr id="657"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1100" b="1" strike="noStrike" spc="-1">
                <a:solidFill>
                  <a:srgbClr val="000000"/>
                </a:solidFill>
                <a:latin typeface="Times New Roman"/>
              </a:rPr>
              <a:t>Task Timing</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When performing analog input, the task can be timed to Acquire 1 Sample, Acquire n Samples, or Acquire Continuously. </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Acquire 1 Sample: acquires one value from an input channel and immediately returns the value. This operation does not require any buffering or hardware timing. </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Acquire n Samples: One way to acquire multiple samples for one or more channels is to acquire single samples in a repetitive manner. However, acquiring a single data sample on one or more channels over and over is inefficient and time consuming. Moreover, you do not have accurate control over the time between each sample or channel. Instead you can use hardware timing, which uses a buffer in computer memory, to acquire data more efficiently.</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Acquire Continuously: view, process, or log a subset of the samples as they are acquired.</a:t>
            </a:r>
            <a:endParaRPr lang="en-GB" sz="1100" b="0" strike="noStrike" spc="-1">
              <a:latin typeface="Arial"/>
            </a:endParaRPr>
          </a:p>
          <a:p>
            <a:pPr marL="216000" indent="-215280">
              <a:lnSpc>
                <a:spcPct val="100000"/>
              </a:lnSpc>
            </a:pPr>
            <a:r>
              <a:rPr lang="en-GB" sz="1100" b="1" strike="noStrike" spc="-1">
                <a:solidFill>
                  <a:srgbClr val="000000"/>
                </a:solidFill>
                <a:latin typeface="Times New Roman"/>
              </a:rPr>
              <a:t>Task Triggering</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When a device controlled by NI-DAQmx does something, it performs an action. Two very common actions are producing a sample and starting a waveform acquisition. Every NI-DAQmx action needs a stimulus or cause. When the stimulus occurs, the action is performed. Causes for actions are called triggers.</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Start Trigger: This trigger starts the acquisition.</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Reference Trigger: This trigger establishes the reference point in a set of input samples. Data acquired up to the reference point is pretrigger data. Data acquired after the reference point is posttrigger data. </a:t>
            </a:r>
            <a:endParaRPr lang="en-GB" sz="11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PlaceHolder 1"/>
          <p:cNvSpPr>
            <a:spLocks noGrp="1" noRot="1" noChangeAspect="1"/>
          </p:cNvSpPr>
          <p:nvPr>
            <p:ph type="sldImg"/>
          </p:nvPr>
        </p:nvSpPr>
        <p:spPr>
          <a:xfrm>
            <a:off x="747713" y="276225"/>
            <a:ext cx="5411787" cy="4059238"/>
          </a:xfrm>
          <a:prstGeom prst="rect">
            <a:avLst/>
          </a:prstGeom>
        </p:spPr>
      </p:sp>
      <p:sp>
        <p:nvSpPr>
          <p:cNvPr id="659"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Use analog output to perform digital-to-analog (D/A) conversions. An analog output task can be voltage or current.</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To perform a voltage or current task, a compatible device must be installed that can generate that form of signal.</a:t>
            </a:r>
            <a:endParaRPr lang="en-GB" sz="24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PlaceHolder 1"/>
          <p:cNvSpPr>
            <a:spLocks noGrp="1" noRot="1" noChangeAspect="1"/>
          </p:cNvSpPr>
          <p:nvPr>
            <p:ph type="sldImg"/>
          </p:nvPr>
        </p:nvSpPr>
        <p:spPr>
          <a:xfrm>
            <a:off x="747713" y="276225"/>
            <a:ext cx="5411787" cy="4059238"/>
          </a:xfrm>
          <a:prstGeom prst="rect">
            <a:avLst/>
          </a:prstGeom>
        </p:spPr>
      </p:sp>
      <p:sp>
        <p:nvSpPr>
          <p:cNvPr id="661"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1100" b="1" strike="noStrike" spc="-1">
                <a:solidFill>
                  <a:srgbClr val="000000"/>
                </a:solidFill>
                <a:latin typeface="Times New Roman"/>
              </a:rPr>
              <a:t>Task Timing</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When performing analog output, the task can be timed to Generate 1 Sample, Generate n Samples, or Generate Continuously. </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Generate 1 Sample: Use single updates if the signal level is more important than the generation rate. You can use software timing to control when your device generates a signal. This operation does not require any buffering or hardware timing.  </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Generate n Samples: You can use software timing or hardware timing to control when a signal is generated. With software timing, the rate at which the samples are generated is determined by the software and operating system instead of by the measurement device. With hardware timing, a TTL signal, such as a clock on your device, controls the rate of generation. A hardware clock can run much faster than a software loop. A hardware clock is also more accurate than a software loop. Use Generate n Samples if you want to generate a finite time-varying signal, such as an AC sine wave.</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Generate Continuously: Continuous generation is similar to generate n samples, except that an event must occur to stop the generation. </a:t>
            </a:r>
            <a:endParaRPr lang="en-GB" sz="1100" b="0" strike="noStrike" spc="-1">
              <a:latin typeface="Arial"/>
            </a:endParaRPr>
          </a:p>
          <a:p>
            <a:pPr marL="216000" indent="-215280">
              <a:lnSpc>
                <a:spcPct val="100000"/>
              </a:lnSpc>
            </a:pPr>
            <a:r>
              <a:rPr lang="en-GB" sz="1100" b="1" strike="noStrike" spc="-1">
                <a:solidFill>
                  <a:srgbClr val="000000"/>
                </a:solidFill>
                <a:latin typeface="Times New Roman"/>
              </a:rPr>
              <a:t>Task Triggering</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Start Trigger: This trigger starts the generation.</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Reference Trigger: The reference trigger is not supported for analog output tasks.</a:t>
            </a:r>
            <a:endParaRPr lang="en-GB" sz="11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PlaceHolder 1"/>
          <p:cNvSpPr>
            <a:spLocks noGrp="1" noRot="1" noChangeAspect="1"/>
          </p:cNvSpPr>
          <p:nvPr>
            <p:ph type="sldImg"/>
          </p:nvPr>
        </p:nvSpPr>
        <p:spPr>
          <a:xfrm>
            <a:off x="747713" y="276225"/>
            <a:ext cx="5411787" cy="4059238"/>
          </a:xfrm>
          <a:prstGeom prst="rect">
            <a:avLst/>
          </a:prstGeom>
        </p:spPr>
      </p:sp>
      <p:sp>
        <p:nvSpPr>
          <p:cNvPr id="663"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A counter is a digital timing device. You typically use counters for event counting, frequency measurement, period measurement, position measurement, and pulse generation. A counter contains four main components: a count register, a source, a gate, and an output.</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Count Register—Stores the current count of the counter. You can query the count register with software.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Source—An input signal that can change the current count stored in the count register. The counter looks for rising or falling edges on the source signal. Whether a rising or falling edge changes the count is software selectable. The type of edge selected is referred to as the active edge of the signal. When an active edge is received on the source signal the count changes. Whether an active edge increments or decrements the current count is also software selectable.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Gate—An input signal that determines if an active edge on the source will change the count. Counting can occur when the gate is high, low, or between various combinations of rising and falling edges. Gate settings are made in software.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Output—An output signal that generates pulses or a series of pulses, otherwise known as a pulse train.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When you configure a counter for simple event counting, the counter increments when an active edge is received on the source.</a:t>
            </a:r>
            <a:endParaRPr lang="en-GB" sz="24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PlaceHolder 1"/>
          <p:cNvSpPr>
            <a:spLocks noGrp="1" noRot="1" noChangeAspect="1"/>
          </p:cNvSpPr>
          <p:nvPr>
            <p:ph type="sldImg"/>
          </p:nvPr>
        </p:nvSpPr>
        <p:spPr>
          <a:xfrm>
            <a:off x="747713" y="276225"/>
            <a:ext cx="5411787" cy="4059238"/>
          </a:xfrm>
          <a:prstGeom prst="rect">
            <a:avLst/>
          </a:prstGeom>
        </p:spPr>
      </p:sp>
      <p:sp>
        <p:nvSpPr>
          <p:cNvPr id="665"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1100" b="0" strike="noStrike" spc="-1">
                <a:solidFill>
                  <a:srgbClr val="000000"/>
                </a:solidFill>
                <a:latin typeface="Times New Roman"/>
              </a:rPr>
              <a:t>Measuring and generating digital values is used in a variety of applications including controlling relays and monitoring alarm states. Generally, measuring and generating digital values is used in laboratory testing, production testing, and industrial process monitoring and control.</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Digital I/O can read from or write to a line or an entire digital port, which is a collection of lines. </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You can use the digital lines in your DAQ device to acquire a digital value. This acquisition is based on software timing. On some devices, you can configure the lines individually to either measure or generate digital samples. Each line corresponds to a channel in your task.</a:t>
            </a:r>
            <a:endParaRPr lang="en-GB" sz="1100" b="0" strike="noStrike" spc="-1">
              <a:latin typeface="Arial"/>
            </a:endParaRPr>
          </a:p>
          <a:p>
            <a:pPr marL="216000" indent="-215280">
              <a:lnSpc>
                <a:spcPct val="100000"/>
              </a:lnSpc>
            </a:pPr>
            <a:r>
              <a:rPr lang="en-GB" sz="1100" b="0" strike="noStrike" spc="-1">
                <a:solidFill>
                  <a:srgbClr val="000000"/>
                </a:solidFill>
                <a:latin typeface="Times New Roman"/>
              </a:rPr>
              <a:t>You can use the digital port(s) in your DAQ device to acquire a digital value from a collection of digital lines. This acquisition is based on software timing. You can configure the ports individually to either measure or generate digital samples. Each port corresponds to a channel in your task.</a:t>
            </a:r>
            <a:endParaRPr lang="en-GB" sz="1100" b="0" strike="noStrike" spc="-1">
              <a:latin typeface="Arial"/>
            </a:endParaRPr>
          </a:p>
          <a:p>
            <a:pPr marL="216000" indent="-215280">
              <a:lnSpc>
                <a:spcPct val="100000"/>
              </a:lnSpc>
            </a:pPr>
            <a:endParaRPr lang="en-GB" sz="11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PlaceHolder 1"/>
          <p:cNvSpPr>
            <a:spLocks noGrp="1" noRot="1" noChangeAspect="1"/>
          </p:cNvSpPr>
          <p:nvPr>
            <p:ph type="sldImg"/>
          </p:nvPr>
        </p:nvSpPr>
        <p:spPr>
          <a:xfrm>
            <a:off x="747713" y="276225"/>
            <a:ext cx="5411787" cy="4059238"/>
          </a:xfrm>
          <a:prstGeom prst="rect">
            <a:avLst/>
          </a:prstGeom>
        </p:spPr>
      </p:sp>
      <p:sp>
        <p:nvSpPr>
          <p:cNvPr id="667"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Do not immediately display this slide.</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Suggested questions for class participation:</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How are DAQ Boards configured?</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How can you test the configuration of your board?</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Point out that more in-depth DAQ information is available in the LabVIEW DAQ course.</a:t>
            </a:r>
            <a:endParaRPr lang="en-GB" sz="24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PlaceHolder 1"/>
          <p:cNvSpPr>
            <a:spLocks noGrp="1" noRot="1" noChangeAspect="1"/>
          </p:cNvSpPr>
          <p:nvPr>
            <p:ph type="sldImg"/>
          </p:nvPr>
        </p:nvSpPr>
        <p:spPr>
          <a:xfrm>
            <a:off x="747713" y="276225"/>
            <a:ext cx="5411787" cy="4059238"/>
          </a:xfrm>
          <a:prstGeom prst="rect">
            <a:avLst/>
          </a:prstGeom>
        </p:spPr>
      </p:sp>
      <p:sp>
        <p:nvSpPr>
          <p:cNvPr id="669"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This chapter introduces Serial and GPIB instrument control using LabVIEW.</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This lesson covers: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GPIB (IEEE 488) background.</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Instrument drivers in LabVIEW.</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GPIB control using VISA</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Serial communication background.</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Serial control using VISA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ASCII and binary waveform transfer.</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PlaceHolder 1"/>
          <p:cNvSpPr>
            <a:spLocks noGrp="1" noRot="1" noChangeAspect="1"/>
          </p:cNvSpPr>
          <p:nvPr>
            <p:ph type="sldImg"/>
          </p:nvPr>
        </p:nvSpPr>
        <p:spPr>
          <a:xfrm>
            <a:off x="747713" y="276225"/>
            <a:ext cx="5411787" cy="4059238"/>
          </a:xfrm>
          <a:prstGeom prst="rect">
            <a:avLst/>
          </a:prstGeom>
        </p:spPr>
      </p:sp>
      <p:sp>
        <p:nvSpPr>
          <p:cNvPr id="671"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You are not limited to the type of instrument that you control if you choose industry-standard control technologies. You can use instruments from many different categories, including serial, GPIB, VXI, PXI, computer-based instruments, Ethernet, SCSI, CAMAC, and parallel port devices. This lesson describes the two most common instrument communication methods, GPIB and serial port communication.</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Take note of the following with PC control of instrumentation:</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Type of connector (pinouts) on the instrument</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Cables needed—null-modem, number of pins, male/female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Electrical properties involved—signal levels, grounding, cable length restrictions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Communication protocols used—ASCII commands, binary commands, data format</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Software drivers available</a:t>
            </a:r>
            <a:endParaRPr lang="en-GB" sz="24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PlaceHolder 1"/>
          <p:cNvSpPr>
            <a:spLocks noGrp="1" noRot="1" noChangeAspect="1"/>
          </p:cNvSpPr>
          <p:nvPr>
            <p:ph type="sldImg"/>
          </p:nvPr>
        </p:nvSpPr>
        <p:spPr>
          <a:xfrm>
            <a:off x="747720" y="276120"/>
            <a:ext cx="5412240" cy="4059720"/>
          </a:xfrm>
          <a:prstGeom prst="rect">
            <a:avLst/>
          </a:prstGeom>
        </p:spPr>
      </p:sp>
      <p:sp>
        <p:nvSpPr>
          <p:cNvPr id="673"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GPIB Communications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Briefly describe a typical system containing several GPIB devices connected to a computer.  Describe that one device is the System Controller and the others are Talkers/Listeners.  Each device on the GPIB has a unique address.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GPIB instruments offer test and manufacturing engineers the widest selection of vendors and instruments for general-purpose to specialized vertical market test applications.  GPIB instruments have traditionally been used as standalone benchtop instruments where measurements are taken by hand.  Many GPIB instruments used today are still used in this fashion. </a:t>
            </a:r>
            <a:endParaRPr lang="en-GB" sz="24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PlaceHolder 1"/>
          <p:cNvSpPr>
            <a:spLocks noGrp="1" noRot="1" noChangeAspect="1"/>
          </p:cNvSpPr>
          <p:nvPr>
            <p:ph type="sldImg"/>
          </p:nvPr>
        </p:nvSpPr>
        <p:spPr>
          <a:xfrm>
            <a:off x="747713" y="276225"/>
            <a:ext cx="5411787" cy="4059238"/>
          </a:xfrm>
          <a:prstGeom prst="rect">
            <a:avLst/>
          </a:prstGeom>
        </p:spPr>
      </p:sp>
      <p:sp>
        <p:nvSpPr>
          <p:cNvPr id="675"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90000"/>
              </a:lnSpc>
            </a:pPr>
            <a:r>
              <a:rPr lang="en-GB" sz="2400" b="0" strike="noStrike" spc="-1">
                <a:solidFill>
                  <a:srgbClr val="000000"/>
                </a:solidFill>
                <a:latin typeface="Times New Roman"/>
              </a:rPr>
              <a:t>Introduction of Standards to Instrument Communication</a:t>
            </a:r>
            <a:endParaRPr lang="en-GB" sz="2400" b="0" strike="noStrike" spc="-1">
              <a:latin typeface="Arial"/>
            </a:endParaRPr>
          </a:p>
          <a:p>
            <a:pPr marL="216000" indent="-215280">
              <a:lnSpc>
                <a:spcPct val="90000"/>
              </a:lnSpc>
            </a:pPr>
            <a:r>
              <a:rPr lang="en-GB" sz="2400" b="0" strike="noStrike" spc="-1">
                <a:solidFill>
                  <a:srgbClr val="000000"/>
                </a:solidFill>
                <a:latin typeface="Times New Roman"/>
              </a:rPr>
              <a:t>In 1965, Hewlett-Packard designed the Hewlett-Packard Interface Bus </a:t>
            </a:r>
            <a:br/>
            <a:r>
              <a:rPr lang="en-GB" sz="2400" b="0" strike="noStrike" spc="-1">
                <a:solidFill>
                  <a:srgbClr val="000000"/>
                </a:solidFill>
                <a:latin typeface="Times New Roman"/>
              </a:rPr>
              <a:t>(HP-IB) to connect their line of programmable instruments to their computers. Because of its high transfer rates (nominally 1 MB/s), this interface bus quickly gained popularity. It was later accepted as IEEE Standard 488-1975. Today, the name General Purpose Interface Bus (GPIB) is more widely used than HP-IB. </a:t>
            </a:r>
            <a:endParaRPr lang="en-GB" sz="2400" b="0" strike="noStrike" spc="-1">
              <a:latin typeface="Arial"/>
            </a:endParaRPr>
          </a:p>
          <a:p>
            <a:pPr marL="216000" indent="-215280">
              <a:lnSpc>
                <a:spcPct val="90000"/>
              </a:lnSpc>
            </a:pPr>
            <a:r>
              <a:rPr lang="en-GB" sz="2400" b="0" strike="noStrike" spc="-1">
                <a:solidFill>
                  <a:srgbClr val="000000"/>
                </a:solidFill>
                <a:latin typeface="Times New Roman"/>
              </a:rPr>
              <a:t>Because the original IEEE 488 document contained no guidelines for a preferred syntax and format conventions, work continued on the specification to enhance system compatibility and configurability among test systems. This work resulted in a supplement standard IEEE 488.2, Codes, Formats, Protocols, and Common Commands, for use with IEEE 488 (renamed to ANSI/IEEE Standard 488.1-1987). IEEE 488.2 does not replace IEEE 488.1. Many devices still conform only to IEEE 488.1. IEEE 488.2 builds on IEEE 488.1 by defining a minimum set of device interface capabilities, a common set of data codes and formats, a device message protocol, a generic set of common device commands, and a new status reporting model.</a:t>
            </a:r>
            <a:endParaRPr lang="en-GB" sz="2400" b="0" strike="noStrike" spc="-1">
              <a:latin typeface="Arial"/>
            </a:endParaRPr>
          </a:p>
          <a:p>
            <a:pPr marL="216000" indent="-215280">
              <a:lnSpc>
                <a:spcPct val="90000"/>
              </a:lnSpc>
            </a:pPr>
            <a:r>
              <a:rPr lang="en-GB" sz="2400" b="0" strike="noStrike" spc="-1">
                <a:solidFill>
                  <a:srgbClr val="000000"/>
                </a:solidFill>
                <a:latin typeface="Times New Roman"/>
              </a:rPr>
              <a:t>In 1990, the IEEE 488.2 specification included the Standard Commands for Programmable Instrumentation (SCPI) document. SCPI defines specific commands that each instrument class, which usually includes instruments from various vendors, must obey. Thus, SCPI guarantees complete system compatibility and configurability among these instruments. It is no longer necessary to learn a different command set for each instrument in an SCPI-compliant system, and it is easy to replace an instrument from one vendor with an instrument from another.</a:t>
            </a:r>
            <a:endParaRPr lang="en-GB" sz="2400" b="0" strike="noStrike" spc="-1">
              <a:latin typeface="Arial"/>
            </a:endParaRPr>
          </a:p>
          <a:p>
            <a:pPr marL="216000" indent="-215280">
              <a:lnSpc>
                <a:spcPct val="90000"/>
              </a:lnSpc>
            </a:pPr>
            <a:endParaRPr lang="en-GB" sz="24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PlaceHolder 1"/>
          <p:cNvSpPr>
            <a:spLocks noGrp="1" noRot="1" noChangeAspect="1"/>
          </p:cNvSpPr>
          <p:nvPr>
            <p:ph type="sldImg"/>
          </p:nvPr>
        </p:nvSpPr>
        <p:spPr>
          <a:xfrm>
            <a:off x="747713" y="276225"/>
            <a:ext cx="5411787" cy="4059238"/>
          </a:xfrm>
          <a:prstGeom prst="rect">
            <a:avLst/>
          </a:prstGeom>
        </p:spPr>
      </p:sp>
      <p:sp>
        <p:nvSpPr>
          <p:cNvPr id="641"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spcBef>
                <a:spcPts val="1199"/>
              </a:spcBef>
            </a:pPr>
            <a:r>
              <a:rPr lang="en-GB" sz="2400" b="0" strike="noStrike" spc="-1">
                <a:solidFill>
                  <a:srgbClr val="000000"/>
                </a:solidFill>
                <a:latin typeface="Times New Roman"/>
              </a:rPr>
              <a:t>Before a computer-based measurement system can measure a physical signal, such as temperature, a sensor or transducer must convert the physical signal into an electrical one, such as voltage or current. You might consider the plug-in DAQ device to be the entire measurement system, but it is actually only one system component. You cannot always directly connect signals to a plug-in DAQ device. In these cases, you must use signal conditioning accessories to condition the signals before the plug-in DAQ device converts them to digital information. The software controls the DAQ system by acquiring the raw data, analyzing, and presenting the results.</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PlaceHolder 1"/>
          <p:cNvSpPr>
            <a:spLocks noGrp="1" noRot="1" noChangeAspect="1"/>
          </p:cNvSpPr>
          <p:nvPr>
            <p:ph type="sldImg"/>
          </p:nvPr>
        </p:nvSpPr>
        <p:spPr>
          <a:xfrm>
            <a:off x="747713" y="276225"/>
            <a:ext cx="5411787" cy="4059238"/>
          </a:xfrm>
          <a:prstGeom prst="rect">
            <a:avLst/>
          </a:prstGeom>
        </p:spPr>
      </p:sp>
      <p:sp>
        <p:nvSpPr>
          <p:cNvPr id="677"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Hardware Specifications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GPIB is a digital, 24-conductor parallel bus.  It consists of eight data lines (DIO 1-8), five bus management lines (EOI, IFC, SRQ, ATN, REN), three handshake lines (DAV, NRFD, NDAC), and eight ground lines.  The GPIB uses an eight-bit parallel, byte-serial, asynchronous data transfer scheme.  This means that whole bytes are sequentially handshaked across the bus at a speed that the slowest participant in the transfer determines.  Because the unit of data on the GPIB is a byte (eight bits), the messages transferred are frequently encoded as ASCII character strings.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Additional electrical specifications allow data to be transferred across the GPIB at the maximum rate of 1 MB/sec because the GPIB is a transmission line system.  These specifications are: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	A maximum separation of 4 m between any two devices and an average 	separation of 2 m over the entire bus.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	A maximum cable length of 20 m.</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	A maximum of 15 devices connected to each bus with at least two-thirds </a:t>
            </a:r>
            <a:br/>
            <a:r>
              <a:rPr lang="en-GB" sz="2400" b="0" strike="noStrike" spc="-1">
                <a:solidFill>
                  <a:srgbClr val="000000"/>
                </a:solidFill>
                <a:latin typeface="Times New Roman"/>
              </a:rPr>
              <a:t>	of the devices powered on.</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If you exceed any of these limits, you can use additional hardware to extend the bus cable lengths or expand the number of devices allowed.</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Note  For more information about GPIB, visit the National Instruments GPIB support website at http://www.ni.com/support/gpibsupp.htm.</a:t>
            </a:r>
            <a:endParaRPr lang="en-GB" sz="24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747720" y="276120"/>
            <a:ext cx="5412240" cy="4059720"/>
          </a:xfrm>
          <a:prstGeom prst="rect">
            <a:avLst/>
          </a:prstGeom>
        </p:spPr>
      </p:sp>
      <p:sp>
        <p:nvSpPr>
          <p:cNvPr id="679"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Underneath and between the different hardware components are the software components that are the heart of your instrumentation system. The figure above shows the software architecture for Windows 2000/XP from the perspective of the computer.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instrument is connected to the computer through a built-in connector such as RS-232 or an installed interface board such as GPIB or VXI/MXI. Driver-level software for instrument is in the form of a Dynamic Link Library (DLL). In the example shown in the figure above, LabVIEW is the high-level application software layer. LabVIEW includes built-in functions for GPIB, serial, VXI, and computer-based instruments that load and use the installed driver software.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As with all Windows device drivers, any DLLs you install for interface boards will also interact with the Windows Registry so that resources such as base addresses, interrupt levels, and DMA channels can be assigned. Configuration and diagnostic software tools are also available with National Instruments hardware.</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Refer in-depth questions to technical support or suggest that the students purchase the GPIB course.</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Instructor - Show how the Measurement &amp; Automation Explorer allows you to obtain information about your GPIB interfaces as well as the DAQ board.</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PlaceHolder 1"/>
          <p:cNvSpPr>
            <a:spLocks noGrp="1" noRot="1" noChangeAspect="1"/>
          </p:cNvSpPr>
          <p:nvPr>
            <p:ph type="sldImg"/>
          </p:nvPr>
        </p:nvSpPr>
        <p:spPr>
          <a:xfrm>
            <a:off x="747713" y="276225"/>
            <a:ext cx="5411787" cy="4059238"/>
          </a:xfrm>
          <a:prstGeom prst="rect">
            <a:avLst/>
          </a:prstGeom>
        </p:spPr>
      </p:sp>
      <p:sp>
        <p:nvSpPr>
          <p:cNvPr id="681"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Explain that the Measurement and Automation Explorer (MAX) allows you to:</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Configure the GPIB card and search for instruments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Set the VISA alias name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Run NI-Spy</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Configure IVI instrument drivers (be careful you may confuse some people if you go into a long dialogue about IVI).</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If a GPIB+ card is installed you can run the GPIB analyzer software from MAX</a:t>
            </a:r>
            <a:endParaRPr lang="en-GB" sz="24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PlaceHolder 1"/>
          <p:cNvSpPr>
            <a:spLocks noGrp="1" noRot="1" noChangeAspect="1"/>
          </p:cNvSpPr>
          <p:nvPr>
            <p:ph type="sldImg"/>
          </p:nvPr>
        </p:nvSpPr>
        <p:spPr>
          <a:xfrm>
            <a:off x="747713" y="276225"/>
            <a:ext cx="5411787" cy="4059238"/>
          </a:xfrm>
          <a:prstGeom prst="rect">
            <a:avLst/>
          </a:prstGeom>
        </p:spPr>
      </p:sp>
      <p:sp>
        <p:nvSpPr>
          <p:cNvPr id="683"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The Instrument I/O Assistant located on the </a:t>
            </a:r>
            <a:r>
              <a:rPr lang="en-GB" sz="2400" b="1" strike="noStrike" spc="-1">
                <a:solidFill>
                  <a:srgbClr val="000000"/>
                </a:solidFill>
                <a:latin typeface="Times New Roman"/>
              </a:rPr>
              <a:t>Functions»Input</a:t>
            </a:r>
            <a:r>
              <a:rPr lang="en-GB" sz="2400" b="0" strike="noStrike" spc="-1">
                <a:solidFill>
                  <a:srgbClr val="000000"/>
                </a:solidFill>
                <a:latin typeface="Times New Roman"/>
              </a:rPr>
              <a:t> and </a:t>
            </a:r>
            <a:r>
              <a:rPr lang="en-GB" sz="2400" b="1" strike="noStrike" spc="-1">
                <a:solidFill>
                  <a:srgbClr val="000000"/>
                </a:solidFill>
                <a:latin typeface="Times New Roman"/>
              </a:rPr>
              <a:t>Functions»All Functions»Instrument I/O</a:t>
            </a:r>
            <a:r>
              <a:rPr lang="en-GB" sz="2400" b="0" strike="noStrike" spc="-1">
                <a:solidFill>
                  <a:srgbClr val="000000"/>
                </a:solidFill>
                <a:latin typeface="Times New Roman"/>
              </a:rPr>
              <a:t> palettes is a LabVIEW Express VI that allows you to easily test communication with your instrument and develop a sequence of query, parse, and write steps. These steps can be saved as an Express VI for instant use or can be converted to a LabVIEW subVI. Use the Instrument I/O Assistant when an instrument driver is not available.</a:t>
            </a:r>
            <a:endParaRPr lang="en-GB" sz="24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747713" y="276225"/>
            <a:ext cx="5411787" cy="4059238"/>
          </a:xfrm>
          <a:prstGeom prst="rect">
            <a:avLst/>
          </a:prstGeom>
        </p:spPr>
      </p:sp>
      <p:sp>
        <p:nvSpPr>
          <p:cNvPr id="685"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Communicating with an Instrument</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Once you have placed the I/O Assistant on the block diagram, the wizard opens. The wizard starts in the Select Instrument step, where you can choose a GPIB or serial instrument. You also can check the interface properties from this window.</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After selecting the instrument, you can add sequences to Query and Parse, Write, or Read and Parse. In addition, after you have set up a communication sequence with one instrument, you can set up additional instruments in the same Express VI.</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In the figure above, a GPIB instrument was set up, then a query (*IDN?) was sent to the instrument. The response was automatically parsed, resulting in a string output. </a:t>
            </a:r>
            <a:endParaRPr lang="en-GB" sz="24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PlaceHolder 1"/>
          <p:cNvSpPr>
            <a:spLocks noGrp="1" noRot="1" noChangeAspect="1"/>
          </p:cNvSpPr>
          <p:nvPr>
            <p:ph type="sldImg"/>
          </p:nvPr>
        </p:nvSpPr>
        <p:spPr>
          <a:xfrm>
            <a:off x="747713" y="276225"/>
            <a:ext cx="5411787" cy="4059238"/>
          </a:xfrm>
          <a:prstGeom prst="rect">
            <a:avLst/>
          </a:prstGeom>
        </p:spPr>
      </p:sp>
      <p:sp>
        <p:nvSpPr>
          <p:cNvPr id="687"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LabVIEW provides more than 1200 LabVIEW instrument drivers from more than 50 vendors.  You can use these instrument drivers to build complete systems quickly.  Instrument drivers drastically reduce software development costs because developers do not need to spend time programming their instruments.  You can reuse the drivers in a variety of systems and configurations.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LabVIEW instrument drivers simplify instrument programming to high-level commands, so you do not need to learn the low-level instrument-specific syntax needed to control your instruments. The programming is broken down into general functions for the DMM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These instrument drivers are called LabVIEW instrument drivers because the source code is graphical programming made from standard LabVIEW functions and VIs.  LabVIEW instrument drivers are in the form of VI libraries and are organized into categories of instrument functions.  You will learn about each category.</a:t>
            </a:r>
            <a:endParaRPr lang="en-GB" sz="24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PlaceHolder 1"/>
          <p:cNvSpPr>
            <a:spLocks noGrp="1" noRot="1" noChangeAspect="1"/>
          </p:cNvSpPr>
          <p:nvPr>
            <p:ph type="sldImg"/>
          </p:nvPr>
        </p:nvSpPr>
        <p:spPr>
          <a:xfrm>
            <a:off x="747713" y="276225"/>
            <a:ext cx="5411787" cy="4059238"/>
          </a:xfrm>
          <a:prstGeom prst="rect">
            <a:avLst/>
          </a:prstGeom>
        </p:spPr>
      </p:sp>
      <p:sp>
        <p:nvSpPr>
          <p:cNvPr id="689"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Installing and Accessing Instrument Drivers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You can find the LabVIEW instrument drivers on your LabVIEW installation CD or download them from the National Instruments web page at www.ni.com/idnet.  The LabVIEW Instrument Wizard can automatically install instrument drivers.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If you install the LabVIEW instrument drivers from the CD yourself or download them from the web page, you first decompress the instrument driver files to get a directory of instrument driver files.  Place this directory into the LabVIEW\instr.lib directory on your computer.  The next time you launch LabVIEW, you can access the instrument driver VIs from the Input »Instrument Drivers subpalette of the Functions palette as shown in the slide above.</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747713" y="276225"/>
            <a:ext cx="5411787" cy="4059238"/>
          </a:xfrm>
          <a:prstGeom prst="rect">
            <a:avLst/>
          </a:prstGeom>
        </p:spPr>
      </p:sp>
      <p:sp>
        <p:nvSpPr>
          <p:cNvPr id="691"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All instrument drivers in the library have the same VI Tree structure. Therefore, once you learn to use one instrument driver, all others have the same basic hierarchy. In fact, this hierarchy, sequence of VIs, and error checking are used in many other areas of I/O in LabVIEW such as file I/O, data acquisition (DAQ), and TCP/IP communications.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structure of an instrument driver is shown in the figure above. The high-level functions are built from the lower-level functions. For the most control over the instrument, you would use the lower-level functions. However, the high-level functions like the Getting Started VI you used in the previous lesson are easy to use and have soft front panels that resemble the instrument. The component functions of instrument drivers are organized into the following categories: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Initialize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Configure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Action/Status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Data</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Utility</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Close </a:t>
            </a:r>
            <a:endParaRPr lang="en-GB" sz="24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PlaceHolder 1"/>
          <p:cNvSpPr>
            <a:spLocks noGrp="1" noRot="1" noChangeAspect="1"/>
          </p:cNvSpPr>
          <p:nvPr>
            <p:ph type="sldImg"/>
          </p:nvPr>
        </p:nvSpPr>
        <p:spPr>
          <a:xfrm>
            <a:off x="1193800" y="596900"/>
            <a:ext cx="4659313" cy="3494088"/>
          </a:xfrm>
          <a:prstGeom prst="rect">
            <a:avLst/>
          </a:prstGeom>
        </p:spPr>
      </p:sp>
      <p:sp>
        <p:nvSpPr>
          <p:cNvPr id="693" name="PlaceHolder 2"/>
          <p:cNvSpPr>
            <a:spLocks noGrp="1"/>
          </p:cNvSpPr>
          <p:nvPr>
            <p:ph type="body"/>
          </p:nvPr>
        </p:nvSpPr>
        <p:spPr>
          <a:xfrm>
            <a:off x="914400" y="4421160"/>
            <a:ext cx="5104440" cy="4188240"/>
          </a:xfrm>
          <a:prstGeom prst="rect">
            <a:avLst/>
          </a:prstGeom>
        </p:spPr>
        <p:txBody>
          <a:bodyPr lIns="0" tIns="0" rIns="0" bIns="0">
            <a:noAutofit/>
          </a:bodyPr>
          <a:lstStyle/>
          <a:p>
            <a:pPr marL="216000" indent="-215280">
              <a:lnSpc>
                <a:spcPct val="100000"/>
              </a:lnSpc>
            </a:pPr>
            <a:r>
              <a:rPr lang="en-GB" sz="1400" b="1" strike="noStrike" spc="-1">
                <a:solidFill>
                  <a:srgbClr val="000000"/>
                </a:solidFill>
                <a:latin typeface="Arial Narrow"/>
              </a:rPr>
              <a:t>Instrument Driver VIs</a:t>
            </a:r>
            <a:endParaRPr lang="en-GB" sz="1400" b="0" strike="noStrike" spc="-1">
              <a:latin typeface="Arial"/>
            </a:endParaRPr>
          </a:p>
          <a:p>
            <a:pPr marL="216000" indent="-215280">
              <a:lnSpc>
                <a:spcPct val="100000"/>
              </a:lnSpc>
            </a:pPr>
            <a:r>
              <a:rPr lang="en-GB" sz="1100" b="1" strike="noStrike" spc="-1">
                <a:solidFill>
                  <a:srgbClr val="000000"/>
                </a:solidFill>
                <a:latin typeface="Times New Roman"/>
              </a:rPr>
              <a:t>Initialize</a:t>
            </a:r>
            <a:r>
              <a:rPr lang="en-GB" sz="1100" b="0" strike="noStrike" spc="-1">
                <a:solidFill>
                  <a:srgbClr val="000000"/>
                </a:solidFill>
                <a:latin typeface="Times New Roman"/>
              </a:rPr>
              <a:t>—Initializes the communication channel to the instrument. The initialize VI can optionally perform an identification query and reset operation. In addition, it can perform any necessary actions to place the instrument in its default power-on state or other specified state.</a:t>
            </a:r>
            <a:endParaRPr lang="en-GB" sz="1100" b="0" strike="noStrike" spc="-1">
              <a:latin typeface="Arial"/>
            </a:endParaRPr>
          </a:p>
          <a:p>
            <a:pPr marL="216000" indent="-215280">
              <a:lnSpc>
                <a:spcPct val="100000"/>
              </a:lnSpc>
            </a:pPr>
            <a:r>
              <a:rPr lang="en-GB" sz="1100" b="1" strike="noStrike" spc="-1">
                <a:solidFill>
                  <a:srgbClr val="000000"/>
                </a:solidFill>
                <a:latin typeface="Times New Roman"/>
              </a:rPr>
              <a:t>Configure</a:t>
            </a:r>
            <a:r>
              <a:rPr lang="en-GB" sz="1100" b="0" strike="noStrike" spc="-1">
                <a:solidFill>
                  <a:srgbClr val="000000"/>
                </a:solidFill>
                <a:latin typeface="Times New Roman"/>
              </a:rPr>
              <a:t>—A collection of VIs that configure the instrument for the operations you want to perform. An example is a function to set up the trigger rate.</a:t>
            </a:r>
            <a:endParaRPr lang="en-GB" sz="1100" b="0" strike="noStrike" spc="-1">
              <a:latin typeface="Arial"/>
            </a:endParaRPr>
          </a:p>
          <a:p>
            <a:pPr marL="216000" indent="-215280">
              <a:lnSpc>
                <a:spcPct val="100000"/>
              </a:lnSpc>
            </a:pPr>
            <a:r>
              <a:rPr lang="en-GB" sz="1100" b="1" strike="noStrike" spc="-1">
                <a:solidFill>
                  <a:srgbClr val="000000"/>
                </a:solidFill>
                <a:latin typeface="Times New Roman"/>
              </a:rPr>
              <a:t>Action/Status</a:t>
            </a:r>
            <a:r>
              <a:rPr lang="en-GB" sz="1100" b="0" strike="noStrike" spc="-1">
                <a:solidFill>
                  <a:srgbClr val="000000"/>
                </a:solidFill>
                <a:latin typeface="Times New Roman"/>
              </a:rPr>
              <a:t>—Contains both action and status VIs. Action VIs cause the instrument to initiate or terminate test and measurement operations. Status VIs obtain the current status of the instrument or the status of pending operations. An example of an action function is </a:t>
            </a:r>
            <a:r>
              <a:rPr lang="en-GB" sz="1100" b="0" strike="noStrike" spc="-1">
                <a:solidFill>
                  <a:srgbClr val="000000"/>
                </a:solidFill>
                <a:latin typeface="Courier New"/>
              </a:rPr>
              <a:t>Acquire Single Shot</a:t>
            </a:r>
            <a:r>
              <a:rPr lang="en-GB" sz="1100" b="0" strike="noStrike" spc="-1">
                <a:solidFill>
                  <a:srgbClr val="000000"/>
                </a:solidFill>
                <a:latin typeface="Times New Roman"/>
              </a:rPr>
              <a:t>. An example of a status function is </a:t>
            </a:r>
            <a:r>
              <a:rPr lang="en-GB" sz="1100" b="0" strike="noStrike" spc="-1">
                <a:solidFill>
                  <a:srgbClr val="000000"/>
                </a:solidFill>
                <a:latin typeface="Courier New"/>
              </a:rPr>
              <a:t>Query Transfer Pending</a:t>
            </a:r>
            <a:r>
              <a:rPr lang="en-GB" sz="1100" b="0" strike="noStrike" spc="-1">
                <a:solidFill>
                  <a:srgbClr val="000000"/>
                </a:solidFill>
                <a:latin typeface="Times New Roman"/>
              </a:rPr>
              <a:t>.</a:t>
            </a:r>
            <a:endParaRPr lang="en-GB" sz="1100" b="0" strike="noStrike" spc="-1">
              <a:latin typeface="Arial"/>
            </a:endParaRPr>
          </a:p>
          <a:p>
            <a:pPr marL="216000" indent="-215280">
              <a:lnSpc>
                <a:spcPct val="100000"/>
              </a:lnSpc>
            </a:pPr>
            <a:r>
              <a:rPr lang="en-GB" sz="1100" b="1" strike="noStrike" spc="-1">
                <a:solidFill>
                  <a:srgbClr val="000000"/>
                </a:solidFill>
                <a:latin typeface="Times New Roman"/>
              </a:rPr>
              <a:t>Data</a:t>
            </a:r>
            <a:r>
              <a:rPr lang="en-GB" sz="1100" b="0" strike="noStrike" spc="-1">
                <a:solidFill>
                  <a:srgbClr val="000000"/>
                </a:solidFill>
                <a:latin typeface="Times New Roman"/>
              </a:rPr>
              <a:t>—VIs that transfer data to or from the instrument such as reading a measured waveform from the instrument or downloading a waveform to the instrument.</a:t>
            </a:r>
            <a:endParaRPr lang="en-GB" sz="1100" b="0" strike="noStrike" spc="-1">
              <a:latin typeface="Arial"/>
            </a:endParaRPr>
          </a:p>
          <a:p>
            <a:pPr marL="216000" indent="-215280">
              <a:lnSpc>
                <a:spcPct val="100000"/>
              </a:lnSpc>
            </a:pPr>
            <a:r>
              <a:rPr lang="en-GB" sz="1100" b="1" strike="noStrike" spc="-1">
                <a:solidFill>
                  <a:srgbClr val="000000"/>
                </a:solidFill>
                <a:latin typeface="Times New Roman"/>
              </a:rPr>
              <a:t>Utility</a:t>
            </a:r>
            <a:r>
              <a:rPr lang="en-GB" sz="1100" b="0" strike="noStrike" spc="-1">
                <a:solidFill>
                  <a:srgbClr val="000000"/>
                </a:solidFill>
                <a:latin typeface="Times New Roman"/>
              </a:rPr>
              <a:t>—VIs that perform a wide variety of useful functions such as </a:t>
            </a:r>
            <a:r>
              <a:rPr lang="en-GB" sz="1100" b="0" strike="noStrike" spc="-1">
                <a:solidFill>
                  <a:srgbClr val="000000"/>
                </a:solidFill>
                <a:latin typeface="Courier New"/>
              </a:rPr>
              <a:t>reset</a:t>
            </a:r>
            <a:r>
              <a:rPr lang="en-GB" sz="1100" b="0" strike="noStrike" spc="-1">
                <a:solidFill>
                  <a:srgbClr val="000000"/>
                </a:solidFill>
                <a:latin typeface="Times New Roman"/>
              </a:rPr>
              <a:t>, </a:t>
            </a:r>
            <a:r>
              <a:rPr lang="en-GB" sz="1100" b="0" strike="noStrike" spc="-1">
                <a:solidFill>
                  <a:srgbClr val="000000"/>
                </a:solidFill>
                <a:latin typeface="Courier New"/>
              </a:rPr>
              <a:t>self-test</a:t>
            </a:r>
            <a:r>
              <a:rPr lang="en-GB" sz="1100" b="0" strike="noStrike" spc="-1">
                <a:solidFill>
                  <a:srgbClr val="000000"/>
                </a:solidFill>
                <a:latin typeface="Times New Roman"/>
              </a:rPr>
              <a:t>, </a:t>
            </a:r>
            <a:r>
              <a:rPr lang="en-GB" sz="1100" b="0" strike="noStrike" spc="-1">
                <a:solidFill>
                  <a:srgbClr val="000000"/>
                </a:solidFill>
                <a:latin typeface="Courier New"/>
              </a:rPr>
              <a:t>error query</a:t>
            </a:r>
            <a:r>
              <a:rPr lang="en-GB" sz="1100" b="0" strike="noStrike" spc="-1">
                <a:solidFill>
                  <a:srgbClr val="000000"/>
                </a:solidFill>
                <a:latin typeface="Times New Roman"/>
              </a:rPr>
              <a:t>, and </a:t>
            </a:r>
            <a:r>
              <a:rPr lang="en-GB" sz="1100" b="0" strike="noStrike" spc="-1">
                <a:solidFill>
                  <a:srgbClr val="000000"/>
                </a:solidFill>
                <a:latin typeface="Courier New"/>
              </a:rPr>
              <a:t>revision query</a:t>
            </a:r>
            <a:r>
              <a:rPr lang="en-GB" sz="1100" b="0" strike="noStrike" spc="-1">
                <a:solidFill>
                  <a:srgbClr val="000000"/>
                </a:solidFill>
                <a:latin typeface="Times New Roman"/>
              </a:rPr>
              <a:t>.</a:t>
            </a:r>
            <a:endParaRPr lang="en-GB" sz="1100" b="0" strike="noStrike" spc="-1">
              <a:latin typeface="Arial"/>
            </a:endParaRPr>
          </a:p>
          <a:p>
            <a:pPr marL="216000" indent="-215280">
              <a:lnSpc>
                <a:spcPct val="100000"/>
              </a:lnSpc>
            </a:pPr>
            <a:r>
              <a:rPr lang="en-GB" sz="1100" b="1" strike="noStrike" spc="-1">
                <a:solidFill>
                  <a:srgbClr val="000000"/>
                </a:solidFill>
                <a:latin typeface="Times New Roman"/>
              </a:rPr>
              <a:t>Close</a:t>
            </a:r>
            <a:r>
              <a:rPr lang="en-GB" sz="1100" b="0" strike="noStrike" spc="-1">
                <a:solidFill>
                  <a:srgbClr val="000000"/>
                </a:solidFill>
                <a:latin typeface="Times New Roman"/>
              </a:rPr>
              <a:t>—Terminates the communication channel to the instrument and de-allocates the resources set aside for that instrument.</a:t>
            </a:r>
            <a:endParaRPr lang="en-GB" sz="1100" b="0" strike="noStrike" spc="-1">
              <a:latin typeface="Arial"/>
            </a:endParaRPr>
          </a:p>
          <a:p>
            <a:pPr marL="216000" indent="-215280">
              <a:lnSpc>
                <a:spcPct val="100000"/>
              </a:lnSpc>
            </a:pPr>
            <a:endParaRPr lang="en-GB" sz="1100" b="0" strike="noStrike" spc="-1">
              <a:latin typeface="Arial"/>
            </a:endParaRPr>
          </a:p>
          <a:p>
            <a:pPr marL="216000" indent="-215280">
              <a:lnSpc>
                <a:spcPct val="100000"/>
              </a:lnSpc>
            </a:pPr>
            <a:endParaRPr lang="en-GB" sz="1100" b="0" strike="noStrike" spc="-1">
              <a:latin typeface="Arial"/>
            </a:endParaRPr>
          </a:p>
          <a:p>
            <a:pPr marL="216000" indent="-215280">
              <a:lnSpc>
                <a:spcPct val="100000"/>
              </a:lnSpc>
            </a:pPr>
            <a:endParaRPr lang="en-GB" sz="11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PlaceHolder 1"/>
          <p:cNvSpPr>
            <a:spLocks noGrp="1" noRot="1" noChangeAspect="1"/>
          </p:cNvSpPr>
          <p:nvPr>
            <p:ph type="sldImg"/>
          </p:nvPr>
        </p:nvSpPr>
        <p:spPr>
          <a:xfrm>
            <a:off x="747713" y="276225"/>
            <a:ext cx="5411787" cy="4059238"/>
          </a:xfrm>
          <a:prstGeom prst="rect">
            <a:avLst/>
          </a:prstGeom>
        </p:spPr>
      </p:sp>
      <p:sp>
        <p:nvSpPr>
          <p:cNvPr id="695"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Serial Port Communication</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Serial communication is a popular means of transmitting data between a computer and a peripheral device such as a programmable instrument or even another computer.  Serial communication uses a transmitter to send data, one bit at a time, over a single communication line to a receiver.  You can use this method when data transfer rates are low or you must transfer data over long distances.  Serial communication is popular because most computers have one or more serial ports, so no extra hardware is needed other than a cable to connect your instrument to the computer (or two computers together).</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Serial communication requires that you specify four parameters: the baud rate of the transmission, the number of data bits encoding a character, the sense of the optional parity bit, and the number of stop bits.  Each transmitted character is packaged in a character frame that consists of a single start bit followed by the data bits.  A typical character frame encoding the letter “m” is shown in the slide above.  Baud rate is a measure of how fast data is moving between instruments that use serial communication.  RS-232 uses only two voltage states, called MARK and SPACE.  In such a two-state coding scheme, the baud rate is identical to the maximum number of bits of information, including “control” bits, that are transmitted per second.  MARK is a negative voltage and SPACE is positive; the slide above shows how the idealized signal looks on an oscilloscope.  The truth table for RS-232 is:</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	Signal &gt; +3 V = 0           	Signal &lt; -3 V = 1</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output signal level usually swings between +12 V and -12 V.  The “dead area” between +3 V and -3 V is designed to absorb line noise.</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PlaceHolder 1"/>
          <p:cNvSpPr>
            <a:spLocks noGrp="1" noRot="1" noChangeAspect="1"/>
          </p:cNvSpPr>
          <p:nvPr>
            <p:ph type="sldImg"/>
          </p:nvPr>
        </p:nvSpPr>
        <p:spPr>
          <a:xfrm>
            <a:off x="747713" y="276225"/>
            <a:ext cx="5411787" cy="4059238"/>
          </a:xfrm>
          <a:prstGeom prst="rect">
            <a:avLst/>
          </a:prstGeom>
        </p:spPr>
      </p:sp>
      <p:sp>
        <p:nvSpPr>
          <p:cNvPr id="643"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The Windows Configuration Manager keeps track of all the hardware installed in your computer, including National Instruments DAQ devices. If you have a Plug &amp; Play (PnP) device, such as an E-Series MIO device, the Windows Configuration Manager automatically detects and configures the device. If you have a non-PnP device, or legacy device, you must configure the device manually using the Add New Hardware option in the Control Panel.</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You can verify the Windows Configuration by accessing the Device Manager, available by selecting </a:t>
            </a:r>
            <a:r>
              <a:rPr lang="en-GB" sz="2400" b="1" strike="noStrike" spc="-1">
                <a:solidFill>
                  <a:srgbClr val="000000"/>
                </a:solidFill>
                <a:latin typeface="Times New Roman"/>
              </a:rPr>
              <a:t>Start»Settings»Control Panel»System»Device Manager</a:t>
            </a:r>
            <a:r>
              <a:rPr lang="en-GB" sz="2400" b="0" strike="noStrike" spc="-1">
                <a:solidFill>
                  <a:srgbClr val="000000"/>
                </a:solidFill>
                <a:latin typeface="Times New Roman"/>
              </a:rPr>
              <a:t>. You can see Data Acquisition Devices, which lists all DAQ devices installed in your computer. Double-click a DAQ device to display a dialog box with tabbed pages. The General tab displays overall information regarding the device. The Resources tab specifies the system resources to the device such as interrupt levels, DMA, and base address for software-configurable devices. The NI-DAQ Information tab specifies the bus type of the DAQ device. The Driver tab specifies the driver version and location for the DAQ device.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LabVIEW installs Measurement &amp; Automation Explorer (MAX), which establishes all device and channel configuration parameters. After installing a DAQ device in your computer, you must run this configuration utility. MAX reads the information the Device Manager records in the Windows Registry and assigns a logical device number to each DAQ device. Use the device number to refer to the device in LabVIEW. Access MAX either by double-clicking its icon on the desktop or selecting </a:t>
            </a:r>
            <a:r>
              <a:rPr lang="en-GB" sz="2400" b="1" strike="noStrike" spc="-1">
                <a:solidFill>
                  <a:srgbClr val="000000"/>
                </a:solidFill>
                <a:latin typeface="Times New Roman"/>
              </a:rPr>
              <a:t>Tools»Measurement &amp; Automation Explorer</a:t>
            </a:r>
            <a:r>
              <a:rPr lang="en-GB" sz="2400" b="0" strike="noStrike" spc="-1">
                <a:solidFill>
                  <a:srgbClr val="000000"/>
                </a:solidFill>
                <a:latin typeface="Times New Roman"/>
              </a:rPr>
              <a:t> in LabVIEW.</a:t>
            </a:r>
            <a:endParaRPr lang="en-GB" sz="24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747713" y="276225"/>
            <a:ext cx="5411787" cy="4059238"/>
          </a:xfrm>
          <a:prstGeom prst="rect">
            <a:avLst/>
          </a:prstGeom>
        </p:spPr>
      </p:sp>
      <p:sp>
        <p:nvSpPr>
          <p:cNvPr id="697"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There are several recommended standards (RS) for serial communication.  Each varies in hardware and software specifications.  The students must be familiar with their instrument and what connector is used before you can begin controlling that device with their computer.</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There are three main Serial I/O types:</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RS-232—Connector found on most PCs.  This is a single-ended communication method where only one device can be connected per port.  Two connector types, 8- or 25-pin.  Two configurations, DCE or DTE.</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RS-422—Connector found on most Macs.  This is a differential communication method.  Connector has 8 pins.</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PlaceHolder 1"/>
          <p:cNvSpPr>
            <a:spLocks noGrp="1" noRot="1" noChangeAspect="1"/>
          </p:cNvSpPr>
          <p:nvPr>
            <p:ph type="sldImg"/>
          </p:nvPr>
        </p:nvSpPr>
        <p:spPr>
          <a:xfrm>
            <a:off x="747713" y="276225"/>
            <a:ext cx="5411787" cy="4059238"/>
          </a:xfrm>
          <a:prstGeom prst="rect">
            <a:avLst/>
          </a:prstGeom>
        </p:spPr>
      </p:sp>
      <p:sp>
        <p:nvSpPr>
          <p:cNvPr id="699"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Instructor:  See how many students are going to use or are interested in Serial I/O.  Then cover the material in this and the next four slides accordingly.</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Go over the following Serial I/O terminology:</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Baud rate—How many bits per second are transferred on the serial cable.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Data bits—How many bits represent a data value.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Parity—Optional error checking bit that is added to the data.</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Stop bits—Certain number of bits added to the end of each data transfer.</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Flow control—Optional hardware or software handshaking parameters for communicating with a device.</a:t>
            </a:r>
            <a:endParaRPr lang="en-GB" sz="2400" b="0" strike="noStrike" spc="-1">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PlaceHolder 1"/>
          <p:cNvSpPr>
            <a:spLocks noGrp="1" noRot="1" noChangeAspect="1"/>
          </p:cNvSpPr>
          <p:nvPr>
            <p:ph type="sldImg"/>
          </p:nvPr>
        </p:nvSpPr>
        <p:spPr>
          <a:xfrm>
            <a:off x="747713" y="276225"/>
            <a:ext cx="5411787" cy="4059238"/>
          </a:xfrm>
          <a:prstGeom prst="rect">
            <a:avLst/>
          </a:prstGeom>
        </p:spPr>
      </p:sp>
      <p:sp>
        <p:nvSpPr>
          <p:cNvPr id="701"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Use the I/O Assistant just like with GPIB communication.</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laceHolder 1"/>
          <p:cNvSpPr>
            <a:spLocks noGrp="1" noRot="1" noChangeAspect="1"/>
          </p:cNvSpPr>
          <p:nvPr>
            <p:ph type="sldImg"/>
          </p:nvPr>
        </p:nvSpPr>
        <p:spPr>
          <a:xfrm>
            <a:off x="747713" y="276225"/>
            <a:ext cx="5411787" cy="4059238"/>
          </a:xfrm>
          <a:prstGeom prst="rect">
            <a:avLst/>
          </a:prstGeom>
        </p:spPr>
      </p:sp>
      <p:sp>
        <p:nvSpPr>
          <p:cNvPr id="645"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In Traditional NI-DAQ you can configure a set of virtual channels, or a collection of property settings that include a physical channel, the type of measurement or generation specified in the channel name, and scaling information. In Traditional NI-DAQ and earlier versions, virtual channels are a simple method to remember which channels are used for different measurements. NI-DAQmx </a:t>
            </a:r>
            <a:r>
              <a:rPr lang="en-GB" sz="2400" b="0" i="1" strike="noStrike" spc="-1">
                <a:solidFill>
                  <a:srgbClr val="000000"/>
                </a:solidFill>
                <a:latin typeface="Times New Roman"/>
              </a:rPr>
              <a:t>Channels</a:t>
            </a:r>
            <a:r>
              <a:rPr lang="en-GB" sz="2400" b="0" strike="noStrike" spc="-1">
                <a:solidFill>
                  <a:srgbClr val="000000"/>
                </a:solidFill>
                <a:latin typeface="Times New Roman"/>
              </a:rPr>
              <a:t> are similar to the </a:t>
            </a:r>
            <a:r>
              <a:rPr lang="en-GB" sz="2400" b="0" i="1" strike="noStrike" spc="-1">
                <a:solidFill>
                  <a:srgbClr val="000000"/>
                </a:solidFill>
                <a:latin typeface="Times New Roman"/>
              </a:rPr>
              <a:t>virtual channels</a:t>
            </a:r>
            <a:r>
              <a:rPr lang="en-GB" sz="2400" b="0" strike="noStrike" spc="-1">
                <a:solidFill>
                  <a:srgbClr val="000000"/>
                </a:solidFill>
                <a:latin typeface="Times New Roman"/>
              </a:rPr>
              <a:t> of Traditional NI-DAQ.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NI-DAQmx also includes </a:t>
            </a:r>
            <a:r>
              <a:rPr lang="en-GB" sz="2400" b="0" i="1" strike="noStrike" spc="-1">
                <a:solidFill>
                  <a:srgbClr val="000000"/>
                </a:solidFill>
                <a:latin typeface="Times New Roman"/>
              </a:rPr>
              <a:t>tasks</a:t>
            </a:r>
            <a:r>
              <a:rPr lang="en-GB" sz="2400" b="0" strike="noStrike" spc="-1">
                <a:solidFill>
                  <a:srgbClr val="000000"/>
                </a:solidFill>
                <a:latin typeface="Times New Roman"/>
              </a:rPr>
              <a:t> which are integral to the API. A task is a collection of one or more channels and the timing, triggering, and other properties that apply to the task itself. A task represents a measurement or generation you want to perform.</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Channels created only inside a task are local. Channels defined outside a task are global and can be used separately. Configuring virtual channels is optional in Traditional NI-DAQ and earlier versions, but is integral to every measurement you take in NI-DAQmx. In Traditional NI-DAQ, you configure virtual channels in MAX. In NI-DAQmx, you can configure virtual channels either in MAX or in a program, and you can configure channels as part of a task or separately.</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In the example, analog input signals are routed into the DAQ system.  The ai signals have been given channel names of Sine Wave 1, Sine Wave 2, and Sine Wave 3.  The DAQ System is programmed to perform a task.  A task is a collection of one or more channels, timing, and triggering.  A task represents a measurement or generation you want to perform.</a:t>
            </a:r>
            <a:endParaRPr lang="en-GB" sz="24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PlaceHolder 1"/>
          <p:cNvSpPr>
            <a:spLocks noGrp="1" noRot="1" noChangeAspect="1"/>
          </p:cNvSpPr>
          <p:nvPr>
            <p:ph type="sldImg"/>
          </p:nvPr>
        </p:nvSpPr>
        <p:spPr>
          <a:xfrm>
            <a:off x="747720" y="276120"/>
            <a:ext cx="5412240" cy="4059720"/>
          </a:xfrm>
          <a:prstGeom prst="rect">
            <a:avLst/>
          </a:prstGeom>
        </p:spPr>
      </p:sp>
      <p:sp>
        <p:nvSpPr>
          <p:cNvPr id="647"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not in course manual:</a:t>
            </a:r>
            <a:endParaRPr lang="en-GB" sz="2400" b="0" strike="noStrike" spc="-1">
              <a:latin typeface="Arial"/>
            </a:endParaRPr>
          </a:p>
          <a:p>
            <a:pPr marL="216000" indent="-215280">
              <a:lnSpc>
                <a:spcPct val="100000"/>
              </a:lnSpc>
            </a:pP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Before the class starts Exercise, you should explain the following points about using the DAQ Signal Accessory (DSA):</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5V line from the DAQ device supplies power to the DSA.</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Analog input channels 1 and 2 are available at the quick connect terminal located in the lower central portion of the top panel. The IC temperature sensor is hard-wired to AI channel 0 and is located in the lower right hand corner of the top panel.</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Analog output channels 0 and 1 are available at the quick connect terminal located at the lower central portion of the top panel.</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 function generator is located in the lower central portion of the top panel. It produces a sine wave and a square wave. Use the Frequency Range selector switch to select a frequency range and then use the Frequency Adjust knob next to it to further adjust the frequency.</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There is a row of four LEDs in the middle of the DAQ Signal Accessory that correspond to Lines 0 to 3 on Port 0 of the MIO board.  The four LEDs use inverted logic.</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Briefly describe the other parts of the DSA.</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Instructor — make sure each student has at least one wire with stripped ends.</a:t>
            </a:r>
            <a:endParaRPr lang="en-GB" sz="24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 name="PlaceHolder 1"/>
          <p:cNvSpPr>
            <a:spLocks noGrp="1" noRot="1" noChangeAspect="1"/>
          </p:cNvSpPr>
          <p:nvPr>
            <p:ph type="sldImg"/>
          </p:nvPr>
        </p:nvSpPr>
        <p:spPr>
          <a:xfrm>
            <a:off x="747713" y="276225"/>
            <a:ext cx="5411787" cy="4059238"/>
          </a:xfrm>
          <a:prstGeom prst="rect">
            <a:avLst/>
          </a:prstGeom>
        </p:spPr>
      </p:sp>
      <p:sp>
        <p:nvSpPr>
          <p:cNvPr id="649"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The Data Acquisition palette in LabVIEW contains a palette for traditional NI-DAQ and one for NI-DAQmx.</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Traditional VIs are divided by the type of measurement; DAQmx VIs are divided by the type of task.</a:t>
            </a:r>
            <a:endParaRPr lang="en-GB" sz="24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PlaceHolder 1"/>
          <p:cNvSpPr>
            <a:spLocks noGrp="1" noRot="1" noChangeAspect="1"/>
          </p:cNvSpPr>
          <p:nvPr>
            <p:ph type="sldImg"/>
          </p:nvPr>
        </p:nvSpPr>
        <p:spPr>
          <a:xfrm>
            <a:off x="747713" y="276225"/>
            <a:ext cx="5411787" cy="4059238"/>
          </a:xfrm>
          <a:prstGeom prst="rect">
            <a:avLst/>
          </a:prstGeom>
        </p:spPr>
      </p:sp>
      <p:sp>
        <p:nvSpPr>
          <p:cNvPr id="651"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The DAQmx-Data Acquisition palette contains all of the VIs necessary to perform analog I/O, digital I/O, and counter/timer operations. The VIs are organized so that the most common operations can be performed using the VIs. You can configure a task to perform a very specific function by using the Property Nodes in the palette. Many applications that do not require advanced timing and synchronization can be performed by using the DAQ Assistant Express VI. This course describes the use of the DAQ Assistant Express VI to perform data acquisition.</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PlaceHolder 1"/>
          <p:cNvSpPr>
            <a:spLocks noGrp="1" noRot="1" noChangeAspect="1"/>
          </p:cNvSpPr>
          <p:nvPr>
            <p:ph type="sldImg"/>
          </p:nvPr>
        </p:nvSpPr>
        <p:spPr>
          <a:xfrm>
            <a:off x="747713" y="276225"/>
            <a:ext cx="5411787" cy="4059238"/>
          </a:xfrm>
          <a:prstGeom prst="rect">
            <a:avLst/>
          </a:prstGeom>
        </p:spPr>
      </p:sp>
      <p:sp>
        <p:nvSpPr>
          <p:cNvPr id="653"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The DAQ Assistant Express VI allows you to easily configure the data acquisition device. When you place the DAQ Assistant Express VI on the block diagram, a dialog box appears where you configure a local task to perform a specific measurement function. Creating a local task allows you to specify the exact type of measurement to take.</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Once you create a task, the information for the local task is stored in the DAQ Assistant Express VI. </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You can reconfigure the DAQ Assistant Express VI by double-clicking the VI and creating a new task.</a:t>
            </a:r>
            <a:endParaRPr lang="en-GB" sz="2400" b="0" strike="noStrike" spc="-1">
              <a:latin typeface="Arial"/>
            </a:endParaRPr>
          </a:p>
          <a:p>
            <a:pPr marL="216000" indent="-215280">
              <a:lnSpc>
                <a:spcPct val="100000"/>
              </a:lnSpc>
            </a:pPr>
            <a:endParaRPr lang="en-GB" sz="24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PlaceHolder 1"/>
          <p:cNvSpPr>
            <a:spLocks noGrp="1" noRot="1" noChangeAspect="1"/>
          </p:cNvSpPr>
          <p:nvPr>
            <p:ph type="sldImg"/>
          </p:nvPr>
        </p:nvSpPr>
        <p:spPr>
          <a:xfrm>
            <a:off x="747713" y="276225"/>
            <a:ext cx="5411787" cy="4059238"/>
          </a:xfrm>
          <a:prstGeom prst="rect">
            <a:avLst/>
          </a:prstGeom>
        </p:spPr>
      </p:sp>
      <p:sp>
        <p:nvSpPr>
          <p:cNvPr id="655" name="PlaceHolder 2"/>
          <p:cNvSpPr>
            <a:spLocks noGrp="1"/>
          </p:cNvSpPr>
          <p:nvPr>
            <p:ph type="body"/>
          </p:nvPr>
        </p:nvSpPr>
        <p:spPr>
          <a:xfrm>
            <a:off x="698400" y="4408560"/>
            <a:ext cx="5586840" cy="4175640"/>
          </a:xfrm>
          <a:prstGeom prst="rect">
            <a:avLst/>
          </a:prstGeom>
        </p:spPr>
        <p:txBody>
          <a:bodyPr lIns="63720" tIns="25560" rIns="63720" bIns="25560">
            <a:noAutofit/>
          </a:bodyPr>
          <a:lstStyle/>
          <a:p>
            <a:pPr marL="216000" indent="-215280">
              <a:lnSpc>
                <a:spcPct val="100000"/>
              </a:lnSpc>
            </a:pPr>
            <a:r>
              <a:rPr lang="en-GB" sz="2400" b="0" strike="noStrike" spc="-1">
                <a:solidFill>
                  <a:srgbClr val="000000"/>
                </a:solidFill>
                <a:latin typeface="Times New Roman"/>
              </a:rPr>
              <a:t>An analog input measurement type for a task can be voltage, temperature, strain, current, resistance, or frequency.</a:t>
            </a:r>
            <a:endParaRPr lang="en-GB" sz="2400" b="0" strike="noStrike" spc="-1">
              <a:latin typeface="Arial"/>
            </a:endParaRPr>
          </a:p>
          <a:p>
            <a:pPr marL="216000" indent="-215280">
              <a:lnSpc>
                <a:spcPct val="100000"/>
              </a:lnSpc>
            </a:pPr>
            <a:r>
              <a:rPr lang="en-GB" sz="2400" b="0" strike="noStrike" spc="-1">
                <a:solidFill>
                  <a:srgbClr val="000000"/>
                </a:solidFill>
                <a:latin typeface="Times New Roman"/>
              </a:rPr>
              <a:t>Each measurement type has its own characteristics, such as resistor values for current measurements, or strain gauge parameters for strain measurements.</a:t>
            </a:r>
            <a:endParaRPr lang="en-GB" sz="24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7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7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8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8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8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9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9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9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0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0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0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0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1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1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1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1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1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1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2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2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2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2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2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3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3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3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3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4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4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4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4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4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5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5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5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5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5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5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5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5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5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6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6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6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6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7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17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7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7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8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8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18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8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1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9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19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19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19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19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19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19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02"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0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0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20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1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21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1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21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1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2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2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22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3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23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23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234"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23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236"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4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4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4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24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4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5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25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5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25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5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5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5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5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
        <p:nvSpPr>
          <p:cNvPr id="6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6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6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6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26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26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27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27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27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
        <p:nvSpPr>
          <p:cNvPr id="27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27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8F08-4B91-4ACE-BE3A-58075577D63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B743C0-0FA3-4538-BD1F-5A6A1581F27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310A60-6B05-4683-8287-24F08374DEBD}"/>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0234529D-E3CF-4056-93E8-96DD4ADD8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53B7A-1E22-44FC-AB4E-0E3D0C5E11B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3039716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7335-C808-4811-A728-83A749791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70F8E-D666-4CF0-9A0B-B4358486EC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DD3E4-7D96-4E12-BAF5-EC663CA3616A}"/>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EA27E5D3-758E-45ED-9352-B061ECE5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49E56-E933-4B9F-93DF-6C2878A095F3}"/>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112004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CBFF-FE31-4A94-BB94-B1085F8EE2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56F1F5-8EE0-4F81-AF41-700BDF8061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68BC2-5219-42FA-B207-890675FDD8F4}"/>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C0E8C6E3-9B60-43B4-914B-D889A7939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B3334-D3BC-4BE7-855C-8403D6C82AFD}"/>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4687270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497C-8B55-424C-AC5D-57CDE52F4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BBEAA-61F4-4487-AA06-21D4FBE953D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1A660E-D65B-4C98-8FA7-87D739A6D51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C874E-DAC5-443F-8A9B-9203420D14DC}"/>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10CD3999-DE41-4144-BD42-DE6B053D9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1AD80-7393-4DBE-84B0-7AFEADA35DDE}"/>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381748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2B53-8F71-4049-8526-71A112E6F6C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EBDD7E-BEC5-4BCA-8404-9D94D4B364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E95EEDD-56FA-492D-8B9F-1B052D36B60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390BB8-950A-41D9-A480-ABAF7881595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C50CCE5-F33A-43F1-B339-EC8D517992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00411F-AEFF-498B-B201-2708E37D545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8" name="Footer Placeholder 7">
            <a:extLst>
              <a:ext uri="{FF2B5EF4-FFF2-40B4-BE49-F238E27FC236}">
                <a16:creationId xmlns:a16="http://schemas.microsoft.com/office/drawing/2014/main" id="{C89DE3B7-2AF9-414A-B3EF-E2D9730C8E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E5E83-19A8-48AF-8169-83CDBBF38DB5}"/>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784817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48B4-24FC-4257-8593-D489FB8A0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2B45B-F9AE-4664-BE73-4B8851250331}"/>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4" name="Footer Placeholder 3">
            <a:extLst>
              <a:ext uri="{FF2B5EF4-FFF2-40B4-BE49-F238E27FC236}">
                <a16:creationId xmlns:a16="http://schemas.microsoft.com/office/drawing/2014/main" id="{DF58910E-2645-463F-A743-34784BE370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8A413-243C-45B1-8217-4920E2413B9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875517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AEF4C-CD35-42D7-9AB0-DE8BEB53DCB7}"/>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3" name="Footer Placeholder 2">
            <a:extLst>
              <a:ext uri="{FF2B5EF4-FFF2-40B4-BE49-F238E27FC236}">
                <a16:creationId xmlns:a16="http://schemas.microsoft.com/office/drawing/2014/main" id="{7D274693-1793-4E27-B702-F4200099AC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5CF20-FB26-49EC-B608-8FBFD345FB42}"/>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68140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7302-2FC3-4236-A2FA-3DBD8FE52B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EF5D4F4-5090-4EBE-8F57-E1A2DB3334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6E36D8-7584-4974-8F60-ED679EA10B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160B8AA-C47D-4A6C-BE48-C5F0EBC9480C}"/>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ECF88AC3-D615-4376-AB0D-343AE07C4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6A548-034A-44B8-83F5-94B78718391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130482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BEE4-BE30-4455-BF17-70B0067FFD0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B852C04-27D9-4FBB-82E8-4768F285A80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208222-748C-4AD2-92BA-6F30CA6B78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13B0562-99B5-43C8-82CF-32056A21D89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B5133DBB-BDB2-4330-A087-AAFA8152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72C06-6DD7-4C6D-9FCF-2D3182C5AF5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4281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37B1-4EC9-4387-AB87-56C6CC88AE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8AE4D-9C5D-434E-A794-4A9F4CC298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B088E-B687-4E97-989B-ED9EAC472404}"/>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6EB3B2CD-ED9E-4038-86EC-AC1978BB4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D0D46-85E2-4E6C-B628-38799E9BF60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0697433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8304E-7C3D-4A8E-BCD4-92D419B78B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CA1D2-F672-45B1-B003-5E5EECF1AFF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3FBB0-167B-484D-AE67-5AA70616904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4BE11997-8857-4055-9098-5B16B3EAE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F5008-2F3A-4808-9C32-B38E9D214A2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8520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GB" sz="4400" b="0" strike="noStrike" spc="-1">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4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8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en-GB" sz="1800" b="0" strike="noStrike" spc="-1">
                <a:latin typeface="Arial"/>
              </a:rPr>
              <a:t>Click to edit the title text format</a:t>
            </a:r>
          </a:p>
        </p:txBody>
      </p:sp>
      <p:sp>
        <p:nvSpPr>
          <p:cNvPr id="12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en-GB" sz="1800" b="0" strike="noStrike" spc="-1">
                <a:latin typeface="Arial"/>
              </a:rPr>
              <a:t>Click to edit the title text format</a:t>
            </a:r>
          </a:p>
        </p:txBody>
      </p:sp>
      <p:sp>
        <p:nvSpPr>
          <p:cNvPr id="161" name="PlaceHolder 2"/>
          <p:cNvSpPr>
            <a:spLocks noGrp="1"/>
          </p:cNvSpPr>
          <p:nvPr>
            <p:ph type="body"/>
          </p:nvPr>
        </p:nvSpPr>
        <p:spPr>
          <a:xfrm>
            <a:off x="45720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
        <p:nvSpPr>
          <p:cNvPr id="162" name="PlaceHolder 3"/>
          <p:cNvSpPr>
            <a:spLocks noGrp="1"/>
          </p:cNvSpPr>
          <p:nvPr>
            <p:ph type="body"/>
          </p:nvPr>
        </p:nvSpPr>
        <p:spPr>
          <a:xfrm>
            <a:off x="467424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1800" b="0" strike="noStrike" spc="-1">
                <a:latin typeface="Arial"/>
              </a:rPr>
              <a:t>Second Outline Level</a:t>
            </a:r>
          </a:p>
          <a:p>
            <a:pPr marL="1296000" lvl="2" indent="-288000">
              <a:spcBef>
                <a:spcPts val="850"/>
              </a:spcBef>
              <a:buClr>
                <a:srgbClr val="000000"/>
              </a:buClr>
              <a:buSzPct val="45000"/>
              <a:buFont typeface="Wingdings" charset="2"/>
              <a:buChar char=""/>
            </a:pPr>
            <a:r>
              <a:rPr lang="en-GB" sz="1800" b="0" strike="noStrike" spc="-1">
                <a:latin typeface="Arial"/>
              </a:rPr>
              <a:t>Third Outline Level</a:t>
            </a:r>
          </a:p>
          <a:p>
            <a:pPr marL="1728000" lvl="3" indent="-216000">
              <a:spcBef>
                <a:spcPts val="567"/>
              </a:spcBef>
              <a:buClr>
                <a:srgbClr val="000000"/>
              </a:buClr>
              <a:buSzPct val="75000"/>
              <a:buFont typeface="Symbol" charset="2"/>
              <a:buChar char=""/>
            </a:pPr>
            <a:r>
              <a:rPr lang="en-GB" sz="1800" b="0" strike="noStrike" spc="-1">
                <a:latin typeface="Arial"/>
              </a:rPr>
              <a:t>Fourth Outline Level</a:t>
            </a:r>
          </a:p>
          <a:p>
            <a:pPr marL="2160000" lvl="4" indent="-216000">
              <a:spcBef>
                <a:spcPts val="283"/>
              </a:spcBef>
              <a:buClr>
                <a:srgbClr val="000000"/>
              </a:buClr>
              <a:buSzPct val="45000"/>
              <a:buFont typeface="Wingdings" charset="2"/>
              <a:buChar char=""/>
            </a:pPr>
            <a:r>
              <a:rPr lang="en-GB" sz="1800" b="0" strike="noStrike" spc="-1">
                <a:latin typeface="Arial"/>
              </a:rPr>
              <a:t>Fifth Outline Level</a:t>
            </a:r>
          </a:p>
          <a:p>
            <a:pPr marL="2592000" lvl="5" indent="-216000">
              <a:spcBef>
                <a:spcPts val="283"/>
              </a:spcBef>
              <a:buClr>
                <a:srgbClr val="000000"/>
              </a:buClr>
              <a:buSzPct val="45000"/>
              <a:buFont typeface="Wingdings" charset="2"/>
              <a:buChar char=""/>
            </a:pPr>
            <a:r>
              <a:rPr lang="en-GB" sz="1800" b="0" strike="noStrike" spc="-1">
                <a:latin typeface="Arial"/>
              </a:rPr>
              <a:t>Sixth Outline Level</a:t>
            </a:r>
          </a:p>
          <a:p>
            <a:pPr marL="3024000" lvl="6" indent="-216000">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200"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238"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124C1-EBB0-4C84-89C3-5DC189BCD0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D14E7-71ED-4B0A-9214-BEB5FF00E6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3CECE-9020-440E-B1D4-3AE98594A5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DBB8F51F-CCD7-4463-B0BE-99D1C52B3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93383-3B53-4864-B5FD-7AE7E6F252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CBC126-6947-497B-907D-B5B231231328}" type="slidenum">
              <a:rPr lang="en-US" smtClean="0"/>
              <a:t>‹#›</a:t>
            </a:fld>
            <a:endParaRPr lang="en-US"/>
          </a:p>
        </p:txBody>
      </p:sp>
    </p:spTree>
    <p:extLst>
      <p:ext uri="{BB962C8B-B14F-4D97-AF65-F5344CB8AC3E}">
        <p14:creationId xmlns:p14="http://schemas.microsoft.com/office/powerpoint/2010/main" val="218879763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9.wmf"/><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48.png"/><Relationship Id="rId2" Type="http://schemas.openxmlformats.org/officeDocument/2006/relationships/image" Target="../media/image45.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acea.ec.europa.eu/sites/eacea-site/files/logosbeneficaireserasmusleft_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240" y="4959110"/>
            <a:ext cx="4296578" cy="944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16" y="966357"/>
            <a:ext cx="1194987" cy="1118282"/>
          </a:xfrm>
          <a:prstGeom prst="rect">
            <a:avLst/>
          </a:prstGeom>
        </p:spPr>
      </p:pic>
      <p:sp>
        <p:nvSpPr>
          <p:cNvPr id="5" name="Rectangle 4"/>
          <p:cNvSpPr/>
          <p:nvPr/>
        </p:nvSpPr>
        <p:spPr>
          <a:xfrm>
            <a:off x="1697073" y="1040749"/>
            <a:ext cx="7121280" cy="5078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1693951" y="1535053"/>
            <a:ext cx="7450049" cy="992579"/>
          </a:xfrm>
          <a:prstGeom prst="rect">
            <a:avLst/>
          </a:prstGeom>
          <a:noFill/>
          <a:ln>
            <a:noFill/>
          </a:ln>
          <a:effectLst/>
        </p:spPr>
        <p:txBody>
          <a:bodyPr vert="horz" wrap="square" lIns="68580" tIns="34290" rIns="68580" bIns="34290" numCol="1" rtlCol="0" anchor="ctr" anchorCtr="0" compatLnSpc="1">
            <a:prstTxWarp prst="textNoShape">
              <a:avLst/>
            </a:prstTxWarp>
            <a:spAutoFit/>
          </a:bodyPr>
          <a:lstStyle/>
          <a:p>
            <a:pPr lvl="0" eaLnBrk="0" fontAlgn="base" hangingPunct="0">
              <a:lnSpc>
                <a:spcPct val="100000"/>
              </a:lnSpc>
              <a:spcAft>
                <a:spcPct val="0"/>
              </a:spcAft>
            </a:pPr>
            <a:r>
              <a:rPr lang="en-US" altLang="en-US" sz="3000" b="1" dirty="0">
                <a:latin typeface="Garamond" panose="02020404030301010803" pitchFamily="18" charset="0"/>
              </a:rPr>
              <a:t>Data acquisition and instrument communication</a:t>
            </a:r>
          </a:p>
        </p:txBody>
      </p:sp>
      <p:pic>
        <p:nvPicPr>
          <p:cNvPr id="11" name="Picture 10">
            <a:extLst>
              <a:ext uri="{FF2B5EF4-FFF2-40B4-BE49-F238E27FC236}">
                <a16:creationId xmlns:a16="http://schemas.microsoft.com/office/drawing/2014/main" id="{E82D8BF9-3DCE-496F-847F-32784C73466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0917" y="3470951"/>
            <a:ext cx="891540" cy="891540"/>
          </a:xfrm>
          <a:prstGeom prst="rect">
            <a:avLst/>
          </a:prstGeom>
        </p:spPr>
      </p:pic>
      <p:pic>
        <p:nvPicPr>
          <p:cNvPr id="12" name="Picture 11">
            <a:extLst>
              <a:ext uri="{FF2B5EF4-FFF2-40B4-BE49-F238E27FC236}">
                <a16:creationId xmlns:a16="http://schemas.microsoft.com/office/drawing/2014/main" id="{3A88EF19-99CB-4DBC-8B7B-725C8553E45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577682" y="3442955"/>
            <a:ext cx="891540" cy="891540"/>
          </a:xfrm>
          <a:prstGeom prst="rect">
            <a:avLst/>
          </a:prstGeom>
        </p:spPr>
      </p:pic>
      <p:pic>
        <p:nvPicPr>
          <p:cNvPr id="15" name="Picture 14">
            <a:extLst>
              <a:ext uri="{FF2B5EF4-FFF2-40B4-BE49-F238E27FC236}">
                <a16:creationId xmlns:a16="http://schemas.microsoft.com/office/drawing/2014/main" id="{02AC23E7-A671-4730-B2AD-AC52DA72271B}"/>
              </a:ext>
            </a:extLst>
          </p:cNvPr>
          <p:cNvPicPr>
            <a:picLocks/>
          </p:cNvPicPr>
          <p:nvPr/>
        </p:nvPicPr>
        <p:blipFill rotWithShape="1">
          <a:blip r:embed="rId6" cstate="print">
            <a:extLst>
              <a:ext uri="{28A0092B-C50C-407E-A947-70E740481C1C}">
                <a14:useLocalDpi xmlns:a14="http://schemas.microsoft.com/office/drawing/2010/main" val="0"/>
              </a:ext>
            </a:extLst>
          </a:blip>
          <a:srcRect l="13886" r="16898" b="21859"/>
          <a:stretch/>
        </p:blipFill>
        <p:spPr>
          <a:xfrm>
            <a:off x="4051151" y="3374375"/>
            <a:ext cx="949361" cy="1028700"/>
          </a:xfrm>
          <a:prstGeom prst="rect">
            <a:avLst/>
          </a:prstGeom>
        </p:spPr>
      </p:pic>
      <p:pic>
        <p:nvPicPr>
          <p:cNvPr id="16" name="Picture 15">
            <a:extLst>
              <a:ext uri="{FF2B5EF4-FFF2-40B4-BE49-F238E27FC236}">
                <a16:creationId xmlns:a16="http://schemas.microsoft.com/office/drawing/2014/main" id="{E37FF7EE-90AD-4545-A8A0-E8BB8D8F7052}"/>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304661" y="3522378"/>
            <a:ext cx="1028700" cy="1028700"/>
          </a:xfrm>
          <a:prstGeom prst="rect">
            <a:avLst/>
          </a:prstGeom>
        </p:spPr>
      </p:pic>
      <p:sp>
        <p:nvSpPr>
          <p:cNvPr id="17" name="Rectangle 16"/>
          <p:cNvSpPr/>
          <p:nvPr/>
        </p:nvSpPr>
        <p:spPr>
          <a:xfrm>
            <a:off x="6997259" y="2879410"/>
            <a:ext cx="2012089"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Faculty of Physics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Warsaw University of Technology</a:t>
            </a:r>
          </a:p>
        </p:txBody>
      </p:sp>
      <p:sp>
        <p:nvSpPr>
          <p:cNvPr id="18" name="Rectangle 17"/>
          <p:cNvSpPr/>
          <p:nvPr/>
        </p:nvSpPr>
        <p:spPr>
          <a:xfrm>
            <a:off x="3925217" y="2925037"/>
            <a:ext cx="1314784"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Zagreb University of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Applied Sciences</a:t>
            </a:r>
          </a:p>
        </p:txBody>
      </p:sp>
      <p:sp>
        <p:nvSpPr>
          <p:cNvPr id="19" name="Rectangle 18"/>
          <p:cNvSpPr/>
          <p:nvPr/>
        </p:nvSpPr>
        <p:spPr>
          <a:xfrm>
            <a:off x="357749" y="2879410"/>
            <a:ext cx="1293944"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Faculty of Technical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Sciences</a:t>
            </a:r>
          </a:p>
        </p:txBody>
      </p:sp>
      <p:sp>
        <p:nvSpPr>
          <p:cNvPr id="20" name="Rectangle 19"/>
          <p:cNvSpPr/>
          <p:nvPr/>
        </p:nvSpPr>
        <p:spPr>
          <a:xfrm>
            <a:off x="1889598" y="2755370"/>
            <a:ext cx="1922321" cy="73866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Ss. Cyril and Methodius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University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Faculty of Electrical 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and Information Technologies</a:t>
            </a:r>
          </a:p>
        </p:txBody>
      </p:sp>
      <p:sp>
        <p:nvSpPr>
          <p:cNvPr id="21" name="Rectangle 20"/>
          <p:cNvSpPr/>
          <p:nvPr/>
        </p:nvSpPr>
        <p:spPr>
          <a:xfrm>
            <a:off x="5375184" y="2717828"/>
            <a:ext cx="1478327" cy="57708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School of Electrical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University of Belgrade</a:t>
            </a:r>
          </a:p>
        </p:txBody>
      </p:sp>
      <p:pic>
        <p:nvPicPr>
          <p:cNvPr id="22" name="Picture 21"/>
          <p:cNvPicPr/>
          <p:nvPr/>
        </p:nvPicPr>
        <p:blipFill>
          <a:blip r:embed="rId8" cstate="print">
            <a:extLst>
              <a:ext uri="{28A0092B-C50C-407E-A947-70E740481C1C}">
                <a14:useLocalDpi xmlns:a14="http://schemas.microsoft.com/office/drawing/2010/main" val="0"/>
              </a:ext>
            </a:extLst>
          </a:blip>
          <a:stretch>
            <a:fillRect/>
          </a:stretch>
        </p:blipFill>
        <p:spPr>
          <a:xfrm>
            <a:off x="7369429" y="3442956"/>
            <a:ext cx="935652" cy="863545"/>
          </a:xfrm>
          <a:prstGeom prst="rect">
            <a:avLst/>
          </a:prstGeom>
        </p:spPr>
      </p:pic>
    </p:spTree>
    <p:extLst>
      <p:ext uri="{BB962C8B-B14F-4D97-AF65-F5344CB8AC3E}">
        <p14:creationId xmlns:p14="http://schemas.microsoft.com/office/powerpoint/2010/main" val="5209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BD8DEFA-2924-45F4-9EAD-39F89042C760}" type="slidenum">
              <a:rPr lang="en-GB" sz="900" b="0" i="1" strike="noStrike" spc="-1">
                <a:solidFill>
                  <a:srgbClr val="000000"/>
                </a:solidFill>
                <a:latin typeface="Arial Narrow"/>
                <a:ea typeface="DejaVu Sans"/>
              </a:rPr>
              <a:t>10</a:t>
            </a:fld>
            <a:endParaRPr lang="en-GB" sz="900" b="0" strike="noStrike" spc="-1">
              <a:latin typeface="Arial"/>
            </a:endParaRPr>
          </a:p>
        </p:txBody>
      </p:sp>
      <p:sp>
        <p:nvSpPr>
          <p:cNvPr id="384"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Аналоген влез</a:t>
            </a:r>
            <a:endParaRPr lang="en-GB" sz="3600" b="0" strike="noStrike" spc="-1">
              <a:latin typeface="Arial"/>
            </a:endParaRPr>
          </a:p>
        </p:txBody>
      </p:sp>
      <p:pic>
        <p:nvPicPr>
          <p:cNvPr id="385" name="Picture 384"/>
          <p:cNvPicPr/>
          <p:nvPr/>
        </p:nvPicPr>
        <p:blipFill>
          <a:blip r:embed="rId3"/>
          <a:stretch/>
        </p:blipFill>
        <p:spPr>
          <a:xfrm>
            <a:off x="1066680" y="1066680"/>
            <a:ext cx="6933600" cy="5396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6C1B4AF6-BEA5-4E07-9C16-998C2863F9B7}" type="slidenum">
              <a:rPr lang="en-GB" sz="900" b="0" i="1" strike="noStrike" spc="-1">
                <a:solidFill>
                  <a:srgbClr val="000000"/>
                </a:solidFill>
                <a:latin typeface="Arial Narrow"/>
                <a:ea typeface="DejaVu Sans"/>
              </a:rPr>
              <a:t>11</a:t>
            </a:fld>
            <a:endParaRPr lang="en-GB" sz="900" b="0" strike="noStrike" spc="-1">
              <a:latin typeface="Arial"/>
            </a:endParaRPr>
          </a:p>
        </p:txBody>
      </p:sp>
      <p:sp>
        <p:nvSpPr>
          <p:cNvPr id="387"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Аналоген влез, време и тригерирање</a:t>
            </a:r>
            <a:endParaRPr lang="en-GB" sz="3600" b="0" strike="noStrike" spc="-1">
              <a:latin typeface="Arial"/>
            </a:endParaRPr>
          </a:p>
        </p:txBody>
      </p:sp>
      <p:pic>
        <p:nvPicPr>
          <p:cNvPr id="388" name="Picture 3"/>
          <p:cNvPicPr/>
          <p:nvPr/>
        </p:nvPicPr>
        <p:blipFill>
          <a:blip r:embed="rId3"/>
          <a:stretch/>
        </p:blipFill>
        <p:spPr>
          <a:xfrm>
            <a:off x="474840" y="1176480"/>
            <a:ext cx="4418640" cy="2161080"/>
          </a:xfrm>
          <a:prstGeom prst="rect">
            <a:avLst/>
          </a:prstGeom>
          <a:ln>
            <a:noFill/>
          </a:ln>
        </p:spPr>
      </p:pic>
      <p:pic>
        <p:nvPicPr>
          <p:cNvPr id="389" name="Picture 4"/>
          <p:cNvPicPr/>
          <p:nvPr/>
        </p:nvPicPr>
        <p:blipFill>
          <a:blip r:embed="rId4"/>
          <a:stretch/>
        </p:blipFill>
        <p:spPr>
          <a:xfrm>
            <a:off x="506520" y="3462480"/>
            <a:ext cx="4399560" cy="2151720"/>
          </a:xfrm>
          <a:prstGeom prst="rect">
            <a:avLst/>
          </a:prstGeom>
          <a:ln>
            <a:noFill/>
          </a:ln>
        </p:spPr>
      </p:pic>
      <p:sp>
        <p:nvSpPr>
          <p:cNvPr id="390" name="CustomShape 3"/>
          <p:cNvSpPr/>
          <p:nvPr/>
        </p:nvSpPr>
        <p:spPr>
          <a:xfrm>
            <a:off x="5148360" y="1447920"/>
            <a:ext cx="346140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0" strike="noStrike" spc="-1">
                <a:solidFill>
                  <a:srgbClr val="000000"/>
                </a:solidFill>
                <a:latin typeface="Arial"/>
                <a:ea typeface="DejaVu Sans"/>
              </a:rPr>
              <a:t>Дефинира број на примероци и фреквенција на земање одбироци</a:t>
            </a:r>
            <a:endParaRPr lang="en-GB" sz="2400" b="0" strike="noStrike" spc="-1">
              <a:latin typeface="Arial"/>
            </a:endParaRPr>
          </a:p>
        </p:txBody>
      </p:sp>
      <p:sp>
        <p:nvSpPr>
          <p:cNvPr id="391" name="CustomShape 4"/>
          <p:cNvSpPr/>
          <p:nvPr/>
        </p:nvSpPr>
        <p:spPr>
          <a:xfrm>
            <a:off x="5164200" y="3697200"/>
            <a:ext cx="382644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0" strike="noStrike" spc="-1">
                <a:solidFill>
                  <a:srgbClr val="000000"/>
                </a:solidFill>
                <a:latin typeface="Arial"/>
                <a:ea typeface="DejaVu Sans"/>
              </a:rPr>
              <a:t>Дефинира старт и тип на тригер за одредена задача</a:t>
            </a: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CFF72789-C1B7-45A5-907F-2E5A5B50437C}" type="slidenum">
              <a:rPr lang="en-GB" sz="900" b="0" i="1" strike="noStrike" spc="-1">
                <a:solidFill>
                  <a:srgbClr val="000000"/>
                </a:solidFill>
                <a:latin typeface="Arial Narrow"/>
                <a:ea typeface="DejaVu Sans"/>
              </a:rPr>
              <a:t>12</a:t>
            </a:fld>
            <a:endParaRPr lang="en-GB" sz="900" b="0" strike="noStrike" spc="-1">
              <a:latin typeface="Arial"/>
            </a:endParaRPr>
          </a:p>
        </p:txBody>
      </p:sp>
      <p:sp>
        <p:nvSpPr>
          <p:cNvPr id="393"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Аналоген излез</a:t>
            </a:r>
            <a:endParaRPr lang="en-GB" sz="3600" b="0" strike="noStrike" spc="-1">
              <a:latin typeface="Arial"/>
            </a:endParaRPr>
          </a:p>
        </p:txBody>
      </p:sp>
      <p:pic>
        <p:nvPicPr>
          <p:cNvPr id="394" name="Picture 393"/>
          <p:cNvPicPr/>
          <p:nvPr/>
        </p:nvPicPr>
        <p:blipFill>
          <a:blip r:embed="rId3"/>
          <a:stretch/>
        </p:blipFill>
        <p:spPr>
          <a:xfrm>
            <a:off x="1371600" y="1181160"/>
            <a:ext cx="6780960" cy="5282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260915A-7BE4-4729-877C-FBB50FC83AFC}" type="slidenum">
              <a:rPr lang="en-GB" sz="900" b="0" i="1" strike="noStrike" spc="-1">
                <a:solidFill>
                  <a:srgbClr val="000000"/>
                </a:solidFill>
                <a:latin typeface="Arial Narrow"/>
                <a:ea typeface="DejaVu Sans"/>
              </a:rPr>
              <a:t>13</a:t>
            </a:fld>
            <a:endParaRPr lang="en-GB" sz="900" b="0" strike="noStrike" spc="-1">
              <a:latin typeface="Arial"/>
            </a:endParaRPr>
          </a:p>
        </p:txBody>
      </p:sp>
      <p:sp>
        <p:nvSpPr>
          <p:cNvPr id="396"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Аналоген излез, време и тригерирање</a:t>
            </a:r>
            <a:endParaRPr lang="en-GB" sz="3600" b="0" strike="noStrike" spc="-1">
              <a:latin typeface="Arial"/>
            </a:endParaRPr>
          </a:p>
        </p:txBody>
      </p:sp>
      <p:pic>
        <p:nvPicPr>
          <p:cNvPr id="397" name="Picture 3"/>
          <p:cNvPicPr/>
          <p:nvPr/>
        </p:nvPicPr>
        <p:blipFill>
          <a:blip r:embed="rId3"/>
          <a:stretch/>
        </p:blipFill>
        <p:spPr>
          <a:xfrm>
            <a:off x="426960" y="1198440"/>
            <a:ext cx="4389840" cy="2142000"/>
          </a:xfrm>
          <a:prstGeom prst="rect">
            <a:avLst/>
          </a:prstGeom>
          <a:ln>
            <a:noFill/>
          </a:ln>
        </p:spPr>
      </p:pic>
      <p:pic>
        <p:nvPicPr>
          <p:cNvPr id="398" name="Picture 4"/>
          <p:cNvPicPr/>
          <p:nvPr/>
        </p:nvPicPr>
        <p:blipFill>
          <a:blip r:embed="rId4"/>
          <a:stretch/>
        </p:blipFill>
        <p:spPr>
          <a:xfrm>
            <a:off x="417600" y="3495600"/>
            <a:ext cx="4380480" cy="2132640"/>
          </a:xfrm>
          <a:prstGeom prst="rect">
            <a:avLst/>
          </a:prstGeom>
          <a:ln>
            <a:noFill/>
          </a:ln>
        </p:spPr>
      </p:pic>
      <p:sp>
        <p:nvSpPr>
          <p:cNvPr id="399" name="CustomShape 3"/>
          <p:cNvSpPr/>
          <p:nvPr/>
        </p:nvSpPr>
        <p:spPr>
          <a:xfrm>
            <a:off x="5148360" y="1447920"/>
            <a:ext cx="3466080" cy="191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0" strike="noStrike" spc="-1">
                <a:solidFill>
                  <a:srgbClr val="000000"/>
                </a:solidFill>
                <a:latin typeface="Arial"/>
                <a:ea typeface="DejaVu Sans"/>
              </a:rPr>
              <a:t>Дефинира број на примероци и фреквенција на генерирање на примероците</a:t>
            </a:r>
            <a:endParaRPr lang="en-GB" sz="2400" b="0" strike="noStrike" spc="-1">
              <a:latin typeface="Arial"/>
            </a:endParaRPr>
          </a:p>
        </p:txBody>
      </p:sp>
      <p:sp>
        <p:nvSpPr>
          <p:cNvPr id="400" name="CustomShape 4"/>
          <p:cNvSpPr/>
          <p:nvPr/>
        </p:nvSpPr>
        <p:spPr>
          <a:xfrm>
            <a:off x="5164200" y="3697200"/>
            <a:ext cx="382644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0" strike="noStrike" spc="-1">
                <a:solidFill>
                  <a:srgbClr val="000000"/>
                </a:solidFill>
                <a:latin typeface="Arial"/>
                <a:ea typeface="DejaVu Sans"/>
              </a:rPr>
              <a:t>Дефинира старт и тип на тригер за задачата</a:t>
            </a: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159F8E0-C7C5-4109-B9F3-F34D6A2D31EE}" type="slidenum">
              <a:rPr lang="en-GB" sz="900" b="0" i="1" strike="noStrike" spc="-1">
                <a:solidFill>
                  <a:srgbClr val="000000"/>
                </a:solidFill>
                <a:latin typeface="Arial Narrow"/>
                <a:ea typeface="DejaVu Sans"/>
              </a:rPr>
              <a:t>14</a:t>
            </a:fld>
            <a:endParaRPr lang="en-GB" sz="900" b="0" strike="noStrike" spc="-1">
              <a:latin typeface="Arial"/>
            </a:endParaRPr>
          </a:p>
        </p:txBody>
      </p:sp>
      <p:sp>
        <p:nvSpPr>
          <p:cNvPr id="402" name="CustomShape 2"/>
          <p:cNvSpPr/>
          <p:nvPr/>
        </p:nvSpPr>
        <p:spPr>
          <a:xfrm>
            <a:off x="380880" y="304920"/>
            <a:ext cx="8533440" cy="53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Бројачи</a:t>
            </a:r>
            <a:endParaRPr lang="en-GB" sz="3600" b="0" strike="noStrike" spc="-1">
              <a:latin typeface="Arial"/>
            </a:endParaRPr>
          </a:p>
        </p:txBody>
      </p:sp>
      <p:sp>
        <p:nvSpPr>
          <p:cNvPr id="403" name="CustomShape 3"/>
          <p:cNvSpPr/>
          <p:nvPr/>
        </p:nvSpPr>
        <p:spPr>
          <a:xfrm>
            <a:off x="135720" y="914400"/>
            <a:ext cx="4417920" cy="3060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spcAft>
                <a:spcPts val="261"/>
              </a:spcAft>
            </a:pPr>
            <a:r>
              <a:rPr lang="en-GB" sz="2600" b="0" strike="noStrike" spc="-1">
                <a:solidFill>
                  <a:srgbClr val="000000"/>
                </a:solidFill>
                <a:latin typeface="Arial Narrow"/>
                <a:ea typeface="DejaVu Sans"/>
              </a:rPr>
              <a:t>Бројачот е дигитален модул</a:t>
            </a:r>
            <a:endParaRPr lang="en-GB" sz="2600" b="0" strike="noStrike" spc="-1">
              <a:latin typeface="Arial"/>
            </a:endParaRPr>
          </a:p>
          <a:p>
            <a:pPr>
              <a:lnSpc>
                <a:spcPct val="100000"/>
              </a:lnSpc>
              <a:spcAft>
                <a:spcPts val="261"/>
              </a:spcAft>
            </a:pPr>
            <a:r>
              <a:rPr lang="en-GB" sz="2600" b="0" strike="noStrike" spc="-1">
                <a:solidFill>
                  <a:srgbClr val="000000"/>
                </a:solidFill>
                <a:latin typeface="Arial Narrow"/>
                <a:ea typeface="DejaVu Sans"/>
              </a:rPr>
              <a:t>Примена на бројачите:</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Narrow"/>
                <a:ea typeface="DejaVu Sans"/>
              </a:rPr>
              <a:t> 	Регистрирање настани</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Narrow"/>
                <a:ea typeface="DejaVu Sans"/>
              </a:rPr>
              <a:t>  Мерење фреквенција</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Narrow"/>
                <a:ea typeface="DejaVu Sans"/>
              </a:rPr>
              <a:t> 	Мерење периода</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Narrow"/>
                <a:ea typeface="DejaVu Sans"/>
              </a:rPr>
              <a:t> 	Мерење позиција</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Narrow"/>
                <a:ea typeface="DejaVu Sans"/>
              </a:rPr>
              <a:t> 	Генерирање импулси</a:t>
            </a:r>
            <a:endParaRPr lang="en-GB" sz="2600" b="0" strike="noStrike" spc="-1">
              <a:latin typeface="Arial"/>
            </a:endParaRPr>
          </a:p>
        </p:txBody>
      </p:sp>
      <p:sp>
        <p:nvSpPr>
          <p:cNvPr id="404" name="CustomShape 4"/>
          <p:cNvSpPr/>
          <p:nvPr/>
        </p:nvSpPr>
        <p:spPr>
          <a:xfrm>
            <a:off x="4724280" y="1752480"/>
            <a:ext cx="3504240" cy="1827720"/>
          </a:xfrm>
          <a:prstGeom prst="rect">
            <a:avLst/>
          </a:prstGeom>
          <a:solidFill>
            <a:schemeClr val="bg2"/>
          </a:solidFill>
          <a:ln w="28440">
            <a:solidFill>
              <a:srgbClr val="000000"/>
            </a:solidFill>
            <a:miter/>
          </a:ln>
        </p:spPr>
        <p:style>
          <a:lnRef idx="0">
            <a:scrgbClr r="0" g="0" b="0"/>
          </a:lnRef>
          <a:fillRef idx="0">
            <a:scrgbClr r="0" g="0" b="0"/>
          </a:fillRef>
          <a:effectRef idx="0">
            <a:scrgbClr r="0" g="0" b="0"/>
          </a:effectRef>
          <a:fontRef idx="minor"/>
        </p:style>
      </p:sp>
      <p:sp>
        <p:nvSpPr>
          <p:cNvPr id="405" name="CustomShape 5"/>
          <p:cNvSpPr/>
          <p:nvPr/>
        </p:nvSpPr>
        <p:spPr>
          <a:xfrm>
            <a:off x="4724280" y="1752480"/>
            <a:ext cx="9133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400" b="0" strike="noStrike" spc="-1">
                <a:solidFill>
                  <a:srgbClr val="000000"/>
                </a:solidFill>
                <a:latin typeface="Arial"/>
                <a:ea typeface="DejaVu Sans"/>
              </a:rPr>
              <a:t>Gate</a:t>
            </a:r>
            <a:endParaRPr lang="en-GB" sz="2400" b="0" strike="noStrike" spc="-1">
              <a:latin typeface="Arial"/>
            </a:endParaRPr>
          </a:p>
        </p:txBody>
      </p:sp>
      <p:sp>
        <p:nvSpPr>
          <p:cNvPr id="406" name="CustomShape 6"/>
          <p:cNvSpPr/>
          <p:nvPr/>
        </p:nvSpPr>
        <p:spPr>
          <a:xfrm>
            <a:off x="4724280" y="3048120"/>
            <a:ext cx="12942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400" b="0" strike="noStrike" spc="-1">
                <a:solidFill>
                  <a:srgbClr val="000000"/>
                </a:solidFill>
                <a:latin typeface="Arial"/>
                <a:ea typeface="DejaVu Sans"/>
              </a:rPr>
              <a:t>Source</a:t>
            </a:r>
            <a:endParaRPr lang="en-GB" sz="2400" b="0" strike="noStrike" spc="-1">
              <a:latin typeface="Arial"/>
            </a:endParaRPr>
          </a:p>
        </p:txBody>
      </p:sp>
      <p:sp>
        <p:nvSpPr>
          <p:cNvPr id="407" name="CustomShape 7"/>
          <p:cNvSpPr/>
          <p:nvPr/>
        </p:nvSpPr>
        <p:spPr>
          <a:xfrm>
            <a:off x="6931080" y="1752480"/>
            <a:ext cx="12974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400" b="0" strike="noStrike" spc="-1">
                <a:solidFill>
                  <a:srgbClr val="000000"/>
                </a:solidFill>
                <a:latin typeface="Arial"/>
                <a:ea typeface="DejaVu Sans"/>
              </a:rPr>
              <a:t>Output</a:t>
            </a:r>
            <a:endParaRPr lang="en-GB" sz="2400" b="0" strike="noStrike" spc="-1">
              <a:latin typeface="Arial"/>
            </a:endParaRPr>
          </a:p>
        </p:txBody>
      </p:sp>
      <p:sp>
        <p:nvSpPr>
          <p:cNvPr id="408" name="CustomShape 8"/>
          <p:cNvSpPr/>
          <p:nvPr/>
        </p:nvSpPr>
        <p:spPr>
          <a:xfrm>
            <a:off x="5410080" y="2438280"/>
            <a:ext cx="2208600" cy="456120"/>
          </a:xfrm>
          <a:prstGeom prst="rect">
            <a:avLst/>
          </a:prstGeom>
          <a:gradFill rotWithShape="0">
            <a:gsLst>
              <a:gs pos="0">
                <a:schemeClr val="tx2"/>
              </a:gs>
              <a:gs pos="100000">
                <a:schemeClr val="tx2">
                  <a:gamma/>
                  <a:shade val="63529"/>
                  <a:invGamma/>
                </a:schemeClr>
              </a:gs>
            </a:gsLst>
            <a:lin ang="5400000"/>
          </a:gradFill>
          <a:ln w="28440">
            <a:solidFill>
              <a:srgbClr val="000000"/>
            </a:solidFill>
            <a:miter/>
          </a:ln>
        </p:spPr>
        <p:style>
          <a:lnRef idx="0">
            <a:scrgbClr r="0" g="0" b="0"/>
          </a:lnRef>
          <a:fillRef idx="0">
            <a:scrgbClr r="0" g="0" b="0"/>
          </a:fillRef>
          <a:effectRef idx="0">
            <a:scrgbClr r="0" g="0" b="0"/>
          </a:effectRef>
          <a:fontRef idx="minor"/>
        </p:style>
      </p:sp>
      <p:sp>
        <p:nvSpPr>
          <p:cNvPr id="409" name="CustomShape 9"/>
          <p:cNvSpPr/>
          <p:nvPr/>
        </p:nvSpPr>
        <p:spPr>
          <a:xfrm>
            <a:off x="5361120" y="2427120"/>
            <a:ext cx="22849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400" b="0" strike="noStrike" spc="-1">
                <a:solidFill>
                  <a:srgbClr val="FFFFFF"/>
                </a:solidFill>
                <a:latin typeface="Arial"/>
                <a:ea typeface="DejaVu Sans"/>
              </a:rPr>
              <a:t>Count Register</a:t>
            </a:r>
            <a:endParaRPr lang="en-GB" sz="2400" b="0" strike="noStrike" spc="-1">
              <a:latin typeface="Arial"/>
            </a:endParaRPr>
          </a:p>
        </p:txBody>
      </p:sp>
      <p:sp>
        <p:nvSpPr>
          <p:cNvPr id="410" name="Line 10"/>
          <p:cNvSpPr/>
          <p:nvPr/>
        </p:nvSpPr>
        <p:spPr>
          <a:xfrm>
            <a:off x="3962160" y="1981080"/>
            <a:ext cx="762120" cy="360"/>
          </a:xfrm>
          <a:prstGeom prst="line">
            <a:avLst/>
          </a:prstGeom>
          <a:ln w="57240">
            <a:solidFill>
              <a:schemeClr val="folHlink"/>
            </a:solidFill>
            <a:round/>
            <a:tailEnd type="triangle" w="med" len="med"/>
          </a:ln>
        </p:spPr>
        <p:style>
          <a:lnRef idx="0">
            <a:scrgbClr r="0" g="0" b="0"/>
          </a:lnRef>
          <a:fillRef idx="0">
            <a:scrgbClr r="0" g="0" b="0"/>
          </a:fillRef>
          <a:effectRef idx="0">
            <a:scrgbClr r="0" g="0" b="0"/>
          </a:effectRef>
          <a:fontRef idx="minor"/>
        </p:style>
      </p:sp>
      <p:sp>
        <p:nvSpPr>
          <p:cNvPr id="411" name="Line 11"/>
          <p:cNvSpPr/>
          <p:nvPr/>
        </p:nvSpPr>
        <p:spPr>
          <a:xfrm>
            <a:off x="3962160" y="3276360"/>
            <a:ext cx="762120" cy="360"/>
          </a:xfrm>
          <a:prstGeom prst="line">
            <a:avLst/>
          </a:prstGeom>
          <a:ln w="57240">
            <a:solidFill>
              <a:schemeClr val="folHlink"/>
            </a:solidFill>
            <a:round/>
            <a:tailEnd type="triangle" w="med" len="med"/>
          </a:ln>
        </p:spPr>
        <p:style>
          <a:lnRef idx="0">
            <a:scrgbClr r="0" g="0" b="0"/>
          </a:lnRef>
          <a:fillRef idx="0">
            <a:scrgbClr r="0" g="0" b="0"/>
          </a:fillRef>
          <a:effectRef idx="0">
            <a:scrgbClr r="0" g="0" b="0"/>
          </a:effectRef>
          <a:fontRef idx="minor"/>
        </p:style>
      </p:sp>
      <p:sp>
        <p:nvSpPr>
          <p:cNvPr id="412" name="Line 12"/>
          <p:cNvSpPr/>
          <p:nvPr/>
        </p:nvSpPr>
        <p:spPr>
          <a:xfrm>
            <a:off x="8229600" y="1981080"/>
            <a:ext cx="761760" cy="360"/>
          </a:xfrm>
          <a:prstGeom prst="line">
            <a:avLst/>
          </a:prstGeom>
          <a:ln w="57240">
            <a:solidFill>
              <a:schemeClr val="folHlink"/>
            </a:solidFill>
            <a:round/>
            <a:tailEnd type="triangle" w="med" len="med"/>
          </a:ln>
        </p:spPr>
        <p:style>
          <a:lnRef idx="0">
            <a:scrgbClr r="0" g="0" b="0"/>
          </a:lnRef>
          <a:fillRef idx="0">
            <a:scrgbClr r="0" g="0" b="0"/>
          </a:fillRef>
          <a:effectRef idx="0">
            <a:scrgbClr r="0" g="0" b="0"/>
          </a:effectRef>
          <a:fontRef idx="minor"/>
        </p:style>
      </p:sp>
      <p:sp>
        <p:nvSpPr>
          <p:cNvPr id="413" name="CustomShape 13"/>
          <p:cNvSpPr/>
          <p:nvPr/>
        </p:nvSpPr>
        <p:spPr>
          <a:xfrm>
            <a:off x="457200" y="4162320"/>
            <a:ext cx="8250840" cy="191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1" strike="noStrike" spc="-1">
                <a:solidFill>
                  <a:srgbClr val="000000"/>
                </a:solidFill>
                <a:latin typeface="Arial"/>
                <a:ea typeface="DejaVu Sans"/>
              </a:rPr>
              <a:t>Count register</a:t>
            </a:r>
            <a:r>
              <a:rPr lang="en-GB" sz="2400" b="0" strike="noStrike" spc="-1">
                <a:solidFill>
                  <a:srgbClr val="000000"/>
                </a:solidFill>
                <a:latin typeface="Arial"/>
                <a:ea typeface="DejaVu Sans"/>
              </a:rPr>
              <a:t> – Го меморира бројот на избројани импулси од страна на бројачот</a:t>
            </a:r>
            <a:endParaRPr lang="en-GB" sz="2400" b="0" strike="noStrike" spc="-1">
              <a:latin typeface="Arial"/>
            </a:endParaRPr>
          </a:p>
          <a:p>
            <a:pPr>
              <a:lnSpc>
                <a:spcPct val="100000"/>
              </a:lnSpc>
            </a:pPr>
            <a:r>
              <a:rPr lang="en-GB" sz="2400" b="1" strike="noStrike" spc="-1">
                <a:solidFill>
                  <a:srgbClr val="000000"/>
                </a:solidFill>
                <a:latin typeface="Arial"/>
                <a:ea typeface="DejaVu Sans"/>
              </a:rPr>
              <a:t>Source</a:t>
            </a:r>
            <a:r>
              <a:rPr lang="en-GB" sz="2400" b="0" strike="noStrike" spc="-1">
                <a:solidFill>
                  <a:srgbClr val="000000"/>
                </a:solidFill>
                <a:latin typeface="Arial"/>
                <a:ea typeface="DejaVu Sans"/>
              </a:rPr>
              <a:t> – Влезот ја зголемува состојбата на бројачот</a:t>
            </a:r>
            <a:endParaRPr lang="en-GB" sz="2400" b="0" strike="noStrike" spc="-1">
              <a:latin typeface="Arial"/>
            </a:endParaRPr>
          </a:p>
          <a:p>
            <a:pPr>
              <a:lnSpc>
                <a:spcPct val="100000"/>
              </a:lnSpc>
            </a:pPr>
            <a:r>
              <a:rPr lang="en-GB" sz="2400" b="1" strike="noStrike" spc="-1">
                <a:solidFill>
                  <a:srgbClr val="000000"/>
                </a:solidFill>
                <a:latin typeface="Arial"/>
                <a:ea typeface="DejaVu Sans"/>
              </a:rPr>
              <a:t>Gate</a:t>
            </a:r>
            <a:r>
              <a:rPr lang="en-GB" sz="2400" b="0" strike="noStrike" spc="-1">
                <a:solidFill>
                  <a:srgbClr val="000000"/>
                </a:solidFill>
                <a:latin typeface="Arial"/>
                <a:ea typeface="DejaVu Sans"/>
              </a:rPr>
              <a:t> – Влез за овозможи/оневозможи функција</a:t>
            </a:r>
            <a:endParaRPr lang="en-GB" sz="2400" b="0" strike="noStrike" spc="-1">
              <a:latin typeface="Arial"/>
            </a:endParaRPr>
          </a:p>
          <a:p>
            <a:pPr>
              <a:lnSpc>
                <a:spcPct val="100000"/>
              </a:lnSpc>
            </a:pPr>
            <a:r>
              <a:rPr lang="en-GB" sz="2400" b="1" strike="noStrike" spc="-1">
                <a:solidFill>
                  <a:srgbClr val="000000"/>
                </a:solidFill>
                <a:latin typeface="Arial"/>
                <a:ea typeface="DejaVu Sans"/>
              </a:rPr>
              <a:t>Output</a:t>
            </a:r>
            <a:r>
              <a:rPr lang="en-GB" sz="2400" b="0" strike="noStrike" spc="-1">
                <a:solidFill>
                  <a:srgbClr val="000000"/>
                </a:solidFill>
                <a:latin typeface="Arial"/>
                <a:ea typeface="DejaVu Sans"/>
              </a:rPr>
              <a:t> – Геерирање на еден или серија импулси</a:t>
            </a: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6D8EC89-1E98-49B3-9002-05F7D71B50B0}" type="slidenum">
              <a:rPr lang="en-GB" sz="900" b="0" i="1" strike="noStrike" spc="-1">
                <a:solidFill>
                  <a:srgbClr val="000000"/>
                </a:solidFill>
                <a:latin typeface="Arial Narrow"/>
                <a:ea typeface="DejaVu Sans"/>
              </a:rPr>
              <a:t>15</a:t>
            </a:fld>
            <a:endParaRPr lang="en-GB" sz="900" b="0" strike="noStrike" spc="-1">
              <a:latin typeface="Arial"/>
            </a:endParaRPr>
          </a:p>
        </p:txBody>
      </p:sp>
      <p:sp>
        <p:nvSpPr>
          <p:cNvPr id="415"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Дигитални влезови/излези</a:t>
            </a:r>
            <a:endParaRPr lang="en-GB" sz="3600" b="0" strike="noStrike" spc="-1">
              <a:latin typeface="Arial"/>
            </a:endParaRPr>
          </a:p>
        </p:txBody>
      </p:sp>
      <p:sp>
        <p:nvSpPr>
          <p:cNvPr id="416" name="CustomShape 3"/>
          <p:cNvSpPr/>
          <p:nvPr/>
        </p:nvSpPr>
        <p:spPr>
          <a:xfrm>
            <a:off x="395280" y="1150920"/>
            <a:ext cx="2651760" cy="418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35080" indent="-234000">
              <a:lnSpc>
                <a:spcPct val="100000"/>
              </a:lnSpc>
              <a:spcBef>
                <a:spcPts val="519"/>
              </a:spcBef>
              <a:buClr>
                <a:srgbClr val="000000"/>
              </a:buClr>
              <a:buFont typeface="Symbol"/>
              <a:buChar char=""/>
            </a:pPr>
            <a:r>
              <a:rPr lang="en-GB" sz="2600" b="0" strike="noStrike" spc="-1">
                <a:solidFill>
                  <a:srgbClr val="000000"/>
                </a:solidFill>
                <a:latin typeface="Arial Narrow"/>
                <a:ea typeface="DejaVu Sans"/>
              </a:rPr>
              <a:t>Digital I/O служи за исчитување или запишување на една дигитална линија или цела порта</a:t>
            </a:r>
            <a:endParaRPr lang="en-GB" sz="2600" b="0" strike="noStrike" spc="-1">
              <a:latin typeface="Arial"/>
            </a:endParaRPr>
          </a:p>
          <a:p>
            <a:pPr marL="235080" indent="-234000">
              <a:lnSpc>
                <a:spcPct val="100000"/>
              </a:lnSpc>
              <a:spcBef>
                <a:spcPts val="519"/>
              </a:spcBef>
              <a:buClr>
                <a:srgbClr val="000000"/>
              </a:buClr>
              <a:buFont typeface="Symbol"/>
              <a:buChar char=""/>
            </a:pPr>
            <a:r>
              <a:rPr lang="en-GB" sz="2600" b="0" strike="noStrike" spc="-1">
                <a:solidFill>
                  <a:srgbClr val="000000"/>
                </a:solidFill>
                <a:latin typeface="Arial Narrow"/>
                <a:ea typeface="DejaVu Sans"/>
              </a:rPr>
              <a:t>Дигитална порта е збир на дигитални линии</a:t>
            </a:r>
            <a:endParaRPr lang="en-GB" sz="2600" b="0" strike="noStrike" spc="-1">
              <a:latin typeface="Arial"/>
            </a:endParaRPr>
          </a:p>
        </p:txBody>
      </p:sp>
      <p:pic>
        <p:nvPicPr>
          <p:cNvPr id="417" name="Picture 8"/>
          <p:cNvPicPr/>
          <p:nvPr/>
        </p:nvPicPr>
        <p:blipFill>
          <a:blip r:embed="rId3"/>
          <a:stretch/>
        </p:blipFill>
        <p:spPr>
          <a:xfrm>
            <a:off x="3124080" y="1219320"/>
            <a:ext cx="5828400" cy="4547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785FBD7-D202-4423-A40C-EFB7B0371634}" type="slidenum">
              <a:rPr lang="en-GB" sz="900" b="0" i="1" strike="noStrike" spc="-1">
                <a:solidFill>
                  <a:srgbClr val="000000"/>
                </a:solidFill>
                <a:latin typeface="Arial Narrow"/>
                <a:ea typeface="DejaVu Sans"/>
              </a:rPr>
              <a:t>16</a:t>
            </a:fld>
            <a:endParaRPr lang="en-GB" sz="900" b="0" strike="noStrike" spc="-1">
              <a:latin typeface="Arial"/>
            </a:endParaRPr>
          </a:p>
        </p:txBody>
      </p:sp>
      <p:sp>
        <p:nvSpPr>
          <p:cNvPr id="419" name="CustomShape 2"/>
          <p:cNvSpPr/>
          <p:nvPr/>
        </p:nvSpPr>
        <p:spPr>
          <a:xfrm>
            <a:off x="380880" y="385920"/>
            <a:ext cx="5139360" cy="5277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Заклучок</a:t>
            </a:r>
            <a:endParaRPr lang="en-GB" sz="3600" b="0" strike="noStrike" spc="-1">
              <a:latin typeface="Arial"/>
            </a:endParaRPr>
          </a:p>
        </p:txBody>
      </p:sp>
      <p:sp>
        <p:nvSpPr>
          <p:cNvPr id="420" name="CustomShape 3"/>
          <p:cNvSpPr/>
          <p:nvPr/>
        </p:nvSpPr>
        <p:spPr>
          <a:xfrm>
            <a:off x="457200" y="985680"/>
            <a:ext cx="8380800" cy="588672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marL="228600" indent="-227520">
              <a:lnSpc>
                <a:spcPct val="100000"/>
              </a:lnSpc>
              <a:spcBef>
                <a:spcPts val="561"/>
              </a:spcBef>
              <a:buClr>
                <a:srgbClr val="000000"/>
              </a:buClr>
              <a:buFont typeface="Symbol"/>
              <a:buChar char=""/>
            </a:pPr>
            <a:r>
              <a:rPr lang="en-GB" sz="2800" b="0" strike="noStrike" spc="-1">
                <a:solidFill>
                  <a:srgbClr val="000000"/>
                </a:solidFill>
                <a:latin typeface="Arial Narrow"/>
                <a:ea typeface="DejaVu Sans"/>
              </a:rPr>
              <a:t>MAX е основна алатка затестирање и нагодување на системите за аквизиција во LabVIEW.</a:t>
            </a:r>
            <a:endParaRPr lang="en-GB" sz="2800" b="0" strike="noStrike" spc="-1">
              <a:latin typeface="Arial"/>
            </a:endParaRPr>
          </a:p>
          <a:p>
            <a:pPr marL="228600" indent="-227520">
              <a:lnSpc>
                <a:spcPct val="100000"/>
              </a:lnSpc>
              <a:spcBef>
                <a:spcPts val="561"/>
              </a:spcBef>
              <a:buClr>
                <a:srgbClr val="000000"/>
              </a:buClr>
              <a:buFont typeface="Symbol"/>
              <a:buChar char=""/>
            </a:pPr>
            <a:r>
              <a:rPr lang="en-GB" sz="2800" b="0" strike="noStrike" spc="-1">
                <a:solidFill>
                  <a:srgbClr val="000000"/>
                </a:solidFill>
                <a:latin typeface="Arial Narrow"/>
                <a:ea typeface="DejaVu Sans"/>
              </a:rPr>
              <a:t>DAQ Assistant се користи за нагодување на системот за аквизиција и извршување на аквизициските задачи.</a:t>
            </a:r>
            <a:endParaRPr lang="en-GB" sz="2800" b="0" strike="noStrike" spc="-1">
              <a:latin typeface="Arial"/>
            </a:endParaRPr>
          </a:p>
          <a:p>
            <a:pPr marL="228600" indent="-227520">
              <a:lnSpc>
                <a:spcPct val="100000"/>
              </a:lnSpc>
              <a:spcBef>
                <a:spcPts val="561"/>
              </a:spcBef>
              <a:buClr>
                <a:srgbClr val="000000"/>
              </a:buClr>
              <a:buFont typeface="Symbol"/>
              <a:buChar char=""/>
            </a:pPr>
            <a:r>
              <a:rPr lang="en-GB" sz="2800" b="0" strike="noStrike" spc="-1">
                <a:solidFill>
                  <a:srgbClr val="000000"/>
                </a:solidFill>
                <a:latin typeface="Arial Narrow"/>
                <a:ea typeface="DejaVu Sans"/>
              </a:rPr>
              <a:t>Најголем број апликации можат да го употребатDAQ Assistant-от. Во случаи каде потребно е напредно синхронизирање се користи NI-DAQmx.</a:t>
            </a:r>
            <a:endParaRPr lang="en-GB" sz="2800" b="0" strike="noStrike" spc="-1">
              <a:latin typeface="Arial"/>
            </a:endParaRPr>
          </a:p>
          <a:p>
            <a:pPr marL="228600" indent="-227520">
              <a:lnSpc>
                <a:spcPct val="100000"/>
              </a:lnSpc>
              <a:spcBef>
                <a:spcPts val="561"/>
              </a:spcBef>
              <a:buClr>
                <a:srgbClr val="000000"/>
              </a:buClr>
              <a:buFont typeface="Symbol"/>
              <a:buChar char=""/>
            </a:pPr>
            <a:r>
              <a:rPr lang="en-GB" sz="2800" b="0" strike="noStrike" spc="-1">
                <a:solidFill>
                  <a:srgbClr val="000000"/>
                </a:solidFill>
                <a:latin typeface="Arial Narrow"/>
                <a:ea typeface="DejaVu Sans"/>
              </a:rPr>
              <a:t>DAQ Assistant се користи за читање/пишување од следните порти: аналоген влез/излез, дигитален влез/излез и операции со бројачи.</a:t>
            </a:r>
            <a:endParaRPr lang="en-GB" sz="2800" b="0" strike="noStrike" spc="-1">
              <a:latin typeface="Arial"/>
            </a:endParaRPr>
          </a:p>
          <a:p>
            <a:pPr>
              <a:lnSpc>
                <a:spcPct val="100000"/>
              </a:lnSpc>
              <a:spcBef>
                <a:spcPts val="601"/>
              </a:spcBef>
            </a:pPr>
            <a:endParaRPr lang="en-GB"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B7D23F4-2E22-4E60-9280-597A85D2A794}" type="slidenum">
              <a:rPr lang="en-GB" sz="900" b="0" i="1" strike="noStrike" spc="-1">
                <a:solidFill>
                  <a:srgbClr val="000000"/>
                </a:solidFill>
                <a:latin typeface="Arial Narrow"/>
                <a:ea typeface="DejaVu Sans"/>
              </a:rPr>
              <a:t>17</a:t>
            </a:fld>
            <a:endParaRPr lang="en-GB" sz="900" b="0" strike="noStrike" spc="-1">
              <a:latin typeface="Arial"/>
            </a:endParaRPr>
          </a:p>
        </p:txBody>
      </p:sp>
      <p:sp>
        <p:nvSpPr>
          <p:cNvPr id="422" name="CustomShape 2"/>
          <p:cNvSpPr/>
          <p:nvPr/>
        </p:nvSpPr>
        <p:spPr>
          <a:xfrm>
            <a:off x="380880" y="3808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Контрола на инструменти</a:t>
            </a:r>
            <a:endParaRPr lang="en-GB" sz="3600" b="0" strike="noStrike" spc="-1">
              <a:latin typeface="Arial"/>
            </a:endParaRPr>
          </a:p>
        </p:txBody>
      </p:sp>
      <p:sp>
        <p:nvSpPr>
          <p:cNvPr id="423" name="CustomShape 3"/>
          <p:cNvSpPr/>
          <p:nvPr/>
        </p:nvSpPr>
        <p:spPr>
          <a:xfrm>
            <a:off x="380880" y="2057400"/>
            <a:ext cx="8533440" cy="388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80000"/>
              </a:lnSpc>
              <a:spcBef>
                <a:spcPts val="839"/>
              </a:spcBef>
            </a:pPr>
            <a:r>
              <a:rPr lang="en-GB" sz="2800" b="1" strike="noStrike" spc="-1">
                <a:solidFill>
                  <a:srgbClr val="000000"/>
                </a:solidFill>
                <a:latin typeface="Arial Narrow"/>
                <a:ea typeface="DejaVu Sans"/>
              </a:rPr>
              <a:t>ПОГЛАВЈА</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Преглед на контрола на инструментите</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GPIB комуникација и нагодување</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Instrument I/O Assistant</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Virtual Instrument Software Architecture (VISA)</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Инструментациски драјвери</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Сериска комуникација</a:t>
            </a:r>
            <a:endParaRPr lang="en-GB"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622AA7A3-7DA3-4781-ADEF-4AAFBBE04279}" type="slidenum">
              <a:rPr lang="en-GB" sz="900" b="0" i="1" strike="noStrike" spc="-1">
                <a:solidFill>
                  <a:srgbClr val="000000"/>
                </a:solidFill>
                <a:latin typeface="Arial Narrow"/>
                <a:ea typeface="DejaVu Sans"/>
              </a:rPr>
              <a:t>18</a:t>
            </a:fld>
            <a:endParaRPr lang="en-GB" sz="900" b="0" strike="noStrike" spc="-1">
              <a:latin typeface="Arial"/>
            </a:endParaRPr>
          </a:p>
        </p:txBody>
      </p:sp>
      <p:sp>
        <p:nvSpPr>
          <p:cNvPr id="425" name="CustomShape 2"/>
          <p:cNvSpPr/>
          <p:nvPr/>
        </p:nvSpPr>
        <p:spPr>
          <a:xfrm>
            <a:off x="434880" y="385920"/>
            <a:ext cx="8326800" cy="5277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Преглед на контрола на инструментите</a:t>
            </a:r>
            <a:endParaRPr lang="en-GB" sz="3600" b="0" strike="noStrike" spc="-1">
              <a:latin typeface="Arial"/>
            </a:endParaRPr>
          </a:p>
        </p:txBody>
      </p:sp>
      <p:sp>
        <p:nvSpPr>
          <p:cNvPr id="426" name="CustomShape 3"/>
          <p:cNvSpPr/>
          <p:nvPr/>
        </p:nvSpPr>
        <p:spPr>
          <a:xfrm>
            <a:off x="457200" y="1031760"/>
            <a:ext cx="8304840" cy="19605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marL="228600" indent="-227520">
              <a:lnSpc>
                <a:spcPct val="100000"/>
              </a:lnSpc>
              <a:spcAft>
                <a:spcPts val="479"/>
              </a:spcAft>
            </a:pPr>
            <a:r>
              <a:rPr lang="en-GB" sz="2400" b="0" strike="noStrike" spc="-1">
                <a:solidFill>
                  <a:srgbClr val="000000"/>
                </a:solidFill>
                <a:latin typeface="Arial Narrow"/>
                <a:ea typeface="DejaVu Sans"/>
              </a:rPr>
              <a:t>За да се контролираат инструментите треба да се познава следното:</a:t>
            </a:r>
            <a:endParaRPr lang="en-GB" sz="2400" b="0" strike="noStrike" spc="-1">
              <a:latin typeface="Arial"/>
            </a:endParaRPr>
          </a:p>
          <a:p>
            <a:pPr marL="228600" indent="-227520">
              <a:lnSpc>
                <a:spcPct val="100000"/>
              </a:lnSpc>
              <a:spcAft>
                <a:spcPts val="439"/>
              </a:spcAft>
              <a:buClr>
                <a:srgbClr val="000000"/>
              </a:buClr>
              <a:buFont typeface="Symbol"/>
              <a:buChar char=""/>
            </a:pPr>
            <a:r>
              <a:rPr lang="en-GB" sz="2200" b="0" strike="noStrike" spc="-1">
                <a:solidFill>
                  <a:srgbClr val="000000"/>
                </a:solidFill>
                <a:latin typeface="Arial Narrow"/>
                <a:ea typeface="DejaVu Sans"/>
              </a:rPr>
              <a:t>Тип на конектор на инструментот	−	Тип на потребни кабли</a:t>
            </a:r>
            <a:endParaRPr lang="en-GB" sz="2200" b="0" strike="noStrike" spc="-1">
              <a:latin typeface="Arial"/>
            </a:endParaRPr>
          </a:p>
          <a:p>
            <a:pPr marL="228600" indent="-227520">
              <a:lnSpc>
                <a:spcPct val="100000"/>
              </a:lnSpc>
              <a:spcAft>
                <a:spcPts val="439"/>
              </a:spcAft>
              <a:buClr>
                <a:srgbClr val="000000"/>
              </a:buClr>
              <a:buFont typeface="Symbol"/>
              <a:buChar char=""/>
            </a:pPr>
            <a:r>
              <a:rPr lang="en-GB" sz="2200" b="0" strike="noStrike" spc="-1">
                <a:solidFill>
                  <a:srgbClr val="000000"/>
                </a:solidFill>
                <a:latin typeface="Arial Narrow"/>
                <a:ea typeface="DejaVu Sans"/>
              </a:rPr>
              <a:t>Електрични карактеристики	−	Комуникациски протоколи</a:t>
            </a:r>
            <a:endParaRPr lang="en-GB" sz="2200" b="0" strike="noStrike" spc="-1">
              <a:latin typeface="Arial"/>
            </a:endParaRPr>
          </a:p>
          <a:p>
            <a:pPr marL="228600" indent="-227520">
              <a:lnSpc>
                <a:spcPct val="100000"/>
              </a:lnSpc>
              <a:spcAft>
                <a:spcPts val="439"/>
              </a:spcAft>
              <a:buClr>
                <a:srgbClr val="000000"/>
              </a:buClr>
              <a:buFont typeface="Symbol"/>
              <a:buChar char=""/>
            </a:pPr>
            <a:r>
              <a:rPr lang="en-GB" sz="2200" b="0" strike="noStrike" spc="-1">
                <a:solidFill>
                  <a:srgbClr val="000000"/>
                </a:solidFill>
                <a:latin typeface="Arial Narrow"/>
                <a:ea typeface="DejaVu Sans"/>
              </a:rPr>
              <a:t>Драјвери на располагање</a:t>
            </a:r>
            <a:endParaRPr lang="en-GB" sz="2200" b="0" strike="noStrike" spc="-1">
              <a:latin typeface="Arial"/>
            </a:endParaRPr>
          </a:p>
        </p:txBody>
      </p:sp>
      <p:sp>
        <p:nvSpPr>
          <p:cNvPr id="427" name="CustomShape 4"/>
          <p:cNvSpPr/>
          <p:nvPr/>
        </p:nvSpPr>
        <p:spPr>
          <a:xfrm>
            <a:off x="2971800" y="5257800"/>
            <a:ext cx="1827720" cy="752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28" name="CustomShape 5"/>
          <p:cNvSpPr/>
          <p:nvPr/>
        </p:nvSpPr>
        <p:spPr>
          <a:xfrm flipH="1">
            <a:off x="4722840" y="5029200"/>
            <a:ext cx="75240" cy="27360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29" name="CustomShape 6"/>
          <p:cNvSpPr/>
          <p:nvPr/>
        </p:nvSpPr>
        <p:spPr>
          <a:xfrm>
            <a:off x="3200400" y="3962520"/>
            <a:ext cx="1218240" cy="752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30" name="CustomShape 7"/>
          <p:cNvSpPr/>
          <p:nvPr/>
        </p:nvSpPr>
        <p:spPr>
          <a:xfrm>
            <a:off x="4343400" y="3962520"/>
            <a:ext cx="75240" cy="91332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31" name="CustomShape 8"/>
          <p:cNvSpPr/>
          <p:nvPr/>
        </p:nvSpPr>
        <p:spPr>
          <a:xfrm>
            <a:off x="1143000" y="3048120"/>
            <a:ext cx="20563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n-GB" sz="2000" b="1" strike="noStrike" spc="-1">
                <a:solidFill>
                  <a:srgbClr val="000000"/>
                </a:solidFill>
                <a:latin typeface="Arial"/>
                <a:ea typeface="DejaVu Sans"/>
              </a:rPr>
              <a:t>Инструменти</a:t>
            </a:r>
            <a:endParaRPr lang="en-GB" sz="2000" b="0" strike="noStrike" spc="-1">
              <a:latin typeface="Arial"/>
            </a:endParaRPr>
          </a:p>
        </p:txBody>
      </p:sp>
      <p:sp>
        <p:nvSpPr>
          <p:cNvPr id="432" name="CustomShape 9"/>
          <p:cNvSpPr/>
          <p:nvPr/>
        </p:nvSpPr>
        <p:spPr>
          <a:xfrm>
            <a:off x="6102000" y="3063960"/>
            <a:ext cx="146808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Компјутер</a:t>
            </a:r>
            <a:endParaRPr lang="en-GB" sz="2000" b="0" strike="noStrike" spc="-1">
              <a:latin typeface="Arial"/>
            </a:endParaRPr>
          </a:p>
        </p:txBody>
      </p:sp>
      <p:pic>
        <p:nvPicPr>
          <p:cNvPr id="433" name="Picture 149"/>
          <p:cNvPicPr/>
          <p:nvPr/>
        </p:nvPicPr>
        <p:blipFill>
          <a:blip r:embed="rId3"/>
          <a:stretch/>
        </p:blipFill>
        <p:spPr>
          <a:xfrm>
            <a:off x="1143000" y="4876920"/>
            <a:ext cx="2056320" cy="837000"/>
          </a:xfrm>
          <a:prstGeom prst="rect">
            <a:avLst/>
          </a:prstGeom>
          <a:ln>
            <a:noFill/>
          </a:ln>
        </p:spPr>
      </p:pic>
      <p:pic>
        <p:nvPicPr>
          <p:cNvPr id="434" name="Picture 150"/>
          <p:cNvPicPr/>
          <p:nvPr/>
        </p:nvPicPr>
        <p:blipFill>
          <a:blip r:embed="rId4"/>
          <a:stretch/>
        </p:blipFill>
        <p:spPr>
          <a:xfrm>
            <a:off x="1143000" y="3429000"/>
            <a:ext cx="2132640" cy="1370520"/>
          </a:xfrm>
          <a:prstGeom prst="rect">
            <a:avLst/>
          </a:prstGeom>
          <a:ln>
            <a:noFill/>
          </a:ln>
        </p:spPr>
      </p:pic>
      <p:sp>
        <p:nvSpPr>
          <p:cNvPr id="435" name="CustomShape 10"/>
          <p:cNvSpPr/>
          <p:nvPr/>
        </p:nvSpPr>
        <p:spPr>
          <a:xfrm>
            <a:off x="4343400" y="4876920"/>
            <a:ext cx="1827720" cy="7524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436" name="CustomShape 11"/>
          <p:cNvSpPr/>
          <p:nvPr/>
        </p:nvSpPr>
        <p:spPr>
          <a:xfrm>
            <a:off x="4724280" y="5029200"/>
            <a:ext cx="1522800" cy="75240"/>
          </a:xfrm>
          <a:prstGeom prst="rect">
            <a:avLst/>
          </a:prstGeom>
          <a:solidFill>
            <a:schemeClr val="accent1"/>
          </a:solidFill>
          <a:ln>
            <a:noFill/>
          </a:ln>
        </p:spPr>
        <p:style>
          <a:lnRef idx="0">
            <a:scrgbClr r="0" g="0" b="0"/>
          </a:lnRef>
          <a:fillRef idx="0">
            <a:scrgbClr r="0" g="0" b="0"/>
          </a:fillRef>
          <a:effectRef idx="0">
            <a:scrgbClr r="0" g="0" b="0"/>
          </a:effectRef>
          <a:fontRef idx="minor"/>
        </p:style>
      </p:sp>
      <p:pic>
        <p:nvPicPr>
          <p:cNvPr id="437" name="Picture 436"/>
          <p:cNvPicPr/>
          <p:nvPr/>
        </p:nvPicPr>
        <p:blipFill>
          <a:blip r:embed="rId5"/>
          <a:stretch/>
        </p:blipFill>
        <p:spPr>
          <a:xfrm>
            <a:off x="5867280" y="3429000"/>
            <a:ext cx="2082240" cy="2361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GB" sz="3600" b="1" strike="noStrike" spc="-1">
                <a:solidFill>
                  <a:srgbClr val="000000"/>
                </a:solidFill>
                <a:latin typeface="Arial Narrow"/>
                <a:ea typeface="DejaVu Sans"/>
              </a:rPr>
              <a:t>GPIB комуникација</a:t>
            </a:r>
            <a:endParaRPr lang="en-GB" sz="3600" b="0" strike="noStrike" spc="-1">
              <a:latin typeface="Arial"/>
            </a:endParaRPr>
          </a:p>
        </p:txBody>
      </p:sp>
      <p:pic>
        <p:nvPicPr>
          <p:cNvPr id="439" name="Picture 4"/>
          <p:cNvPicPr/>
          <p:nvPr/>
        </p:nvPicPr>
        <p:blipFill>
          <a:blip r:embed="rId3"/>
          <a:stretch/>
        </p:blipFill>
        <p:spPr>
          <a:xfrm>
            <a:off x="663480" y="4600440"/>
            <a:ext cx="2353320" cy="1157760"/>
          </a:xfrm>
          <a:prstGeom prst="rect">
            <a:avLst/>
          </a:prstGeom>
          <a:ln>
            <a:noFill/>
          </a:ln>
        </p:spPr>
      </p:pic>
      <p:sp>
        <p:nvSpPr>
          <p:cNvPr id="440" name="CustomShape 2"/>
          <p:cNvSpPr/>
          <p:nvPr/>
        </p:nvSpPr>
        <p:spPr>
          <a:xfrm rot="5400000">
            <a:off x="3404520" y="2319480"/>
            <a:ext cx="1202400" cy="1926000"/>
          </a:xfrm>
          <a:prstGeom prst="curvedConnector2">
            <a:avLst/>
          </a:prstGeom>
          <a:noFill/>
          <a:ln w="38160">
            <a:solidFill>
              <a:srgbClr val="B2B2B2"/>
            </a:solidFill>
            <a:round/>
          </a:ln>
        </p:spPr>
        <p:style>
          <a:lnRef idx="0">
            <a:scrgbClr r="0" g="0" b="0"/>
          </a:lnRef>
          <a:fillRef idx="0">
            <a:scrgbClr r="0" g="0" b="0"/>
          </a:fillRef>
          <a:effectRef idx="0">
            <a:scrgbClr r="0" g="0" b="0"/>
          </a:effectRef>
          <a:fontRef idx="minor"/>
        </p:style>
      </p:sp>
      <p:pic>
        <p:nvPicPr>
          <p:cNvPr id="441" name="Picture 6"/>
          <p:cNvPicPr/>
          <p:nvPr/>
        </p:nvPicPr>
        <p:blipFill>
          <a:blip r:embed="rId3"/>
          <a:stretch/>
        </p:blipFill>
        <p:spPr>
          <a:xfrm>
            <a:off x="577800" y="3278160"/>
            <a:ext cx="2462760" cy="1211760"/>
          </a:xfrm>
          <a:prstGeom prst="rect">
            <a:avLst/>
          </a:prstGeom>
          <a:ln>
            <a:noFill/>
          </a:ln>
        </p:spPr>
      </p:pic>
      <p:sp>
        <p:nvSpPr>
          <p:cNvPr id="442" name="CustomShape 3"/>
          <p:cNvSpPr/>
          <p:nvPr/>
        </p:nvSpPr>
        <p:spPr>
          <a:xfrm>
            <a:off x="492120" y="2662200"/>
            <a:ext cx="25074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GPIB инструменти</a:t>
            </a:r>
            <a:endParaRPr lang="en-GB" sz="2000" b="0" strike="noStrike" spc="-1">
              <a:latin typeface="Arial"/>
            </a:endParaRPr>
          </a:p>
        </p:txBody>
      </p:sp>
      <p:sp>
        <p:nvSpPr>
          <p:cNvPr id="443" name="CustomShape 4"/>
          <p:cNvSpPr/>
          <p:nvPr/>
        </p:nvSpPr>
        <p:spPr>
          <a:xfrm>
            <a:off x="3652560" y="3808440"/>
            <a:ext cx="91044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GPIB </a:t>
            </a:r>
            <a:endParaRPr lang="en-GB" sz="2000" b="0" strike="noStrike" spc="-1">
              <a:latin typeface="Arial"/>
            </a:endParaRPr>
          </a:p>
          <a:p>
            <a:pPr>
              <a:lnSpc>
                <a:spcPct val="90000"/>
              </a:lnSpc>
            </a:pPr>
            <a:r>
              <a:rPr lang="en-GB" sz="2000" b="1" strike="noStrike" spc="-1">
                <a:solidFill>
                  <a:srgbClr val="000000"/>
                </a:solidFill>
                <a:latin typeface="Arial"/>
                <a:ea typeface="DejaVu Sans"/>
              </a:rPr>
              <a:t>кабел</a:t>
            </a:r>
            <a:endParaRPr lang="en-GB" sz="2000" b="0" strike="noStrike" spc="-1">
              <a:latin typeface="Arial"/>
            </a:endParaRPr>
          </a:p>
        </p:txBody>
      </p:sp>
      <p:sp>
        <p:nvSpPr>
          <p:cNvPr id="444" name="CustomShape 5"/>
          <p:cNvSpPr/>
          <p:nvPr/>
        </p:nvSpPr>
        <p:spPr>
          <a:xfrm>
            <a:off x="4123080" y="1476360"/>
            <a:ext cx="217836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GPIB интерфејс</a:t>
            </a:r>
            <a:endParaRPr lang="en-GB" sz="2000" b="0" strike="noStrike" spc="-1">
              <a:latin typeface="Arial"/>
            </a:endParaRPr>
          </a:p>
        </p:txBody>
      </p:sp>
      <p:sp>
        <p:nvSpPr>
          <p:cNvPr id="445" name="Line 6"/>
          <p:cNvSpPr/>
          <p:nvPr/>
        </p:nvSpPr>
        <p:spPr>
          <a:xfrm>
            <a:off x="5082840" y="1842840"/>
            <a:ext cx="533520" cy="304920"/>
          </a:xfrm>
          <a:prstGeom prst="line">
            <a:avLst/>
          </a:prstGeom>
          <a:ln w="19080">
            <a:solidFill>
              <a:schemeClr val="tx1"/>
            </a:solidFill>
            <a:round/>
            <a:tailEnd type="triangle" w="sm" len="sm"/>
          </a:ln>
        </p:spPr>
        <p:style>
          <a:lnRef idx="0">
            <a:scrgbClr r="0" g="0" b="0"/>
          </a:lnRef>
          <a:fillRef idx="0">
            <a:scrgbClr r="0" g="0" b="0"/>
          </a:fillRef>
          <a:effectRef idx="0">
            <a:scrgbClr r="0" g="0" b="0"/>
          </a:effectRef>
          <a:fontRef idx="minor"/>
        </p:style>
      </p:sp>
      <p:grpSp>
        <p:nvGrpSpPr>
          <p:cNvPr id="446" name="Group 7"/>
          <p:cNvGrpSpPr/>
          <p:nvPr/>
        </p:nvGrpSpPr>
        <p:grpSpPr>
          <a:xfrm>
            <a:off x="5006880" y="2300400"/>
            <a:ext cx="151560" cy="379800"/>
            <a:chOff x="5006880" y="2300400"/>
            <a:chExt cx="151560" cy="379800"/>
          </a:xfrm>
        </p:grpSpPr>
        <p:sp>
          <p:nvSpPr>
            <p:cNvPr id="447" name="CustomShape 8"/>
            <p:cNvSpPr/>
            <p:nvPr/>
          </p:nvSpPr>
          <p:spPr>
            <a:xfrm>
              <a:off x="5006880" y="2376360"/>
              <a:ext cx="75240" cy="227520"/>
            </a:xfrm>
            <a:prstGeom prst="rect">
              <a:avLst/>
            </a:prstGeom>
            <a:solidFill>
              <a:srgbClr val="777777"/>
            </a:solidFill>
            <a:ln w="9360">
              <a:solidFill>
                <a:schemeClr val="bg1"/>
              </a:solidFill>
              <a:miter/>
            </a:ln>
          </p:spPr>
          <p:style>
            <a:lnRef idx="0">
              <a:scrgbClr r="0" g="0" b="0"/>
            </a:lnRef>
            <a:fillRef idx="0">
              <a:scrgbClr r="0" g="0" b="0"/>
            </a:fillRef>
            <a:effectRef idx="0">
              <a:scrgbClr r="0" g="0" b="0"/>
            </a:effectRef>
            <a:fontRef idx="minor"/>
          </p:style>
        </p:sp>
        <p:sp>
          <p:nvSpPr>
            <p:cNvPr id="448" name="CustomShape 9"/>
            <p:cNvSpPr/>
            <p:nvPr/>
          </p:nvSpPr>
          <p:spPr>
            <a:xfrm>
              <a:off x="5083200" y="2300400"/>
              <a:ext cx="75240" cy="379800"/>
            </a:xfrm>
            <a:prstGeom prst="rect">
              <a:avLst/>
            </a:prstGeom>
            <a:solidFill>
              <a:srgbClr val="DDDDDD"/>
            </a:solidFill>
            <a:ln w="9360">
              <a:solidFill>
                <a:schemeClr val="bg1"/>
              </a:solidFill>
              <a:miter/>
            </a:ln>
          </p:spPr>
          <p:style>
            <a:lnRef idx="0">
              <a:scrgbClr r="0" g="0" b="0"/>
            </a:lnRef>
            <a:fillRef idx="0">
              <a:scrgbClr r="0" g="0" b="0"/>
            </a:fillRef>
            <a:effectRef idx="0">
              <a:scrgbClr r="0" g="0" b="0"/>
            </a:effectRef>
            <a:fontRef idx="minor"/>
          </p:style>
        </p:sp>
      </p:grpSp>
      <p:grpSp>
        <p:nvGrpSpPr>
          <p:cNvPr id="449" name="Group 10"/>
          <p:cNvGrpSpPr/>
          <p:nvPr/>
        </p:nvGrpSpPr>
        <p:grpSpPr>
          <a:xfrm>
            <a:off x="5311800" y="2224080"/>
            <a:ext cx="913320" cy="608400"/>
            <a:chOff x="5311800" y="2224080"/>
            <a:chExt cx="913320" cy="608400"/>
          </a:xfrm>
        </p:grpSpPr>
        <p:sp>
          <p:nvSpPr>
            <p:cNvPr id="450" name="CustomShape 11"/>
            <p:cNvSpPr/>
            <p:nvPr/>
          </p:nvSpPr>
          <p:spPr>
            <a:xfrm>
              <a:off x="5311800" y="2224080"/>
              <a:ext cx="913320" cy="608400"/>
            </a:xfrm>
            <a:prstGeom prst="rect">
              <a:avLst/>
            </a:prstGeom>
            <a:solidFill>
              <a:srgbClr val="008000"/>
            </a:solidFill>
            <a:ln w="9360">
              <a:solidFill>
                <a:schemeClr val="bg1"/>
              </a:solidFill>
              <a:miter/>
            </a:ln>
          </p:spPr>
          <p:style>
            <a:lnRef idx="0">
              <a:scrgbClr r="0" g="0" b="0"/>
            </a:lnRef>
            <a:fillRef idx="0">
              <a:scrgbClr r="0" g="0" b="0"/>
            </a:fillRef>
            <a:effectRef idx="0">
              <a:scrgbClr r="0" g="0" b="0"/>
            </a:effectRef>
            <a:fontRef idx="minor"/>
          </p:style>
        </p:sp>
        <p:sp>
          <p:nvSpPr>
            <p:cNvPr id="451" name="CustomShape 12"/>
            <p:cNvSpPr/>
            <p:nvPr/>
          </p:nvSpPr>
          <p:spPr>
            <a:xfrm>
              <a:off x="5769000" y="2300400"/>
              <a:ext cx="151200" cy="151200"/>
            </a:xfrm>
            <a:prstGeom prst="rect">
              <a:avLst/>
            </a:prstGeom>
            <a:solidFill>
              <a:srgbClr val="4D4D4D"/>
            </a:solidFill>
            <a:ln w="9360">
              <a:solidFill>
                <a:srgbClr val="B2B2B2"/>
              </a:solidFill>
              <a:miter/>
            </a:ln>
          </p:spPr>
          <p:style>
            <a:lnRef idx="0">
              <a:scrgbClr r="0" g="0" b="0"/>
            </a:lnRef>
            <a:fillRef idx="0">
              <a:scrgbClr r="0" g="0" b="0"/>
            </a:fillRef>
            <a:effectRef idx="0">
              <a:scrgbClr r="0" g="0" b="0"/>
            </a:effectRef>
            <a:fontRef idx="minor"/>
          </p:style>
        </p:sp>
        <p:sp>
          <p:nvSpPr>
            <p:cNvPr id="452" name="CustomShape 13"/>
            <p:cNvSpPr/>
            <p:nvPr/>
          </p:nvSpPr>
          <p:spPr>
            <a:xfrm>
              <a:off x="5997600" y="2300400"/>
              <a:ext cx="151200" cy="151200"/>
            </a:xfrm>
            <a:prstGeom prst="rect">
              <a:avLst/>
            </a:prstGeom>
            <a:solidFill>
              <a:srgbClr val="4D4D4D"/>
            </a:solidFill>
            <a:ln w="9360">
              <a:solidFill>
                <a:srgbClr val="B2B2B2"/>
              </a:solidFill>
              <a:miter/>
            </a:ln>
          </p:spPr>
          <p:style>
            <a:lnRef idx="0">
              <a:scrgbClr r="0" g="0" b="0"/>
            </a:lnRef>
            <a:fillRef idx="0">
              <a:scrgbClr r="0" g="0" b="0"/>
            </a:fillRef>
            <a:effectRef idx="0">
              <a:scrgbClr r="0" g="0" b="0"/>
            </a:effectRef>
            <a:fontRef idx="minor"/>
          </p:style>
        </p:sp>
        <p:sp>
          <p:nvSpPr>
            <p:cNvPr id="453" name="CustomShape 14"/>
            <p:cNvSpPr/>
            <p:nvPr/>
          </p:nvSpPr>
          <p:spPr>
            <a:xfrm>
              <a:off x="5845320" y="2529000"/>
              <a:ext cx="151200" cy="75240"/>
            </a:xfrm>
            <a:prstGeom prst="rect">
              <a:avLst/>
            </a:prstGeom>
            <a:solidFill>
              <a:schemeClr val="bg1"/>
            </a:solidFill>
            <a:ln w="9360">
              <a:solidFill>
                <a:srgbClr val="777777"/>
              </a:solidFill>
              <a:miter/>
            </a:ln>
          </p:spPr>
          <p:style>
            <a:lnRef idx="0">
              <a:scrgbClr r="0" g="0" b="0"/>
            </a:lnRef>
            <a:fillRef idx="0">
              <a:scrgbClr r="0" g="0" b="0"/>
            </a:fillRef>
            <a:effectRef idx="0">
              <a:scrgbClr r="0" g="0" b="0"/>
            </a:effectRef>
            <a:fontRef idx="minor"/>
          </p:style>
        </p:sp>
        <p:sp>
          <p:nvSpPr>
            <p:cNvPr id="454" name="CustomShape 15"/>
            <p:cNvSpPr/>
            <p:nvPr/>
          </p:nvSpPr>
          <p:spPr>
            <a:xfrm>
              <a:off x="5845320" y="2604960"/>
              <a:ext cx="151200" cy="75240"/>
            </a:xfrm>
            <a:prstGeom prst="rect">
              <a:avLst/>
            </a:prstGeom>
            <a:solidFill>
              <a:schemeClr val="bg1"/>
            </a:solidFill>
            <a:ln w="9360">
              <a:solidFill>
                <a:srgbClr val="777777"/>
              </a:solidFill>
              <a:miter/>
            </a:ln>
          </p:spPr>
          <p:style>
            <a:lnRef idx="0">
              <a:scrgbClr r="0" g="0" b="0"/>
            </a:lnRef>
            <a:fillRef idx="0">
              <a:scrgbClr r="0" g="0" b="0"/>
            </a:fillRef>
            <a:effectRef idx="0">
              <a:scrgbClr r="0" g="0" b="0"/>
            </a:effectRef>
            <a:fontRef idx="minor"/>
          </p:style>
        </p:sp>
        <p:sp>
          <p:nvSpPr>
            <p:cNvPr id="455" name="CustomShape 16"/>
            <p:cNvSpPr/>
            <p:nvPr/>
          </p:nvSpPr>
          <p:spPr>
            <a:xfrm>
              <a:off x="5845320" y="2681280"/>
              <a:ext cx="151200" cy="75240"/>
            </a:xfrm>
            <a:prstGeom prst="rect">
              <a:avLst/>
            </a:prstGeom>
            <a:solidFill>
              <a:schemeClr val="bg1"/>
            </a:solidFill>
            <a:ln w="9360">
              <a:solidFill>
                <a:srgbClr val="777777"/>
              </a:solidFill>
              <a:miter/>
            </a:ln>
          </p:spPr>
          <p:style>
            <a:lnRef idx="0">
              <a:scrgbClr r="0" g="0" b="0"/>
            </a:lnRef>
            <a:fillRef idx="0">
              <a:scrgbClr r="0" g="0" b="0"/>
            </a:fillRef>
            <a:effectRef idx="0">
              <a:scrgbClr r="0" g="0" b="0"/>
            </a:effectRef>
            <a:fontRef idx="minor"/>
          </p:style>
        </p:sp>
        <p:sp>
          <p:nvSpPr>
            <p:cNvPr id="456" name="CustomShape 17"/>
            <p:cNvSpPr/>
            <p:nvPr/>
          </p:nvSpPr>
          <p:spPr>
            <a:xfrm>
              <a:off x="5388120" y="2300400"/>
              <a:ext cx="151200" cy="75240"/>
            </a:xfrm>
            <a:prstGeom prst="rect">
              <a:avLst/>
            </a:prstGeom>
            <a:solidFill>
              <a:schemeClr val="bg1"/>
            </a:solidFill>
            <a:ln w="9360">
              <a:solidFill>
                <a:srgbClr val="777777"/>
              </a:solidFill>
              <a:miter/>
            </a:ln>
          </p:spPr>
          <p:style>
            <a:lnRef idx="0">
              <a:scrgbClr r="0" g="0" b="0"/>
            </a:lnRef>
            <a:fillRef idx="0">
              <a:scrgbClr r="0" g="0" b="0"/>
            </a:fillRef>
            <a:effectRef idx="0">
              <a:scrgbClr r="0" g="0" b="0"/>
            </a:effectRef>
            <a:fontRef idx="minor"/>
          </p:style>
        </p:sp>
        <p:sp>
          <p:nvSpPr>
            <p:cNvPr id="457" name="CustomShape 18"/>
            <p:cNvSpPr/>
            <p:nvPr/>
          </p:nvSpPr>
          <p:spPr>
            <a:xfrm>
              <a:off x="5388120" y="2681280"/>
              <a:ext cx="151200" cy="75240"/>
            </a:xfrm>
            <a:prstGeom prst="rect">
              <a:avLst/>
            </a:prstGeom>
            <a:solidFill>
              <a:schemeClr val="bg1"/>
            </a:solidFill>
            <a:ln w="9360">
              <a:solidFill>
                <a:srgbClr val="777777"/>
              </a:solidFill>
              <a:miter/>
            </a:ln>
          </p:spPr>
          <p:style>
            <a:lnRef idx="0">
              <a:scrgbClr r="0" g="0" b="0"/>
            </a:lnRef>
            <a:fillRef idx="0">
              <a:scrgbClr r="0" g="0" b="0"/>
            </a:fillRef>
            <a:effectRef idx="0">
              <a:scrgbClr r="0" g="0" b="0"/>
            </a:effectRef>
            <a:fontRef idx="minor"/>
          </p:style>
        </p:sp>
        <p:sp>
          <p:nvSpPr>
            <p:cNvPr id="458" name="CustomShape 19"/>
            <p:cNvSpPr/>
            <p:nvPr/>
          </p:nvSpPr>
          <p:spPr>
            <a:xfrm>
              <a:off x="5616720" y="2529000"/>
              <a:ext cx="151200" cy="75240"/>
            </a:xfrm>
            <a:prstGeom prst="rect">
              <a:avLst/>
            </a:prstGeom>
            <a:solidFill>
              <a:srgbClr val="4D4D4D"/>
            </a:solidFill>
            <a:ln w="9360">
              <a:solidFill>
                <a:schemeClr val="bg1"/>
              </a:solidFill>
              <a:miter/>
            </a:ln>
          </p:spPr>
          <p:style>
            <a:lnRef idx="0">
              <a:scrgbClr r="0" g="0" b="0"/>
            </a:lnRef>
            <a:fillRef idx="0">
              <a:scrgbClr r="0" g="0" b="0"/>
            </a:fillRef>
            <a:effectRef idx="0">
              <a:scrgbClr r="0" g="0" b="0"/>
            </a:effectRef>
            <a:fontRef idx="minor"/>
          </p:style>
        </p:sp>
        <p:sp>
          <p:nvSpPr>
            <p:cNvPr id="459" name="CustomShape 20"/>
            <p:cNvSpPr/>
            <p:nvPr/>
          </p:nvSpPr>
          <p:spPr>
            <a:xfrm>
              <a:off x="5616720" y="2604960"/>
              <a:ext cx="151200" cy="75240"/>
            </a:xfrm>
            <a:prstGeom prst="rect">
              <a:avLst/>
            </a:prstGeom>
            <a:solidFill>
              <a:srgbClr val="4D4D4D"/>
            </a:solidFill>
            <a:ln w="9360">
              <a:solidFill>
                <a:schemeClr val="bg1"/>
              </a:solidFill>
              <a:miter/>
            </a:ln>
          </p:spPr>
          <p:style>
            <a:lnRef idx="0">
              <a:scrgbClr r="0" g="0" b="0"/>
            </a:lnRef>
            <a:fillRef idx="0">
              <a:scrgbClr r="0" g="0" b="0"/>
            </a:fillRef>
            <a:effectRef idx="0">
              <a:scrgbClr r="0" g="0" b="0"/>
            </a:effectRef>
            <a:fontRef idx="minor"/>
          </p:style>
        </p:sp>
      </p:grpSp>
      <p:grpSp>
        <p:nvGrpSpPr>
          <p:cNvPr id="460" name="Group 21"/>
          <p:cNvGrpSpPr/>
          <p:nvPr/>
        </p:nvGrpSpPr>
        <p:grpSpPr>
          <a:xfrm>
            <a:off x="5159520" y="2300400"/>
            <a:ext cx="151200" cy="379800"/>
            <a:chOff x="5159520" y="2300400"/>
            <a:chExt cx="151200" cy="379800"/>
          </a:xfrm>
        </p:grpSpPr>
        <p:sp>
          <p:nvSpPr>
            <p:cNvPr id="461" name="CustomShape 22"/>
            <p:cNvSpPr/>
            <p:nvPr/>
          </p:nvSpPr>
          <p:spPr>
            <a:xfrm>
              <a:off x="5159520" y="2376360"/>
              <a:ext cx="75240" cy="227520"/>
            </a:xfrm>
            <a:prstGeom prst="rect">
              <a:avLst/>
            </a:prstGeom>
            <a:solidFill>
              <a:srgbClr val="777777"/>
            </a:solidFill>
            <a:ln w="9360">
              <a:solidFill>
                <a:schemeClr val="bg1"/>
              </a:solidFill>
              <a:miter/>
            </a:ln>
          </p:spPr>
          <p:style>
            <a:lnRef idx="0">
              <a:scrgbClr r="0" g="0" b="0"/>
            </a:lnRef>
            <a:fillRef idx="0">
              <a:scrgbClr r="0" g="0" b="0"/>
            </a:fillRef>
            <a:effectRef idx="0">
              <a:scrgbClr r="0" g="0" b="0"/>
            </a:effectRef>
            <a:fontRef idx="minor"/>
          </p:style>
        </p:sp>
        <p:sp>
          <p:nvSpPr>
            <p:cNvPr id="462" name="CustomShape 23"/>
            <p:cNvSpPr/>
            <p:nvPr/>
          </p:nvSpPr>
          <p:spPr>
            <a:xfrm>
              <a:off x="5235480" y="2300400"/>
              <a:ext cx="75240" cy="379800"/>
            </a:xfrm>
            <a:prstGeom prst="rect">
              <a:avLst/>
            </a:prstGeom>
            <a:solidFill>
              <a:srgbClr val="DDDDDD"/>
            </a:solidFill>
            <a:ln w="9360">
              <a:solidFill>
                <a:schemeClr val="bg1"/>
              </a:solidFill>
              <a:miter/>
            </a:ln>
          </p:spPr>
          <p:style>
            <a:lnRef idx="0">
              <a:scrgbClr r="0" g="0" b="0"/>
            </a:lnRef>
            <a:fillRef idx="0">
              <a:scrgbClr r="0" g="0" b="0"/>
            </a:fillRef>
            <a:effectRef idx="0">
              <a:scrgbClr r="0" g="0" b="0"/>
            </a:effectRef>
            <a:fontRef idx="minor"/>
          </p:style>
        </p:sp>
      </p:grpSp>
      <p:grpSp>
        <p:nvGrpSpPr>
          <p:cNvPr id="463" name="Group 24"/>
          <p:cNvGrpSpPr/>
          <p:nvPr/>
        </p:nvGrpSpPr>
        <p:grpSpPr>
          <a:xfrm>
            <a:off x="4854600" y="2300400"/>
            <a:ext cx="151560" cy="379800"/>
            <a:chOff x="4854600" y="2300400"/>
            <a:chExt cx="151560" cy="379800"/>
          </a:xfrm>
        </p:grpSpPr>
        <p:sp>
          <p:nvSpPr>
            <p:cNvPr id="464" name="CustomShape 25"/>
            <p:cNvSpPr/>
            <p:nvPr/>
          </p:nvSpPr>
          <p:spPr>
            <a:xfrm>
              <a:off x="4854600" y="2376360"/>
              <a:ext cx="75240" cy="227520"/>
            </a:xfrm>
            <a:prstGeom prst="rect">
              <a:avLst/>
            </a:prstGeom>
            <a:solidFill>
              <a:srgbClr val="777777"/>
            </a:solidFill>
            <a:ln w="9360">
              <a:solidFill>
                <a:schemeClr val="bg1"/>
              </a:solidFill>
              <a:miter/>
            </a:ln>
          </p:spPr>
          <p:style>
            <a:lnRef idx="0">
              <a:scrgbClr r="0" g="0" b="0"/>
            </a:lnRef>
            <a:fillRef idx="0">
              <a:scrgbClr r="0" g="0" b="0"/>
            </a:fillRef>
            <a:effectRef idx="0">
              <a:scrgbClr r="0" g="0" b="0"/>
            </a:effectRef>
            <a:fontRef idx="minor"/>
          </p:style>
        </p:sp>
        <p:sp>
          <p:nvSpPr>
            <p:cNvPr id="465" name="CustomShape 26"/>
            <p:cNvSpPr/>
            <p:nvPr/>
          </p:nvSpPr>
          <p:spPr>
            <a:xfrm>
              <a:off x="4930920" y="2300400"/>
              <a:ext cx="75240" cy="379800"/>
            </a:xfrm>
            <a:prstGeom prst="rect">
              <a:avLst/>
            </a:prstGeom>
            <a:solidFill>
              <a:srgbClr val="DDDDDD"/>
            </a:solidFill>
            <a:ln w="9360">
              <a:solidFill>
                <a:schemeClr val="bg1"/>
              </a:solidFill>
              <a:miter/>
            </a:ln>
          </p:spPr>
          <p:style>
            <a:lnRef idx="0">
              <a:scrgbClr r="0" g="0" b="0"/>
            </a:lnRef>
            <a:fillRef idx="0">
              <a:scrgbClr r="0" g="0" b="0"/>
            </a:fillRef>
            <a:effectRef idx="0">
              <a:scrgbClr r="0" g="0" b="0"/>
            </a:effectRef>
            <a:fontRef idx="minor"/>
          </p:style>
        </p:sp>
      </p:grpSp>
      <p:sp>
        <p:nvSpPr>
          <p:cNvPr id="466" name="CustomShape 27"/>
          <p:cNvSpPr/>
          <p:nvPr/>
        </p:nvSpPr>
        <p:spPr>
          <a:xfrm rot="5400000">
            <a:off x="2820240" y="2878920"/>
            <a:ext cx="2497680" cy="2102400"/>
          </a:xfrm>
          <a:prstGeom prst="curvedConnector2">
            <a:avLst/>
          </a:prstGeom>
          <a:noFill/>
          <a:ln w="38160">
            <a:solidFill>
              <a:srgbClr val="B2B2B2"/>
            </a:solidFill>
            <a:round/>
          </a:ln>
        </p:spPr>
        <p:style>
          <a:lnRef idx="0">
            <a:scrgbClr r="0" g="0" b="0"/>
          </a:lnRef>
          <a:fillRef idx="0">
            <a:scrgbClr r="0" g="0" b="0"/>
          </a:fillRef>
          <a:effectRef idx="0">
            <a:scrgbClr r="0" g="0" b="0"/>
          </a:effectRef>
          <a:fontRef idx="minor"/>
        </p:style>
      </p:sp>
      <p:sp>
        <p:nvSpPr>
          <p:cNvPr id="467" name="CustomShape 28"/>
          <p:cNvSpPr/>
          <p:nvPr/>
        </p:nvSpPr>
        <p:spPr>
          <a:xfrm>
            <a:off x="5464080" y="2833560"/>
            <a:ext cx="456120" cy="75240"/>
          </a:xfrm>
          <a:prstGeom prst="rect">
            <a:avLst/>
          </a:prstGeom>
          <a:solidFill>
            <a:srgbClr val="DDDDDD"/>
          </a:solidFill>
          <a:ln w="9360">
            <a:solidFill>
              <a:schemeClr val="bg1"/>
            </a:solidFill>
            <a:miter/>
          </a:ln>
        </p:spPr>
        <p:style>
          <a:lnRef idx="0">
            <a:scrgbClr r="0" g="0" b="0"/>
          </a:lnRef>
          <a:fillRef idx="0">
            <a:scrgbClr r="0" g="0" b="0"/>
          </a:fillRef>
          <a:effectRef idx="0">
            <a:scrgbClr r="0" g="0" b="0"/>
          </a:effectRef>
          <a:fontRef idx="minor"/>
        </p:style>
      </p:sp>
      <p:pic>
        <p:nvPicPr>
          <p:cNvPr id="468" name="Picture 467"/>
          <p:cNvPicPr/>
          <p:nvPr/>
        </p:nvPicPr>
        <p:blipFill>
          <a:blip r:embed="rId4"/>
          <a:stretch/>
        </p:blipFill>
        <p:spPr>
          <a:xfrm>
            <a:off x="5740560" y="1130400"/>
            <a:ext cx="3060000" cy="3199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195A1CAD-0366-4F9D-8302-5D745C367A5D}" type="slidenum">
              <a:rPr lang="en-GB" sz="900" b="0" i="1" strike="noStrike" spc="-1">
                <a:solidFill>
                  <a:srgbClr val="000000"/>
                </a:solidFill>
                <a:latin typeface="Arial Narrow"/>
                <a:ea typeface="DejaVu Sans"/>
              </a:rPr>
              <a:t>2</a:t>
            </a:fld>
            <a:endParaRPr lang="en-GB" sz="900" b="0" strike="noStrike" spc="-1">
              <a:latin typeface="Arial"/>
            </a:endParaRPr>
          </a:p>
        </p:txBody>
      </p:sp>
      <p:sp>
        <p:nvSpPr>
          <p:cNvPr id="329" name="CustomShape 2"/>
          <p:cNvSpPr/>
          <p:nvPr/>
        </p:nvSpPr>
        <p:spPr>
          <a:xfrm>
            <a:off x="380880" y="3808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Системи за аквизиција на податоци</a:t>
            </a:r>
            <a:endParaRPr lang="en-GB" sz="3600" b="0" strike="noStrike" spc="-1">
              <a:latin typeface="Arial"/>
            </a:endParaRPr>
          </a:p>
        </p:txBody>
      </p:sp>
      <p:sp>
        <p:nvSpPr>
          <p:cNvPr id="330" name="CustomShape 3"/>
          <p:cNvSpPr/>
          <p:nvPr/>
        </p:nvSpPr>
        <p:spPr>
          <a:xfrm>
            <a:off x="380880" y="2133720"/>
            <a:ext cx="8533440" cy="396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80000"/>
              </a:lnSpc>
              <a:spcBef>
                <a:spcPts val="839"/>
              </a:spcBef>
            </a:pPr>
            <a:r>
              <a:rPr lang="en-GB" sz="2800" b="1" strike="noStrike" spc="-1">
                <a:solidFill>
                  <a:srgbClr val="000000"/>
                </a:solidFill>
                <a:latin typeface="Arial Narrow"/>
                <a:ea typeface="DejaVu Sans"/>
              </a:rPr>
              <a:t>Поглавја</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Системи за аквизиција во LabVIEW</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Аналогни влезови</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Меморирање на податоци</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Аналогни излези</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Бројачи</a:t>
            </a:r>
            <a:endParaRPr lang="en-GB" sz="2800" b="0" strike="noStrike" spc="-1">
              <a:latin typeface="Arial"/>
            </a:endParaRPr>
          </a:p>
          <a:p>
            <a:pPr>
              <a:lnSpc>
                <a:spcPct val="80000"/>
              </a:lnSpc>
              <a:spcBef>
                <a:spcPts val="839"/>
              </a:spcBef>
            </a:pPr>
            <a:r>
              <a:rPr lang="en-GB" sz="2800" b="0" strike="noStrike" spc="-1">
                <a:solidFill>
                  <a:srgbClr val="000000"/>
                </a:solidFill>
                <a:latin typeface="Arial Narrow"/>
                <a:ea typeface="DejaVu Sans"/>
              </a:rPr>
              <a:t>Дигитални влезови/излези</a:t>
            </a:r>
            <a:endParaRPr lang="en-GB"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8220AB86-A8D7-4873-9B31-5DD368145122}" type="slidenum">
              <a:rPr lang="en-GB" sz="900" b="0" i="1" strike="noStrike" spc="-1">
                <a:solidFill>
                  <a:srgbClr val="000000"/>
                </a:solidFill>
                <a:latin typeface="Arial Narrow"/>
                <a:ea typeface="DejaVu Sans"/>
              </a:rPr>
              <a:t>20</a:t>
            </a:fld>
            <a:endParaRPr lang="en-GB" sz="900" b="0" strike="noStrike" spc="-1">
              <a:latin typeface="Arial"/>
            </a:endParaRPr>
          </a:p>
        </p:txBody>
      </p:sp>
      <p:sp>
        <p:nvSpPr>
          <p:cNvPr id="470" name="CustomShape 2"/>
          <p:cNvSpPr/>
          <p:nvPr/>
        </p:nvSpPr>
        <p:spPr>
          <a:xfrm>
            <a:off x="457200" y="380880"/>
            <a:ext cx="8533440" cy="56736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GB" sz="3600" b="1" strike="noStrike" spc="-1">
                <a:solidFill>
                  <a:srgbClr val="000000"/>
                </a:solidFill>
                <a:latin typeface="Arial Narrow"/>
                <a:ea typeface="DejaVu Sans"/>
              </a:rPr>
              <a:t>Запознавање со стандарди</a:t>
            </a:r>
            <a:endParaRPr lang="en-GB" sz="3600" b="0" strike="noStrike" spc="-1">
              <a:latin typeface="Arial"/>
            </a:endParaRPr>
          </a:p>
        </p:txBody>
      </p:sp>
      <p:sp>
        <p:nvSpPr>
          <p:cNvPr id="471" name="CustomShape 3"/>
          <p:cNvSpPr/>
          <p:nvPr/>
        </p:nvSpPr>
        <p:spPr>
          <a:xfrm rot="5400000">
            <a:off x="-465840" y="3133800"/>
            <a:ext cx="4190040" cy="208440"/>
          </a:xfrm>
          <a:prstGeom prst="rect">
            <a:avLst/>
          </a:prstGeom>
          <a:gradFill rotWithShape="0">
            <a:gsLst>
              <a:gs pos="0">
                <a:schemeClr val="accent1"/>
              </a:gs>
              <a:gs pos="100000">
                <a:schemeClr val="accent2"/>
              </a:gs>
            </a:gsLst>
            <a:lin ang="5400000"/>
          </a:gradFill>
          <a:ln w="9360">
            <a:solidFill>
              <a:schemeClr val="bg1"/>
            </a:solidFill>
            <a:miter/>
          </a:ln>
        </p:spPr>
        <p:style>
          <a:lnRef idx="0">
            <a:scrgbClr r="0" g="0" b="0"/>
          </a:lnRef>
          <a:fillRef idx="0">
            <a:scrgbClr r="0" g="0" b="0"/>
          </a:fillRef>
          <a:effectRef idx="0">
            <a:scrgbClr r="0" g="0" b="0"/>
          </a:effectRef>
          <a:fontRef idx="minor"/>
        </p:style>
      </p:sp>
      <p:sp>
        <p:nvSpPr>
          <p:cNvPr id="472" name="CustomShape 4"/>
          <p:cNvSpPr/>
          <p:nvPr/>
        </p:nvSpPr>
        <p:spPr>
          <a:xfrm rot="5400000">
            <a:off x="1605960" y="1295640"/>
            <a:ext cx="75240" cy="379800"/>
          </a:xfrm>
          <a:prstGeom prst="rect">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73" name="CustomShape 5"/>
          <p:cNvSpPr/>
          <p:nvPr/>
        </p:nvSpPr>
        <p:spPr>
          <a:xfrm rot="5400000">
            <a:off x="1605960" y="1730520"/>
            <a:ext cx="75240" cy="379800"/>
          </a:xfrm>
          <a:prstGeom prst="rect">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74" name="CustomShape 6"/>
          <p:cNvSpPr/>
          <p:nvPr/>
        </p:nvSpPr>
        <p:spPr>
          <a:xfrm rot="5400000">
            <a:off x="1605960" y="2273400"/>
            <a:ext cx="75240" cy="379800"/>
          </a:xfrm>
          <a:prstGeom prst="rect">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75" name="CustomShape 7"/>
          <p:cNvSpPr/>
          <p:nvPr/>
        </p:nvSpPr>
        <p:spPr>
          <a:xfrm rot="5400000">
            <a:off x="1605960" y="2957760"/>
            <a:ext cx="75240" cy="379800"/>
          </a:xfrm>
          <a:prstGeom prst="rect">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76" name="CustomShape 8"/>
          <p:cNvSpPr/>
          <p:nvPr/>
        </p:nvSpPr>
        <p:spPr>
          <a:xfrm rot="5400000">
            <a:off x="1605960" y="3719520"/>
            <a:ext cx="75240" cy="379800"/>
          </a:xfrm>
          <a:prstGeom prst="rect">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77" name="CustomShape 9"/>
          <p:cNvSpPr/>
          <p:nvPr/>
        </p:nvSpPr>
        <p:spPr>
          <a:xfrm rot="5400000">
            <a:off x="1605960" y="4222800"/>
            <a:ext cx="75240" cy="379800"/>
          </a:xfrm>
          <a:prstGeom prst="rect">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78" name="CustomShape 10"/>
          <p:cNvSpPr/>
          <p:nvPr/>
        </p:nvSpPr>
        <p:spPr>
          <a:xfrm>
            <a:off x="489960" y="1309680"/>
            <a:ext cx="746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5E84B8"/>
                </a:solidFill>
                <a:latin typeface="Arial"/>
                <a:ea typeface="DejaVu Sans"/>
              </a:rPr>
              <a:t>1965</a:t>
            </a:r>
            <a:endParaRPr lang="en-GB" sz="2000" b="0" strike="noStrike" spc="-1">
              <a:latin typeface="Arial"/>
            </a:endParaRPr>
          </a:p>
        </p:txBody>
      </p:sp>
      <p:sp>
        <p:nvSpPr>
          <p:cNvPr id="479" name="CustomShape 11"/>
          <p:cNvSpPr/>
          <p:nvPr/>
        </p:nvSpPr>
        <p:spPr>
          <a:xfrm>
            <a:off x="491760" y="2286000"/>
            <a:ext cx="746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5E84B8"/>
                </a:solidFill>
                <a:latin typeface="Arial"/>
                <a:ea typeface="DejaVu Sans"/>
              </a:rPr>
              <a:t>1987</a:t>
            </a:r>
            <a:endParaRPr lang="en-GB" sz="2000" b="0" strike="noStrike" spc="-1">
              <a:latin typeface="Arial"/>
            </a:endParaRPr>
          </a:p>
        </p:txBody>
      </p:sp>
      <p:sp>
        <p:nvSpPr>
          <p:cNvPr id="480" name="CustomShape 12"/>
          <p:cNvSpPr/>
          <p:nvPr/>
        </p:nvSpPr>
        <p:spPr>
          <a:xfrm>
            <a:off x="491760" y="2971800"/>
            <a:ext cx="746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5E84B8"/>
                </a:solidFill>
                <a:latin typeface="Arial"/>
                <a:ea typeface="DejaVu Sans"/>
              </a:rPr>
              <a:t>1990</a:t>
            </a:r>
            <a:endParaRPr lang="en-GB" sz="2000" b="0" strike="noStrike" spc="-1">
              <a:latin typeface="Arial"/>
            </a:endParaRPr>
          </a:p>
        </p:txBody>
      </p:sp>
      <p:sp>
        <p:nvSpPr>
          <p:cNvPr id="481" name="CustomShape 13"/>
          <p:cNvSpPr/>
          <p:nvPr/>
        </p:nvSpPr>
        <p:spPr>
          <a:xfrm>
            <a:off x="491760" y="3733920"/>
            <a:ext cx="746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5E84B8"/>
                </a:solidFill>
                <a:latin typeface="Arial"/>
                <a:ea typeface="DejaVu Sans"/>
              </a:rPr>
              <a:t>1992</a:t>
            </a:r>
            <a:endParaRPr lang="en-GB" sz="2000" b="0" strike="noStrike" spc="-1">
              <a:latin typeface="Arial"/>
            </a:endParaRPr>
          </a:p>
        </p:txBody>
      </p:sp>
      <p:sp>
        <p:nvSpPr>
          <p:cNvPr id="482" name="CustomShape 14"/>
          <p:cNvSpPr/>
          <p:nvPr/>
        </p:nvSpPr>
        <p:spPr>
          <a:xfrm>
            <a:off x="491760" y="4267080"/>
            <a:ext cx="746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5E84B8"/>
                </a:solidFill>
                <a:latin typeface="Arial"/>
                <a:ea typeface="DejaVu Sans"/>
              </a:rPr>
              <a:t>1993</a:t>
            </a:r>
            <a:endParaRPr lang="en-GB" sz="2000" b="0" strike="noStrike" spc="-1">
              <a:latin typeface="Arial"/>
            </a:endParaRPr>
          </a:p>
        </p:txBody>
      </p:sp>
      <p:sp>
        <p:nvSpPr>
          <p:cNvPr id="483" name="CustomShape 15"/>
          <p:cNvSpPr/>
          <p:nvPr/>
        </p:nvSpPr>
        <p:spPr>
          <a:xfrm>
            <a:off x="491760" y="1768320"/>
            <a:ext cx="746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5E84B8"/>
                </a:solidFill>
                <a:latin typeface="Arial"/>
                <a:ea typeface="DejaVu Sans"/>
              </a:rPr>
              <a:t>1975</a:t>
            </a:r>
            <a:endParaRPr lang="en-GB" sz="2000" b="0" strike="noStrike" spc="-1">
              <a:latin typeface="Arial"/>
            </a:endParaRPr>
          </a:p>
        </p:txBody>
      </p:sp>
      <p:sp>
        <p:nvSpPr>
          <p:cNvPr id="484" name="CustomShape 16"/>
          <p:cNvSpPr/>
          <p:nvPr/>
        </p:nvSpPr>
        <p:spPr>
          <a:xfrm>
            <a:off x="1734480" y="1308240"/>
            <a:ext cx="62161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HP designs HP-IB (Hewlett Packard Interface Bus)</a:t>
            </a:r>
            <a:endParaRPr lang="en-GB" sz="2000" b="0" strike="noStrike" spc="-1">
              <a:latin typeface="Arial"/>
            </a:endParaRPr>
          </a:p>
        </p:txBody>
      </p:sp>
      <p:sp>
        <p:nvSpPr>
          <p:cNvPr id="485" name="CustomShape 17"/>
          <p:cNvSpPr/>
          <p:nvPr/>
        </p:nvSpPr>
        <p:spPr>
          <a:xfrm>
            <a:off x="2010240" y="1730520"/>
            <a:ext cx="31896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HP-IB becomes IEEE 488</a:t>
            </a:r>
            <a:endParaRPr lang="en-GB" sz="2000" b="0" strike="noStrike" spc="-1">
              <a:latin typeface="Arial"/>
            </a:endParaRPr>
          </a:p>
        </p:txBody>
      </p:sp>
      <p:sp>
        <p:nvSpPr>
          <p:cNvPr id="486" name="CustomShape 18"/>
          <p:cNvSpPr/>
          <p:nvPr/>
        </p:nvSpPr>
        <p:spPr>
          <a:xfrm>
            <a:off x="2279520" y="2286000"/>
            <a:ext cx="449460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n-GB" sz="2000" b="1" strike="noStrike" spc="-1">
                <a:solidFill>
                  <a:srgbClr val="000000"/>
                </a:solidFill>
                <a:latin typeface="Arial"/>
                <a:ea typeface="DejaVu Sans"/>
              </a:rPr>
              <a:t>IEEE 488.2 adopted</a:t>
            </a:r>
            <a:endParaRPr lang="en-GB" sz="2000" b="0" strike="noStrike" spc="-1">
              <a:latin typeface="Arial"/>
            </a:endParaRPr>
          </a:p>
          <a:p>
            <a:pPr>
              <a:lnSpc>
                <a:spcPct val="90000"/>
              </a:lnSpc>
            </a:pPr>
            <a:r>
              <a:rPr lang="en-GB" sz="2000" b="1" strike="noStrike" spc="-1">
                <a:solidFill>
                  <a:srgbClr val="000000"/>
                </a:solidFill>
                <a:latin typeface="Arial"/>
                <a:ea typeface="DejaVu Sans"/>
              </a:rPr>
              <a:t>IEEE 488 becomes IEEE 488.1</a:t>
            </a:r>
            <a:endParaRPr lang="en-GB" sz="2000" b="0" strike="noStrike" spc="-1">
              <a:latin typeface="Arial"/>
            </a:endParaRPr>
          </a:p>
        </p:txBody>
      </p:sp>
      <p:sp>
        <p:nvSpPr>
          <p:cNvPr id="487" name="CustomShape 19"/>
          <p:cNvSpPr/>
          <p:nvPr/>
        </p:nvSpPr>
        <p:spPr>
          <a:xfrm>
            <a:off x="1771920" y="3011400"/>
            <a:ext cx="581688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SCPI (Standard Commands for Programmable </a:t>
            </a:r>
            <a:endParaRPr lang="en-GB" sz="2000" b="0" strike="noStrike" spc="-1">
              <a:latin typeface="Arial"/>
            </a:endParaRPr>
          </a:p>
          <a:p>
            <a:pPr>
              <a:lnSpc>
                <a:spcPct val="90000"/>
              </a:lnSpc>
            </a:pPr>
            <a:r>
              <a:rPr lang="en-GB" sz="2000" b="1" strike="noStrike" spc="-1">
                <a:solidFill>
                  <a:srgbClr val="000000"/>
                </a:solidFill>
                <a:latin typeface="Arial"/>
                <a:ea typeface="DejaVu Sans"/>
              </a:rPr>
              <a:t>Instruments) added to IEEE 488.2</a:t>
            </a:r>
            <a:endParaRPr lang="en-GB" sz="2000" b="0" strike="noStrike" spc="-1">
              <a:latin typeface="Arial"/>
            </a:endParaRPr>
          </a:p>
        </p:txBody>
      </p:sp>
      <p:sp>
        <p:nvSpPr>
          <p:cNvPr id="488" name="CustomShape 20"/>
          <p:cNvSpPr/>
          <p:nvPr/>
        </p:nvSpPr>
        <p:spPr>
          <a:xfrm>
            <a:off x="2078280" y="3773520"/>
            <a:ext cx="24260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IEEE 488.2 revised</a:t>
            </a:r>
            <a:endParaRPr lang="en-GB" sz="2000" b="0" strike="noStrike" spc="-1">
              <a:latin typeface="Arial"/>
            </a:endParaRPr>
          </a:p>
        </p:txBody>
      </p:sp>
      <p:sp>
        <p:nvSpPr>
          <p:cNvPr id="489" name="CustomShape 21"/>
          <p:cNvSpPr/>
          <p:nvPr/>
        </p:nvSpPr>
        <p:spPr>
          <a:xfrm>
            <a:off x="2098800" y="4245120"/>
            <a:ext cx="2188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HS488 proposed</a:t>
            </a:r>
            <a:endParaRPr lang="en-GB" sz="2000" b="0" strike="noStrike" spc="-1">
              <a:latin typeface="Arial"/>
            </a:endParaRPr>
          </a:p>
        </p:txBody>
      </p:sp>
      <p:sp>
        <p:nvSpPr>
          <p:cNvPr id="490" name="CustomShape 22"/>
          <p:cNvSpPr/>
          <p:nvPr/>
        </p:nvSpPr>
        <p:spPr>
          <a:xfrm rot="10887600">
            <a:off x="1448640" y="5334120"/>
            <a:ext cx="373680" cy="456120"/>
          </a:xfrm>
          <a:prstGeom prst="triangle">
            <a:avLst>
              <a:gd name="adj" fmla="val 50000"/>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91" name="CustomShape 23"/>
          <p:cNvSpPr/>
          <p:nvPr/>
        </p:nvSpPr>
        <p:spPr>
          <a:xfrm rot="5400000">
            <a:off x="1618920" y="4967280"/>
            <a:ext cx="75240" cy="379800"/>
          </a:xfrm>
          <a:prstGeom prst="rect">
            <a:avLst/>
          </a:prstGeom>
          <a:solidFill>
            <a:schemeClr val="accent2"/>
          </a:solidFill>
          <a:ln w="9360">
            <a:solidFill>
              <a:schemeClr val="bg1"/>
            </a:solidFill>
            <a:miter/>
          </a:ln>
        </p:spPr>
        <p:style>
          <a:lnRef idx="0">
            <a:scrgbClr r="0" g="0" b="0"/>
          </a:lnRef>
          <a:fillRef idx="0">
            <a:scrgbClr r="0" g="0" b="0"/>
          </a:fillRef>
          <a:effectRef idx="0">
            <a:scrgbClr r="0" g="0" b="0"/>
          </a:effectRef>
          <a:fontRef idx="minor"/>
        </p:style>
      </p:sp>
      <p:sp>
        <p:nvSpPr>
          <p:cNvPr id="492" name="CustomShape 24"/>
          <p:cNvSpPr/>
          <p:nvPr/>
        </p:nvSpPr>
        <p:spPr>
          <a:xfrm>
            <a:off x="491760" y="4967280"/>
            <a:ext cx="7466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5E84B8"/>
                </a:solidFill>
                <a:latin typeface="Arial"/>
                <a:ea typeface="DejaVu Sans"/>
              </a:rPr>
              <a:t>1999</a:t>
            </a:r>
            <a:endParaRPr lang="en-GB" sz="2000" b="0" strike="noStrike" spc="-1">
              <a:latin typeface="Arial"/>
            </a:endParaRPr>
          </a:p>
        </p:txBody>
      </p:sp>
      <p:sp>
        <p:nvSpPr>
          <p:cNvPr id="493" name="CustomShape 25"/>
          <p:cNvSpPr/>
          <p:nvPr/>
        </p:nvSpPr>
        <p:spPr>
          <a:xfrm>
            <a:off x="2100240" y="4944960"/>
            <a:ext cx="21744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HS488 approved</a:t>
            </a:r>
            <a:endParaRPr lang="en-GB"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25A2CC1-0869-4939-9588-8C53E6EE0AF4}" type="slidenum">
              <a:rPr lang="en-GB" sz="900" b="0" i="1" strike="noStrike" spc="-1">
                <a:solidFill>
                  <a:srgbClr val="000000"/>
                </a:solidFill>
                <a:latin typeface="Arial Narrow"/>
                <a:ea typeface="DejaVu Sans"/>
              </a:rPr>
              <a:t>21</a:t>
            </a:fld>
            <a:endParaRPr lang="en-GB" sz="900" b="0" strike="noStrike" spc="-1">
              <a:latin typeface="Arial"/>
            </a:endParaRPr>
          </a:p>
        </p:txBody>
      </p:sp>
      <p:sp>
        <p:nvSpPr>
          <p:cNvPr id="495" name="CustomShape 2"/>
          <p:cNvSpPr/>
          <p:nvPr/>
        </p:nvSpPr>
        <p:spPr>
          <a:xfrm>
            <a:off x="380880" y="380880"/>
            <a:ext cx="8533440" cy="60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GPIB спецификации  на хардверот</a:t>
            </a:r>
            <a:endParaRPr lang="en-GB" sz="3600" b="0" strike="noStrike" spc="-1">
              <a:latin typeface="Arial"/>
            </a:endParaRPr>
          </a:p>
        </p:txBody>
      </p:sp>
      <p:sp>
        <p:nvSpPr>
          <p:cNvPr id="496" name="CustomShape 3"/>
          <p:cNvSpPr/>
          <p:nvPr/>
        </p:nvSpPr>
        <p:spPr>
          <a:xfrm>
            <a:off x="4876920" y="1295280"/>
            <a:ext cx="4190040" cy="258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561"/>
              </a:spcBef>
            </a:pPr>
            <a:endParaRPr lang="en-GB" sz="1800" b="0" strike="noStrike" spc="-1">
              <a:latin typeface="Arial"/>
            </a:endParaRPr>
          </a:p>
          <a:p>
            <a:pPr marL="174600" indent="-173520">
              <a:lnSpc>
                <a:spcPct val="90000"/>
              </a:lnSpc>
              <a:spcBef>
                <a:spcPts val="561"/>
              </a:spcBef>
              <a:buClr>
                <a:srgbClr val="000000"/>
              </a:buClr>
              <a:buFont typeface="Symbol"/>
              <a:buChar char=""/>
            </a:pPr>
            <a:r>
              <a:rPr lang="en-GB" sz="2800" b="0" strike="noStrike" spc="-1">
                <a:solidFill>
                  <a:srgbClr val="000000"/>
                </a:solidFill>
                <a:latin typeface="Arial Narrow"/>
                <a:ea typeface="DejaVu Sans"/>
              </a:rPr>
              <a:t>Максимална должина на каблите = 20 m</a:t>
            </a:r>
            <a:endParaRPr lang="en-GB" sz="2800" b="0" strike="noStrike" spc="-1">
              <a:latin typeface="Arial"/>
            </a:endParaRPr>
          </a:p>
          <a:p>
            <a:pPr marL="174600" indent="-173520">
              <a:lnSpc>
                <a:spcPct val="90000"/>
              </a:lnSpc>
              <a:spcBef>
                <a:spcPts val="561"/>
              </a:spcBef>
              <a:buClr>
                <a:srgbClr val="000000"/>
              </a:buClr>
              <a:buFont typeface="Symbol"/>
              <a:buChar char=""/>
            </a:pPr>
            <a:r>
              <a:rPr lang="en-GB" sz="2800" b="0" strike="noStrike" spc="-1">
                <a:solidFill>
                  <a:srgbClr val="000000"/>
                </a:solidFill>
                <a:latin typeface="Arial Narrow"/>
                <a:ea typeface="DejaVu Sans"/>
              </a:rPr>
              <a:t>Макс број на инструменти = </a:t>
            </a:r>
            <a:br/>
            <a:r>
              <a:rPr lang="en-GB" sz="2800" b="0" strike="noStrike" spc="-1">
                <a:solidFill>
                  <a:srgbClr val="000000"/>
                </a:solidFill>
                <a:latin typeface="Arial Narrow"/>
                <a:ea typeface="DejaVu Sans"/>
              </a:rPr>
              <a:t>15 (2/3 вклучени)</a:t>
            </a:r>
            <a:endParaRPr lang="en-GB" sz="2800" b="0" strike="noStrike" spc="-1">
              <a:latin typeface="Arial"/>
            </a:endParaRPr>
          </a:p>
        </p:txBody>
      </p:sp>
      <p:grpSp>
        <p:nvGrpSpPr>
          <p:cNvPr id="497" name="Group 4"/>
          <p:cNvGrpSpPr/>
          <p:nvPr/>
        </p:nvGrpSpPr>
        <p:grpSpPr>
          <a:xfrm>
            <a:off x="776160" y="1523880"/>
            <a:ext cx="4018320" cy="4037400"/>
            <a:chOff x="776160" y="1523880"/>
            <a:chExt cx="4018320" cy="4037400"/>
          </a:xfrm>
        </p:grpSpPr>
        <p:sp>
          <p:nvSpPr>
            <p:cNvPr id="498" name="CustomShape 5"/>
            <p:cNvSpPr/>
            <p:nvPr/>
          </p:nvSpPr>
          <p:spPr>
            <a:xfrm>
              <a:off x="1828800" y="1666800"/>
              <a:ext cx="464040" cy="359280"/>
            </a:xfrm>
            <a:prstGeom prst="rect">
              <a:avLst/>
            </a:prstGeom>
            <a:solidFill>
              <a:srgbClr val="DDDDDD"/>
            </a:solidFill>
            <a:ln w="9360">
              <a:solidFill>
                <a:schemeClr val="bg1"/>
              </a:solidFill>
              <a:miter/>
            </a:ln>
          </p:spPr>
          <p:style>
            <a:lnRef idx="0">
              <a:scrgbClr r="0" g="0" b="0"/>
            </a:lnRef>
            <a:fillRef idx="0">
              <a:scrgbClr r="0" g="0" b="0"/>
            </a:fillRef>
            <a:effectRef idx="0">
              <a:scrgbClr r="0" g="0" b="0"/>
            </a:effectRef>
            <a:fontRef idx="minor"/>
          </p:style>
        </p:sp>
        <p:sp>
          <p:nvSpPr>
            <p:cNvPr id="499" name="CustomShape 6"/>
            <p:cNvSpPr/>
            <p:nvPr/>
          </p:nvSpPr>
          <p:spPr>
            <a:xfrm rot="10758000">
              <a:off x="1604880" y="1982160"/>
              <a:ext cx="908640" cy="432360"/>
            </a:xfrm>
            <a:custGeom>
              <a:avLst/>
              <a:gdLst/>
              <a:ahLst/>
              <a:cxnLst/>
              <a:rect l="l" t="t" r="r" b="b"/>
              <a:pathLst>
                <a:path w="21600" h="21600">
                  <a:moveTo>
                    <a:pt x="0" y="0"/>
                  </a:moveTo>
                  <a:lnTo>
                    <a:pt x="5400" y="21600"/>
                  </a:lnTo>
                  <a:lnTo>
                    <a:pt x="16200" y="21600"/>
                  </a:lnTo>
                  <a:lnTo>
                    <a:pt x="21600" y="0"/>
                  </a:lnTo>
                  <a:close/>
                </a:path>
              </a:pathLst>
            </a:custGeom>
            <a:solidFill>
              <a:srgbClr val="DDDDDD"/>
            </a:solidFill>
            <a:ln w="9360">
              <a:solidFill>
                <a:schemeClr val="bg1"/>
              </a:solidFill>
              <a:miter/>
            </a:ln>
          </p:spPr>
          <p:style>
            <a:lnRef idx="0">
              <a:scrgbClr r="0" g="0" b="0"/>
            </a:lnRef>
            <a:fillRef idx="0">
              <a:scrgbClr r="0" g="0" b="0"/>
            </a:fillRef>
            <a:effectRef idx="0">
              <a:scrgbClr r="0" g="0" b="0"/>
            </a:effectRef>
            <a:fontRef idx="minor"/>
          </p:style>
        </p:sp>
        <p:sp>
          <p:nvSpPr>
            <p:cNvPr id="500" name="CustomShape 7"/>
            <p:cNvSpPr/>
            <p:nvPr/>
          </p:nvSpPr>
          <p:spPr>
            <a:xfrm>
              <a:off x="1440000" y="2414520"/>
              <a:ext cx="1251360" cy="3146760"/>
            </a:xfrm>
            <a:prstGeom prst="roundRect">
              <a:avLst>
                <a:gd name="adj" fmla="val 14843"/>
              </a:avLst>
            </a:prstGeom>
            <a:solidFill>
              <a:srgbClr val="DDDDDD"/>
            </a:solidFill>
            <a:ln w="20520">
              <a:solidFill>
                <a:srgbClr val="000000"/>
              </a:solidFill>
              <a:round/>
            </a:ln>
          </p:spPr>
          <p:style>
            <a:lnRef idx="0">
              <a:scrgbClr r="0" g="0" b="0"/>
            </a:lnRef>
            <a:fillRef idx="0">
              <a:scrgbClr r="0" g="0" b="0"/>
            </a:fillRef>
            <a:effectRef idx="0">
              <a:scrgbClr r="0" g="0" b="0"/>
            </a:effectRef>
            <a:fontRef idx="minor"/>
          </p:style>
        </p:sp>
        <p:sp>
          <p:nvSpPr>
            <p:cNvPr id="501" name="CustomShape 8"/>
            <p:cNvSpPr/>
            <p:nvPr/>
          </p:nvSpPr>
          <p:spPr>
            <a:xfrm>
              <a:off x="1646280" y="2757600"/>
              <a:ext cx="170280" cy="157680"/>
            </a:xfrm>
            <a:custGeom>
              <a:avLst/>
              <a:gdLst/>
              <a:ahLst/>
              <a:cxnLst/>
              <a:rect l="l" t="t" r="r" b="b"/>
              <a:pathLst>
                <a:path w="21600" h="21600">
                  <a:moveTo>
                    <a:pt x="0" y="21599"/>
                  </a:moveTo>
                  <a:cubicBezTo>
                    <a:pt x="0" y="9717"/>
                    <a:pt x="9597" y="66"/>
                    <a:pt x="21479" y="0"/>
                  </a:cubicBezTo>
                  <a:moveTo>
                    <a:pt x="0" y="21599"/>
                  </a:moveTo>
                  <a:cubicBezTo>
                    <a:pt x="0" y="9717"/>
                    <a:pt x="9597" y="66"/>
                    <a:pt x="21479" y="0"/>
                  </a:cubicBezTo>
                  <a:lnTo>
                    <a:pt x="21600" y="21600"/>
                  </a:lnTo>
                  <a:close/>
                </a:path>
              </a:pathLst>
            </a:custGeom>
            <a:solidFill>
              <a:srgbClr val="DDDDDD"/>
            </a:solidFill>
            <a:ln w="20520">
              <a:solidFill>
                <a:srgbClr val="000000"/>
              </a:solidFill>
              <a:round/>
            </a:ln>
          </p:spPr>
          <p:style>
            <a:lnRef idx="0">
              <a:scrgbClr r="0" g="0" b="0"/>
            </a:lnRef>
            <a:fillRef idx="0">
              <a:scrgbClr r="0" g="0" b="0"/>
            </a:fillRef>
            <a:effectRef idx="0">
              <a:scrgbClr r="0" g="0" b="0"/>
            </a:effectRef>
            <a:fontRef idx="minor"/>
          </p:style>
        </p:sp>
        <p:sp>
          <p:nvSpPr>
            <p:cNvPr id="502" name="Line 9"/>
            <p:cNvSpPr/>
            <p:nvPr/>
          </p:nvSpPr>
          <p:spPr>
            <a:xfrm>
              <a:off x="1806480" y="2747880"/>
              <a:ext cx="509400" cy="16812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03" name="CustomShape 10"/>
            <p:cNvSpPr/>
            <p:nvPr/>
          </p:nvSpPr>
          <p:spPr>
            <a:xfrm>
              <a:off x="2305080" y="2925720"/>
              <a:ext cx="129240" cy="243360"/>
            </a:xfrm>
            <a:custGeom>
              <a:avLst/>
              <a:gdLst/>
              <a:ahLst/>
              <a:cxnLst/>
              <a:rect l="l" t="t" r="r" b="b"/>
              <a:pathLst>
                <a:path w="21845" h="21600">
                  <a:moveTo>
                    <a:pt x="0" y="1"/>
                  </a:moveTo>
                  <a:cubicBezTo>
                    <a:pt x="81" y="0"/>
                    <a:pt x="163" y="-1"/>
                    <a:pt x="245" y="0"/>
                  </a:cubicBezTo>
                  <a:cubicBezTo>
                    <a:pt x="12127" y="0"/>
                    <a:pt x="21778" y="9597"/>
                    <a:pt x="21844" y="21479"/>
                  </a:cubicBezTo>
                  <a:moveTo>
                    <a:pt x="0" y="1"/>
                  </a:moveTo>
                  <a:cubicBezTo>
                    <a:pt x="81" y="0"/>
                    <a:pt x="163" y="-1"/>
                    <a:pt x="245" y="0"/>
                  </a:cubicBezTo>
                  <a:cubicBezTo>
                    <a:pt x="12127" y="0"/>
                    <a:pt x="21778" y="9597"/>
                    <a:pt x="21844" y="21479"/>
                  </a:cubicBezTo>
                  <a:lnTo>
                    <a:pt x="245" y="21600"/>
                  </a:lnTo>
                  <a:close/>
                </a:path>
              </a:pathLst>
            </a:custGeom>
            <a:solidFill>
              <a:srgbClr val="DDDDDD"/>
            </a:solidFill>
            <a:ln w="20520">
              <a:solidFill>
                <a:srgbClr val="000000"/>
              </a:solidFill>
              <a:round/>
            </a:ln>
          </p:spPr>
          <p:style>
            <a:lnRef idx="0">
              <a:scrgbClr r="0" g="0" b="0"/>
            </a:lnRef>
            <a:fillRef idx="0">
              <a:scrgbClr r="0" g="0" b="0"/>
            </a:fillRef>
            <a:effectRef idx="0">
              <a:scrgbClr r="0" g="0" b="0"/>
            </a:effectRef>
            <a:fontRef idx="minor"/>
          </p:style>
        </p:sp>
        <p:sp>
          <p:nvSpPr>
            <p:cNvPr id="504" name="CustomShape 11"/>
            <p:cNvSpPr/>
            <p:nvPr/>
          </p:nvSpPr>
          <p:spPr>
            <a:xfrm>
              <a:off x="1808280" y="3036960"/>
              <a:ext cx="112320" cy="2185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600" b="0" strike="noStrike" spc="-1">
                  <a:solidFill>
                    <a:srgbClr val="000000"/>
                  </a:solidFill>
                  <a:latin typeface="Arial"/>
                  <a:ea typeface="DejaVu Sans"/>
                </a:rPr>
                <a:t>1</a:t>
              </a:r>
              <a:endParaRPr lang="en-GB" sz="1600" b="0" strike="noStrike" spc="-1">
                <a:latin typeface="Arial"/>
              </a:endParaRPr>
            </a:p>
          </p:txBody>
        </p:sp>
        <p:sp>
          <p:nvSpPr>
            <p:cNvPr id="505" name="CustomShape 12"/>
            <p:cNvSpPr/>
            <p:nvPr/>
          </p:nvSpPr>
          <p:spPr>
            <a:xfrm>
              <a:off x="1646280" y="5019840"/>
              <a:ext cx="170280" cy="149760"/>
            </a:xfrm>
            <a:custGeom>
              <a:avLst/>
              <a:gdLst/>
              <a:ahLst/>
              <a:cxnLst/>
              <a:rect l="l" t="t" r="r" b="b"/>
              <a:pathLst>
                <a:path w="21600" h="21705">
                  <a:moveTo>
                    <a:pt x="21485" y="21704"/>
                  </a:moveTo>
                  <a:cubicBezTo>
                    <a:pt x="9600" y="21641"/>
                    <a:pt x="0" y="11989"/>
                    <a:pt x="0" y="105"/>
                  </a:cubicBezTo>
                  <a:cubicBezTo>
                    <a:pt x="-1" y="70"/>
                    <a:pt x="0" y="35"/>
                    <a:pt x="0" y="0"/>
                  </a:cubicBezTo>
                  <a:moveTo>
                    <a:pt x="21485" y="21704"/>
                  </a:moveTo>
                  <a:cubicBezTo>
                    <a:pt x="9600" y="21641"/>
                    <a:pt x="0" y="11989"/>
                    <a:pt x="0" y="105"/>
                  </a:cubicBezTo>
                  <a:cubicBezTo>
                    <a:pt x="-1" y="70"/>
                    <a:pt x="0" y="35"/>
                    <a:pt x="0" y="0"/>
                  </a:cubicBezTo>
                  <a:lnTo>
                    <a:pt x="21600" y="105"/>
                  </a:lnTo>
                  <a:close/>
                </a:path>
              </a:pathLst>
            </a:custGeom>
            <a:solidFill>
              <a:srgbClr val="DDDDDD"/>
            </a:solidFill>
            <a:ln w="20520">
              <a:solidFill>
                <a:srgbClr val="000000"/>
              </a:solidFill>
              <a:round/>
            </a:ln>
          </p:spPr>
          <p:style>
            <a:lnRef idx="0">
              <a:scrgbClr r="0" g="0" b="0"/>
            </a:lnRef>
            <a:fillRef idx="0">
              <a:scrgbClr r="0" g="0" b="0"/>
            </a:fillRef>
            <a:effectRef idx="0">
              <a:scrgbClr r="0" g="0" b="0"/>
            </a:effectRef>
            <a:fontRef idx="minor"/>
          </p:style>
        </p:sp>
        <p:sp>
          <p:nvSpPr>
            <p:cNvPr id="506" name="Line 13"/>
            <p:cNvSpPr/>
            <p:nvPr/>
          </p:nvSpPr>
          <p:spPr>
            <a:xfrm flipV="1">
              <a:off x="1806480" y="5011560"/>
              <a:ext cx="509400" cy="16812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07" name="CustomShape 14"/>
            <p:cNvSpPr/>
            <p:nvPr/>
          </p:nvSpPr>
          <p:spPr>
            <a:xfrm>
              <a:off x="2305080" y="4767120"/>
              <a:ext cx="129240" cy="234000"/>
            </a:xfrm>
            <a:custGeom>
              <a:avLst/>
              <a:gdLst/>
              <a:ahLst/>
              <a:cxnLst/>
              <a:rect l="l" t="t" r="r" b="b"/>
              <a:pathLst>
                <a:path w="21839" h="21600">
                  <a:moveTo>
                    <a:pt x="21839" y="0"/>
                  </a:moveTo>
                  <a:cubicBezTo>
                    <a:pt x="21839" y="11929"/>
                    <a:pt x="12168" y="21600"/>
                    <a:pt x="239" y="21600"/>
                  </a:cubicBezTo>
                  <a:cubicBezTo>
                    <a:pt x="159" y="21600"/>
                    <a:pt x="79" y="21599"/>
                    <a:pt x="0" y="21598"/>
                  </a:cubicBezTo>
                  <a:moveTo>
                    <a:pt x="21839" y="0"/>
                  </a:moveTo>
                  <a:cubicBezTo>
                    <a:pt x="21839" y="11929"/>
                    <a:pt x="12168" y="21600"/>
                    <a:pt x="239" y="21600"/>
                  </a:cubicBezTo>
                  <a:cubicBezTo>
                    <a:pt x="159" y="21600"/>
                    <a:pt x="79" y="21599"/>
                    <a:pt x="0" y="21598"/>
                  </a:cubicBezTo>
                  <a:lnTo>
                    <a:pt x="239" y="0"/>
                  </a:lnTo>
                  <a:close/>
                </a:path>
              </a:pathLst>
            </a:custGeom>
            <a:solidFill>
              <a:srgbClr val="DDDDDD"/>
            </a:solidFill>
            <a:ln w="20520">
              <a:solidFill>
                <a:srgbClr val="000000"/>
              </a:solidFill>
              <a:round/>
            </a:ln>
          </p:spPr>
          <p:style>
            <a:lnRef idx="0">
              <a:scrgbClr r="0" g="0" b="0"/>
            </a:lnRef>
            <a:fillRef idx="0">
              <a:scrgbClr r="0" g="0" b="0"/>
            </a:fillRef>
            <a:effectRef idx="0">
              <a:scrgbClr r="0" g="0" b="0"/>
            </a:effectRef>
            <a:fontRef idx="minor"/>
          </p:style>
        </p:sp>
        <p:sp>
          <p:nvSpPr>
            <p:cNvPr id="508" name="Line 15"/>
            <p:cNvSpPr/>
            <p:nvPr/>
          </p:nvSpPr>
          <p:spPr>
            <a:xfrm>
              <a:off x="2438280" y="3181320"/>
              <a:ext cx="360" cy="158580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09" name="Line 16"/>
            <p:cNvSpPr/>
            <p:nvPr/>
          </p:nvSpPr>
          <p:spPr>
            <a:xfrm>
              <a:off x="1645920" y="2892240"/>
              <a:ext cx="360" cy="216360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10" name="Line 17"/>
            <p:cNvSpPr/>
            <p:nvPr/>
          </p:nvSpPr>
          <p:spPr>
            <a:xfrm flipH="1">
              <a:off x="1645920" y="303660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11" name="Line 18"/>
            <p:cNvSpPr/>
            <p:nvPr/>
          </p:nvSpPr>
          <p:spPr>
            <a:xfrm>
              <a:off x="2008080" y="3036600"/>
              <a:ext cx="360" cy="187488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12" name="CustomShape 19"/>
            <p:cNvSpPr/>
            <p:nvPr/>
          </p:nvSpPr>
          <p:spPr>
            <a:xfrm>
              <a:off x="1747800" y="4695840"/>
              <a:ext cx="225360" cy="2185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600" b="0" strike="noStrike" spc="-1">
                  <a:solidFill>
                    <a:srgbClr val="000000"/>
                  </a:solidFill>
                  <a:latin typeface="Arial"/>
                  <a:ea typeface="DejaVu Sans"/>
                </a:rPr>
                <a:t>12</a:t>
              </a:r>
              <a:endParaRPr lang="en-GB" sz="1600" b="0" strike="noStrike" spc="-1">
                <a:latin typeface="Arial"/>
              </a:endParaRPr>
            </a:p>
          </p:txBody>
        </p:sp>
        <p:sp>
          <p:nvSpPr>
            <p:cNvPr id="513" name="CustomShape 20"/>
            <p:cNvSpPr/>
            <p:nvPr/>
          </p:nvSpPr>
          <p:spPr>
            <a:xfrm>
              <a:off x="2125800" y="3036960"/>
              <a:ext cx="225360" cy="2185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600" b="0" strike="noStrike" spc="-1">
                  <a:solidFill>
                    <a:srgbClr val="000000"/>
                  </a:solidFill>
                  <a:latin typeface="Arial"/>
                  <a:ea typeface="DejaVu Sans"/>
                </a:rPr>
                <a:t>13</a:t>
              </a:r>
              <a:endParaRPr lang="en-GB" sz="1600" b="0" strike="noStrike" spc="-1">
                <a:latin typeface="Arial"/>
              </a:endParaRPr>
            </a:p>
          </p:txBody>
        </p:sp>
        <p:sp>
          <p:nvSpPr>
            <p:cNvPr id="514" name="CustomShape 21"/>
            <p:cNvSpPr/>
            <p:nvPr/>
          </p:nvSpPr>
          <p:spPr>
            <a:xfrm>
              <a:off x="2125800" y="4695840"/>
              <a:ext cx="225360" cy="21852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600" b="0" strike="noStrike" spc="-1">
                  <a:solidFill>
                    <a:srgbClr val="000000"/>
                  </a:solidFill>
                  <a:latin typeface="Arial"/>
                  <a:ea typeface="DejaVu Sans"/>
                </a:rPr>
                <a:t>24</a:t>
              </a:r>
              <a:endParaRPr lang="en-GB" sz="1600" b="0" strike="noStrike" spc="-1">
                <a:latin typeface="Arial"/>
              </a:endParaRPr>
            </a:p>
          </p:txBody>
        </p:sp>
        <p:sp>
          <p:nvSpPr>
            <p:cNvPr id="515" name="CustomShape 22"/>
            <p:cNvSpPr/>
            <p:nvPr/>
          </p:nvSpPr>
          <p:spPr>
            <a:xfrm>
              <a:off x="1897200" y="2452680"/>
              <a:ext cx="317880" cy="316440"/>
            </a:xfrm>
            <a:prstGeom prst="ellipse">
              <a:avLst/>
            </a:prstGeom>
            <a:solidFill>
              <a:srgbClr val="B2B2B2"/>
            </a:solidFill>
            <a:ln w="20520">
              <a:solidFill>
                <a:srgbClr val="000000"/>
              </a:solidFill>
              <a:round/>
            </a:ln>
          </p:spPr>
          <p:style>
            <a:lnRef idx="0">
              <a:scrgbClr r="0" g="0" b="0"/>
            </a:lnRef>
            <a:fillRef idx="0">
              <a:scrgbClr r="0" g="0" b="0"/>
            </a:fillRef>
            <a:effectRef idx="0">
              <a:scrgbClr r="0" g="0" b="0"/>
            </a:effectRef>
            <a:fontRef idx="minor"/>
          </p:style>
        </p:sp>
        <p:sp>
          <p:nvSpPr>
            <p:cNvPr id="516" name="CustomShape 23"/>
            <p:cNvSpPr/>
            <p:nvPr/>
          </p:nvSpPr>
          <p:spPr>
            <a:xfrm>
              <a:off x="1995480" y="2565360"/>
              <a:ext cx="121320" cy="130680"/>
            </a:xfrm>
            <a:prstGeom prst="ellipse">
              <a:avLst/>
            </a:prstGeom>
            <a:solidFill>
              <a:srgbClr val="B2B2B2"/>
            </a:solidFill>
            <a:ln w="20520">
              <a:solidFill>
                <a:srgbClr val="000000"/>
              </a:solidFill>
              <a:round/>
            </a:ln>
          </p:spPr>
          <p:style>
            <a:lnRef idx="0">
              <a:scrgbClr r="0" g="0" b="0"/>
            </a:lnRef>
            <a:fillRef idx="0">
              <a:scrgbClr r="0" g="0" b="0"/>
            </a:fillRef>
            <a:effectRef idx="0">
              <a:scrgbClr r="0" g="0" b="0"/>
            </a:effectRef>
            <a:fontRef idx="minor"/>
          </p:style>
        </p:sp>
        <p:sp>
          <p:nvSpPr>
            <p:cNvPr id="517" name="CustomShape 24"/>
            <p:cNvSpPr/>
            <p:nvPr/>
          </p:nvSpPr>
          <p:spPr>
            <a:xfrm>
              <a:off x="2724840" y="289260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DIO5</a:t>
              </a:r>
              <a:endParaRPr lang="en-GB" sz="1400" b="0" strike="noStrike" spc="-1">
                <a:latin typeface="Arial"/>
              </a:endParaRPr>
            </a:p>
          </p:txBody>
        </p:sp>
        <p:sp>
          <p:nvSpPr>
            <p:cNvPr id="518" name="CustomShape 25"/>
            <p:cNvSpPr/>
            <p:nvPr/>
          </p:nvSpPr>
          <p:spPr>
            <a:xfrm>
              <a:off x="2724840" y="307512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DIO6</a:t>
              </a:r>
              <a:endParaRPr lang="en-GB" sz="1400" b="0" strike="noStrike" spc="-1">
                <a:latin typeface="Arial"/>
              </a:endParaRPr>
            </a:p>
          </p:txBody>
        </p:sp>
        <p:sp>
          <p:nvSpPr>
            <p:cNvPr id="519" name="CustomShape 26"/>
            <p:cNvSpPr/>
            <p:nvPr/>
          </p:nvSpPr>
          <p:spPr>
            <a:xfrm>
              <a:off x="2724840" y="325296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DIO7</a:t>
              </a:r>
              <a:endParaRPr lang="en-GB" sz="1400" b="0" strike="noStrike" spc="-1">
                <a:latin typeface="Arial"/>
              </a:endParaRPr>
            </a:p>
          </p:txBody>
        </p:sp>
        <p:sp>
          <p:nvSpPr>
            <p:cNvPr id="520" name="CustomShape 27"/>
            <p:cNvSpPr/>
            <p:nvPr/>
          </p:nvSpPr>
          <p:spPr>
            <a:xfrm>
              <a:off x="2724840" y="343548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DIO8</a:t>
              </a:r>
              <a:endParaRPr lang="en-GB" sz="1400" b="0" strike="noStrike" spc="-1">
                <a:latin typeface="Arial"/>
              </a:endParaRPr>
            </a:p>
          </p:txBody>
        </p:sp>
        <p:sp>
          <p:nvSpPr>
            <p:cNvPr id="521" name="CustomShape 28"/>
            <p:cNvSpPr/>
            <p:nvPr/>
          </p:nvSpPr>
          <p:spPr>
            <a:xfrm>
              <a:off x="2725560" y="3613320"/>
              <a:ext cx="37512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REN</a:t>
              </a:r>
              <a:endParaRPr lang="en-GB" sz="1400" b="0" strike="noStrike" spc="-1">
                <a:latin typeface="Arial"/>
              </a:endParaRPr>
            </a:p>
          </p:txBody>
        </p:sp>
        <p:sp>
          <p:nvSpPr>
            <p:cNvPr id="522" name="CustomShape 29"/>
            <p:cNvSpPr/>
            <p:nvPr/>
          </p:nvSpPr>
          <p:spPr>
            <a:xfrm>
              <a:off x="2736720" y="3795840"/>
              <a:ext cx="191304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GND (TW PAIR W/DAV)</a:t>
              </a:r>
              <a:endParaRPr lang="en-GB" sz="1400" b="0" strike="noStrike" spc="-1">
                <a:latin typeface="Arial"/>
              </a:endParaRPr>
            </a:p>
          </p:txBody>
        </p:sp>
        <p:sp>
          <p:nvSpPr>
            <p:cNvPr id="523" name="CustomShape 30"/>
            <p:cNvSpPr/>
            <p:nvPr/>
          </p:nvSpPr>
          <p:spPr>
            <a:xfrm>
              <a:off x="2730240" y="3975120"/>
              <a:ext cx="205308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GND (TW PAIR W/NRFD)</a:t>
              </a:r>
              <a:endParaRPr lang="en-GB" sz="1400" b="0" strike="noStrike" spc="-1">
                <a:latin typeface="Arial"/>
              </a:endParaRPr>
            </a:p>
          </p:txBody>
        </p:sp>
        <p:sp>
          <p:nvSpPr>
            <p:cNvPr id="524" name="CustomShape 31"/>
            <p:cNvSpPr/>
            <p:nvPr/>
          </p:nvSpPr>
          <p:spPr>
            <a:xfrm>
              <a:off x="2730600" y="4156200"/>
              <a:ext cx="206388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GND (TW PAIR W/NDAC)</a:t>
              </a:r>
              <a:endParaRPr lang="en-GB" sz="1400" b="0" strike="noStrike" spc="-1">
                <a:latin typeface="Arial"/>
              </a:endParaRPr>
            </a:p>
          </p:txBody>
        </p:sp>
        <p:sp>
          <p:nvSpPr>
            <p:cNvPr id="525" name="CustomShape 32"/>
            <p:cNvSpPr/>
            <p:nvPr/>
          </p:nvSpPr>
          <p:spPr>
            <a:xfrm>
              <a:off x="2729160" y="4338720"/>
              <a:ext cx="184752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GND (TW PAIR W/IFC)</a:t>
              </a:r>
              <a:endParaRPr lang="en-GB" sz="1400" b="0" strike="noStrike" spc="-1">
                <a:latin typeface="Arial"/>
              </a:endParaRPr>
            </a:p>
          </p:txBody>
        </p:sp>
        <p:sp>
          <p:nvSpPr>
            <p:cNvPr id="526" name="CustomShape 33"/>
            <p:cNvSpPr/>
            <p:nvPr/>
          </p:nvSpPr>
          <p:spPr>
            <a:xfrm>
              <a:off x="2729520" y="4516560"/>
              <a:ext cx="194652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GND (TW PAIR W/SRQ)</a:t>
              </a:r>
              <a:endParaRPr lang="en-GB" sz="1400" b="0" strike="noStrike" spc="-1">
                <a:latin typeface="Arial"/>
              </a:endParaRPr>
            </a:p>
          </p:txBody>
        </p:sp>
        <p:sp>
          <p:nvSpPr>
            <p:cNvPr id="527" name="CustomShape 34"/>
            <p:cNvSpPr/>
            <p:nvPr/>
          </p:nvSpPr>
          <p:spPr>
            <a:xfrm>
              <a:off x="2736720" y="4699080"/>
              <a:ext cx="190224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GND (TW PAIR W/ATN)</a:t>
              </a:r>
              <a:endParaRPr lang="en-GB" sz="1400" b="0" strike="noStrike" spc="-1">
                <a:latin typeface="Arial"/>
              </a:endParaRPr>
            </a:p>
          </p:txBody>
        </p:sp>
        <p:sp>
          <p:nvSpPr>
            <p:cNvPr id="528" name="CustomShape 35"/>
            <p:cNvSpPr/>
            <p:nvPr/>
          </p:nvSpPr>
          <p:spPr>
            <a:xfrm>
              <a:off x="2727000" y="4911840"/>
              <a:ext cx="148788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SIGNAL GROUND</a:t>
              </a:r>
              <a:endParaRPr lang="en-GB" sz="1400" b="0" strike="noStrike" spc="-1">
                <a:latin typeface="Arial"/>
              </a:endParaRPr>
            </a:p>
          </p:txBody>
        </p:sp>
        <p:sp>
          <p:nvSpPr>
            <p:cNvPr id="529" name="CustomShape 36"/>
            <p:cNvSpPr/>
            <p:nvPr/>
          </p:nvSpPr>
          <p:spPr>
            <a:xfrm>
              <a:off x="975600" y="289260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DIO1</a:t>
              </a:r>
              <a:endParaRPr lang="en-GB" sz="1400" b="0" strike="noStrike" spc="-1">
                <a:latin typeface="Arial"/>
              </a:endParaRPr>
            </a:p>
          </p:txBody>
        </p:sp>
        <p:sp>
          <p:nvSpPr>
            <p:cNvPr id="530" name="CustomShape 37"/>
            <p:cNvSpPr/>
            <p:nvPr/>
          </p:nvSpPr>
          <p:spPr>
            <a:xfrm>
              <a:off x="975600" y="307188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DIO2</a:t>
              </a:r>
              <a:endParaRPr lang="en-GB" sz="1400" b="0" strike="noStrike" spc="-1">
                <a:latin typeface="Arial"/>
              </a:endParaRPr>
            </a:p>
          </p:txBody>
        </p:sp>
        <p:sp>
          <p:nvSpPr>
            <p:cNvPr id="531" name="CustomShape 38"/>
            <p:cNvSpPr/>
            <p:nvPr/>
          </p:nvSpPr>
          <p:spPr>
            <a:xfrm>
              <a:off x="975600" y="325296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DIO3</a:t>
              </a:r>
              <a:endParaRPr lang="en-GB" sz="1400" b="0" strike="noStrike" spc="-1">
                <a:latin typeface="Arial"/>
              </a:endParaRPr>
            </a:p>
          </p:txBody>
        </p:sp>
        <p:sp>
          <p:nvSpPr>
            <p:cNvPr id="532" name="CustomShape 39"/>
            <p:cNvSpPr/>
            <p:nvPr/>
          </p:nvSpPr>
          <p:spPr>
            <a:xfrm>
              <a:off x="975600" y="3432240"/>
              <a:ext cx="4158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DIO4</a:t>
              </a:r>
              <a:endParaRPr lang="en-GB" sz="1400" b="0" strike="noStrike" spc="-1">
                <a:latin typeface="Arial"/>
              </a:endParaRPr>
            </a:p>
          </p:txBody>
        </p:sp>
        <p:sp>
          <p:nvSpPr>
            <p:cNvPr id="533" name="CustomShape 40"/>
            <p:cNvSpPr/>
            <p:nvPr/>
          </p:nvSpPr>
          <p:spPr>
            <a:xfrm>
              <a:off x="1032840" y="3613320"/>
              <a:ext cx="30744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EOI</a:t>
              </a:r>
              <a:endParaRPr lang="en-GB" sz="1400" b="0" strike="noStrike" spc="-1">
                <a:latin typeface="Arial"/>
              </a:endParaRPr>
            </a:p>
          </p:txBody>
        </p:sp>
        <p:sp>
          <p:nvSpPr>
            <p:cNvPr id="534" name="CustomShape 41"/>
            <p:cNvSpPr/>
            <p:nvPr/>
          </p:nvSpPr>
          <p:spPr>
            <a:xfrm>
              <a:off x="1011240" y="3792600"/>
              <a:ext cx="35244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DAV</a:t>
              </a:r>
              <a:endParaRPr lang="en-GB" sz="1400" b="0" strike="noStrike" spc="-1">
                <a:latin typeface="Arial"/>
              </a:endParaRPr>
            </a:p>
          </p:txBody>
        </p:sp>
        <p:sp>
          <p:nvSpPr>
            <p:cNvPr id="535" name="CustomShape 42"/>
            <p:cNvSpPr/>
            <p:nvPr/>
          </p:nvSpPr>
          <p:spPr>
            <a:xfrm>
              <a:off x="920880" y="3975120"/>
              <a:ext cx="49248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NRFD</a:t>
              </a:r>
              <a:endParaRPr lang="en-GB" sz="1400" b="0" strike="noStrike" spc="-1">
                <a:latin typeface="Arial"/>
              </a:endParaRPr>
            </a:p>
          </p:txBody>
        </p:sp>
        <p:sp>
          <p:nvSpPr>
            <p:cNvPr id="536" name="CustomShape 43"/>
            <p:cNvSpPr/>
            <p:nvPr/>
          </p:nvSpPr>
          <p:spPr>
            <a:xfrm>
              <a:off x="915840" y="4152960"/>
              <a:ext cx="50328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NDAC</a:t>
              </a:r>
              <a:endParaRPr lang="en-GB" sz="1400" b="0" strike="noStrike" spc="-1">
                <a:latin typeface="Arial"/>
              </a:endParaRPr>
            </a:p>
          </p:txBody>
        </p:sp>
        <p:sp>
          <p:nvSpPr>
            <p:cNvPr id="537" name="CustomShape 44"/>
            <p:cNvSpPr/>
            <p:nvPr/>
          </p:nvSpPr>
          <p:spPr>
            <a:xfrm>
              <a:off x="1082160" y="4335480"/>
              <a:ext cx="2862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IFC</a:t>
              </a:r>
              <a:endParaRPr lang="en-GB" sz="1400" b="0" strike="noStrike" spc="-1">
                <a:latin typeface="Arial"/>
              </a:endParaRPr>
            </a:p>
          </p:txBody>
        </p:sp>
        <p:sp>
          <p:nvSpPr>
            <p:cNvPr id="538" name="CustomShape 45"/>
            <p:cNvSpPr/>
            <p:nvPr/>
          </p:nvSpPr>
          <p:spPr>
            <a:xfrm>
              <a:off x="976320" y="4513320"/>
              <a:ext cx="3852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SRQ</a:t>
              </a:r>
              <a:endParaRPr lang="en-GB" sz="1400" b="0" strike="noStrike" spc="-1">
                <a:latin typeface="Arial"/>
              </a:endParaRPr>
            </a:p>
          </p:txBody>
        </p:sp>
        <p:sp>
          <p:nvSpPr>
            <p:cNvPr id="539" name="CustomShape 46"/>
            <p:cNvSpPr/>
            <p:nvPr/>
          </p:nvSpPr>
          <p:spPr>
            <a:xfrm>
              <a:off x="1040040" y="4695840"/>
              <a:ext cx="34164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ATN</a:t>
              </a:r>
              <a:endParaRPr lang="en-GB" sz="1400" b="0" strike="noStrike" spc="-1">
                <a:latin typeface="Arial"/>
              </a:endParaRPr>
            </a:p>
          </p:txBody>
        </p:sp>
        <p:sp>
          <p:nvSpPr>
            <p:cNvPr id="540" name="CustomShape 47"/>
            <p:cNvSpPr/>
            <p:nvPr/>
          </p:nvSpPr>
          <p:spPr>
            <a:xfrm>
              <a:off x="776160" y="4875120"/>
              <a:ext cx="642600" cy="1911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90000"/>
                </a:lnSpc>
              </a:pPr>
              <a:r>
                <a:rPr lang="en-GB" sz="1400" b="0" strike="noStrike" spc="-1">
                  <a:solidFill>
                    <a:srgbClr val="000000"/>
                  </a:solidFill>
                  <a:latin typeface="Arial"/>
                  <a:ea typeface="DejaVu Sans"/>
                </a:rPr>
                <a:t>SHIELD</a:t>
              </a:r>
              <a:endParaRPr lang="en-GB" sz="1400" b="0" strike="noStrike" spc="-1">
                <a:latin typeface="Arial"/>
              </a:endParaRPr>
            </a:p>
          </p:txBody>
        </p:sp>
        <p:sp>
          <p:nvSpPr>
            <p:cNvPr id="541" name="Line 48"/>
            <p:cNvSpPr/>
            <p:nvPr/>
          </p:nvSpPr>
          <p:spPr>
            <a:xfrm flipV="1">
              <a:off x="2085840" y="2500200"/>
              <a:ext cx="79200" cy="5544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42" name="Line 49"/>
            <p:cNvSpPr/>
            <p:nvPr/>
          </p:nvSpPr>
          <p:spPr>
            <a:xfrm flipV="1">
              <a:off x="2125440" y="2536560"/>
              <a:ext cx="60480" cy="7452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43" name="Line 50"/>
            <p:cNvSpPr/>
            <p:nvPr/>
          </p:nvSpPr>
          <p:spPr>
            <a:xfrm flipV="1">
              <a:off x="1928520" y="2652480"/>
              <a:ext cx="57240" cy="5400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44" name="Line 51"/>
            <p:cNvSpPr/>
            <p:nvPr/>
          </p:nvSpPr>
          <p:spPr>
            <a:xfrm flipV="1">
              <a:off x="1966680" y="2707920"/>
              <a:ext cx="60480" cy="3528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45" name="CustomShape 52"/>
            <p:cNvSpPr/>
            <p:nvPr/>
          </p:nvSpPr>
          <p:spPr>
            <a:xfrm>
              <a:off x="1897200" y="5167440"/>
              <a:ext cx="317880" cy="319680"/>
            </a:xfrm>
            <a:prstGeom prst="ellipse">
              <a:avLst/>
            </a:prstGeom>
            <a:solidFill>
              <a:srgbClr val="B2B2B2"/>
            </a:solidFill>
            <a:ln w="20520">
              <a:solidFill>
                <a:srgbClr val="000000"/>
              </a:solidFill>
              <a:round/>
            </a:ln>
          </p:spPr>
          <p:style>
            <a:lnRef idx="0">
              <a:scrgbClr r="0" g="0" b="0"/>
            </a:lnRef>
            <a:fillRef idx="0">
              <a:scrgbClr r="0" g="0" b="0"/>
            </a:fillRef>
            <a:effectRef idx="0">
              <a:scrgbClr r="0" g="0" b="0"/>
            </a:effectRef>
            <a:fontRef idx="minor"/>
          </p:style>
        </p:sp>
        <p:sp>
          <p:nvSpPr>
            <p:cNvPr id="546" name="CustomShape 53"/>
            <p:cNvSpPr/>
            <p:nvPr/>
          </p:nvSpPr>
          <p:spPr>
            <a:xfrm>
              <a:off x="1995480" y="5262480"/>
              <a:ext cx="121320" cy="129240"/>
            </a:xfrm>
            <a:prstGeom prst="ellipse">
              <a:avLst/>
            </a:prstGeom>
            <a:solidFill>
              <a:srgbClr val="B2B2B2"/>
            </a:solidFill>
            <a:ln w="20520">
              <a:solidFill>
                <a:srgbClr val="000000"/>
              </a:solidFill>
              <a:round/>
            </a:ln>
          </p:spPr>
          <p:style>
            <a:lnRef idx="0">
              <a:scrgbClr r="0" g="0" b="0"/>
            </a:lnRef>
            <a:fillRef idx="0">
              <a:scrgbClr r="0" g="0" b="0"/>
            </a:fillRef>
            <a:effectRef idx="0">
              <a:scrgbClr r="0" g="0" b="0"/>
            </a:effectRef>
            <a:fontRef idx="minor"/>
          </p:style>
        </p:sp>
        <p:grpSp>
          <p:nvGrpSpPr>
            <p:cNvPr id="547" name="Group 54"/>
            <p:cNvGrpSpPr/>
            <p:nvPr/>
          </p:nvGrpSpPr>
          <p:grpSpPr>
            <a:xfrm>
              <a:off x="2085840" y="5195880"/>
              <a:ext cx="100080" cy="112680"/>
              <a:chOff x="2085840" y="5195880"/>
              <a:chExt cx="100080" cy="112680"/>
            </a:xfrm>
          </p:grpSpPr>
          <p:sp>
            <p:nvSpPr>
              <p:cNvPr id="548" name="Line 55"/>
              <p:cNvSpPr/>
              <p:nvPr/>
            </p:nvSpPr>
            <p:spPr>
              <a:xfrm flipV="1">
                <a:off x="2085840" y="5195880"/>
                <a:ext cx="79200" cy="7488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49" name="Line 56"/>
              <p:cNvSpPr/>
              <p:nvPr/>
            </p:nvSpPr>
            <p:spPr>
              <a:xfrm flipV="1">
                <a:off x="2126160" y="5252760"/>
                <a:ext cx="59760" cy="55800"/>
              </a:xfrm>
              <a:prstGeom prst="line">
                <a:avLst/>
              </a:prstGeom>
              <a:ln w="20520">
                <a:solidFill>
                  <a:srgbClr val="000000"/>
                </a:solidFill>
                <a:round/>
              </a:ln>
            </p:spPr>
            <p:style>
              <a:lnRef idx="0">
                <a:scrgbClr r="0" g="0" b="0"/>
              </a:lnRef>
              <a:fillRef idx="0">
                <a:scrgbClr r="0" g="0" b="0"/>
              </a:fillRef>
              <a:effectRef idx="0">
                <a:scrgbClr r="0" g="0" b="0"/>
              </a:effectRef>
              <a:fontRef idx="minor"/>
            </p:style>
          </p:sp>
        </p:grpSp>
        <p:grpSp>
          <p:nvGrpSpPr>
            <p:cNvPr id="550" name="Group 57"/>
            <p:cNvGrpSpPr/>
            <p:nvPr/>
          </p:nvGrpSpPr>
          <p:grpSpPr>
            <a:xfrm>
              <a:off x="1928520" y="5367240"/>
              <a:ext cx="98640" cy="92160"/>
              <a:chOff x="1928520" y="5367240"/>
              <a:chExt cx="98640" cy="92160"/>
            </a:xfrm>
          </p:grpSpPr>
          <p:sp>
            <p:nvSpPr>
              <p:cNvPr id="551" name="Line 58"/>
              <p:cNvSpPr/>
              <p:nvPr/>
            </p:nvSpPr>
            <p:spPr>
              <a:xfrm flipV="1">
                <a:off x="1928520" y="5367240"/>
                <a:ext cx="58320" cy="54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52" name="Line 59"/>
              <p:cNvSpPr/>
              <p:nvPr/>
            </p:nvSpPr>
            <p:spPr>
              <a:xfrm flipV="1">
                <a:off x="1967400" y="5403240"/>
                <a:ext cx="59760" cy="56160"/>
              </a:xfrm>
              <a:prstGeom prst="line">
                <a:avLst/>
              </a:prstGeom>
              <a:ln w="20520">
                <a:solidFill>
                  <a:srgbClr val="000000"/>
                </a:solidFill>
                <a:round/>
              </a:ln>
            </p:spPr>
            <p:style>
              <a:lnRef idx="0">
                <a:scrgbClr r="0" g="0" b="0"/>
              </a:lnRef>
              <a:fillRef idx="0">
                <a:scrgbClr r="0" g="0" b="0"/>
              </a:fillRef>
              <a:effectRef idx="0">
                <a:scrgbClr r="0" g="0" b="0"/>
              </a:effectRef>
              <a:fontRef idx="minor"/>
            </p:style>
          </p:sp>
        </p:grpSp>
        <p:sp>
          <p:nvSpPr>
            <p:cNvPr id="553" name="Line 60"/>
            <p:cNvSpPr/>
            <p:nvPr/>
          </p:nvSpPr>
          <p:spPr>
            <a:xfrm flipH="1">
              <a:off x="1645920" y="491148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54" name="Line 61"/>
            <p:cNvSpPr/>
            <p:nvPr/>
          </p:nvSpPr>
          <p:spPr>
            <a:xfrm flipH="1">
              <a:off x="1645920" y="325260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55" name="Line 62"/>
            <p:cNvSpPr/>
            <p:nvPr/>
          </p:nvSpPr>
          <p:spPr>
            <a:xfrm flipH="1">
              <a:off x="1645920" y="339696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56" name="Line 63"/>
            <p:cNvSpPr/>
            <p:nvPr/>
          </p:nvSpPr>
          <p:spPr>
            <a:xfrm flipH="1">
              <a:off x="1645920" y="354168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57" name="Line 64"/>
            <p:cNvSpPr/>
            <p:nvPr/>
          </p:nvSpPr>
          <p:spPr>
            <a:xfrm flipH="1">
              <a:off x="1645920" y="368604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58" name="Line 65"/>
            <p:cNvSpPr/>
            <p:nvPr/>
          </p:nvSpPr>
          <p:spPr>
            <a:xfrm flipH="1">
              <a:off x="1645920" y="383040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59" name="Line 66"/>
            <p:cNvSpPr/>
            <p:nvPr/>
          </p:nvSpPr>
          <p:spPr>
            <a:xfrm flipH="1">
              <a:off x="1645920" y="397476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60" name="Line 67"/>
            <p:cNvSpPr/>
            <p:nvPr/>
          </p:nvSpPr>
          <p:spPr>
            <a:xfrm flipH="1">
              <a:off x="1645920" y="411768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61" name="Line 68"/>
            <p:cNvSpPr/>
            <p:nvPr/>
          </p:nvSpPr>
          <p:spPr>
            <a:xfrm flipH="1">
              <a:off x="1645920" y="426240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62" name="Line 69"/>
            <p:cNvSpPr/>
            <p:nvPr/>
          </p:nvSpPr>
          <p:spPr>
            <a:xfrm flipH="1">
              <a:off x="1645920" y="426240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63" name="Line 70"/>
            <p:cNvSpPr/>
            <p:nvPr/>
          </p:nvSpPr>
          <p:spPr>
            <a:xfrm flipH="1">
              <a:off x="1645920" y="440676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64" name="Line 71"/>
            <p:cNvSpPr/>
            <p:nvPr/>
          </p:nvSpPr>
          <p:spPr>
            <a:xfrm flipH="1">
              <a:off x="1645920" y="455112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65" name="Line 72"/>
            <p:cNvSpPr/>
            <p:nvPr/>
          </p:nvSpPr>
          <p:spPr>
            <a:xfrm flipH="1">
              <a:off x="1645920" y="4695480"/>
              <a:ext cx="792360" cy="360"/>
            </a:xfrm>
            <a:prstGeom prst="line">
              <a:avLst/>
            </a:prstGeom>
            <a:ln w="20520">
              <a:solidFill>
                <a:srgbClr val="000000"/>
              </a:solidFill>
              <a:round/>
            </a:ln>
          </p:spPr>
          <p:style>
            <a:lnRef idx="0">
              <a:scrgbClr r="0" g="0" b="0"/>
            </a:lnRef>
            <a:fillRef idx="0">
              <a:scrgbClr r="0" g="0" b="0"/>
            </a:fillRef>
            <a:effectRef idx="0">
              <a:scrgbClr r="0" g="0" b="0"/>
            </a:effectRef>
            <a:fontRef idx="minor"/>
          </p:style>
        </p:sp>
        <p:sp>
          <p:nvSpPr>
            <p:cNvPr id="566" name="CustomShape 73"/>
            <p:cNvSpPr/>
            <p:nvPr/>
          </p:nvSpPr>
          <p:spPr>
            <a:xfrm>
              <a:off x="2057400" y="1523880"/>
              <a:ext cx="235440" cy="213120"/>
            </a:xfrm>
            <a:prstGeom prst="ellipse">
              <a:avLst/>
            </a:prstGeom>
            <a:solidFill>
              <a:srgbClr val="777777"/>
            </a:solidFill>
            <a:ln w="9360">
              <a:solidFill>
                <a:srgbClr val="777777"/>
              </a:solidFill>
              <a:round/>
            </a:ln>
          </p:spPr>
          <p:style>
            <a:lnRef idx="0">
              <a:scrgbClr r="0" g="0" b="0"/>
            </a:lnRef>
            <a:fillRef idx="0">
              <a:scrgbClr r="0" g="0" b="0"/>
            </a:fillRef>
            <a:effectRef idx="0">
              <a:scrgbClr r="0" g="0" b="0"/>
            </a:effectRef>
            <a:fontRef idx="minor"/>
          </p:style>
        </p:sp>
        <p:sp>
          <p:nvSpPr>
            <p:cNvPr id="567" name="CustomShape 74"/>
            <p:cNvSpPr/>
            <p:nvPr/>
          </p:nvSpPr>
          <p:spPr>
            <a:xfrm>
              <a:off x="1828800" y="1536840"/>
              <a:ext cx="227520" cy="214920"/>
            </a:xfrm>
            <a:prstGeom prst="ellipse">
              <a:avLst/>
            </a:prstGeom>
            <a:solidFill>
              <a:srgbClr val="DDDDDD"/>
            </a:solidFill>
            <a:ln w="9360">
              <a:solidFill>
                <a:srgbClr val="DDDDDD"/>
              </a:solidFill>
              <a:round/>
            </a:ln>
          </p:spPr>
          <p:style>
            <a:lnRef idx="0">
              <a:scrgbClr r="0" g="0" b="0"/>
            </a:lnRef>
            <a:fillRef idx="0">
              <a:scrgbClr r="0" g="0" b="0"/>
            </a:fillRef>
            <a:effectRef idx="0">
              <a:scrgbClr r="0" g="0" b="0"/>
            </a:effectRef>
            <a:fontRef idx="minor"/>
          </p:style>
        </p:sp>
        <p:sp>
          <p:nvSpPr>
            <p:cNvPr id="568" name="CustomShape 75"/>
            <p:cNvSpPr/>
            <p:nvPr/>
          </p:nvSpPr>
          <p:spPr>
            <a:xfrm rot="5400000" flipV="1">
              <a:off x="1990440" y="1439640"/>
              <a:ext cx="137160" cy="395640"/>
            </a:xfrm>
            <a:prstGeom prst="curvedConnector5">
              <a:avLst>
                <a:gd name="adj1" fmla="val -28736"/>
                <a:gd name="adj2" fmla="val 49597"/>
                <a:gd name="adj3" fmla="val 120685"/>
              </a:avLst>
            </a:prstGeom>
            <a:noFill/>
            <a:ln w="38160">
              <a:solidFill>
                <a:srgbClr val="B2B2B2"/>
              </a:solidFill>
              <a:round/>
            </a:ln>
          </p:spPr>
          <p:style>
            <a:lnRef idx="0">
              <a:scrgbClr r="0" g="0" b="0"/>
            </a:lnRef>
            <a:fillRef idx="0">
              <a:scrgbClr r="0" g="0" b="0"/>
            </a:fillRef>
            <a:effectRef idx="0">
              <a:scrgbClr r="0" g="0" b="0"/>
            </a:effectRef>
            <a:fontRef idx="minor"/>
          </p:style>
        </p:sp>
      </p:gr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rot="5400000">
            <a:off x="2347200" y="-859680"/>
            <a:ext cx="4618440" cy="8355600"/>
          </a:xfrm>
          <a:prstGeom prst="triangle">
            <a:avLst>
              <a:gd name="adj" fmla="val 50000"/>
            </a:avLst>
          </a:prstGeom>
          <a:gradFill rotWithShape="0">
            <a:gsLst>
              <a:gs pos="0">
                <a:srgbClr val="5E84B8"/>
              </a:gs>
              <a:gs pos="100000">
                <a:schemeClr val="bg1"/>
              </a:gs>
            </a:gsLst>
            <a:lin ang="10800000"/>
          </a:gradFill>
          <a:ln w="9360">
            <a:solidFill>
              <a:schemeClr val="tx1"/>
            </a:solidFill>
            <a:miter/>
          </a:ln>
        </p:spPr>
        <p:style>
          <a:lnRef idx="0">
            <a:scrgbClr r="0" g="0" b="0"/>
          </a:lnRef>
          <a:fillRef idx="0">
            <a:scrgbClr r="0" g="0" b="0"/>
          </a:fillRef>
          <a:effectRef idx="0">
            <a:scrgbClr r="0" g="0" b="0"/>
          </a:effectRef>
          <a:fontRef idx="minor"/>
        </p:style>
      </p:sp>
      <p:sp>
        <p:nvSpPr>
          <p:cNvPr id="570"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GPIB архитектура на софтверот— Windows</a:t>
            </a:r>
            <a:endParaRPr lang="en-GB" sz="3600" b="0" strike="noStrike" spc="-1">
              <a:latin typeface="Arial"/>
            </a:endParaRPr>
          </a:p>
        </p:txBody>
      </p:sp>
      <p:sp>
        <p:nvSpPr>
          <p:cNvPr id="571" name="CustomShape 3"/>
          <p:cNvSpPr/>
          <p:nvPr/>
        </p:nvSpPr>
        <p:spPr>
          <a:xfrm>
            <a:off x="2786040" y="2949480"/>
            <a:ext cx="1394280" cy="735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90000"/>
              </a:lnSpc>
            </a:pPr>
            <a:r>
              <a:rPr lang="en-GB" sz="1800" b="1" strike="noStrike" spc="-1">
                <a:solidFill>
                  <a:srgbClr val="000000"/>
                </a:solidFill>
                <a:latin typeface="Arial"/>
                <a:ea typeface="DejaVu Sans"/>
              </a:rPr>
              <a:t>Driver </a:t>
            </a:r>
            <a:endParaRPr lang="en-GB" sz="1800" b="0" strike="noStrike" spc="-1">
              <a:latin typeface="Arial"/>
            </a:endParaRPr>
          </a:p>
          <a:p>
            <a:pPr>
              <a:lnSpc>
                <a:spcPct val="90000"/>
              </a:lnSpc>
            </a:pPr>
            <a:r>
              <a:rPr lang="en-GB" sz="1800" b="1" strike="noStrike" spc="-1">
                <a:solidFill>
                  <a:srgbClr val="000000"/>
                </a:solidFill>
                <a:latin typeface="Arial"/>
                <a:ea typeface="DejaVu Sans"/>
              </a:rPr>
              <a:t>Software</a:t>
            </a:r>
            <a:endParaRPr lang="en-GB" sz="1800" b="0" strike="noStrike" spc="-1">
              <a:latin typeface="Arial"/>
            </a:endParaRPr>
          </a:p>
          <a:p>
            <a:pPr>
              <a:lnSpc>
                <a:spcPct val="90000"/>
              </a:lnSpc>
            </a:pPr>
            <a:r>
              <a:rPr lang="en-GB" sz="1800" b="1" strike="noStrike" spc="-1">
                <a:solidFill>
                  <a:srgbClr val="000000"/>
                </a:solidFill>
                <a:latin typeface="Arial"/>
                <a:ea typeface="DejaVu Sans"/>
              </a:rPr>
              <a:t>(*.DLL)</a:t>
            </a:r>
            <a:endParaRPr lang="en-GB" sz="1800" b="0" strike="noStrike" spc="-1">
              <a:latin typeface="Arial"/>
            </a:endParaRPr>
          </a:p>
        </p:txBody>
      </p:sp>
      <p:sp>
        <p:nvSpPr>
          <p:cNvPr id="572" name="CustomShape 4"/>
          <p:cNvSpPr/>
          <p:nvPr/>
        </p:nvSpPr>
        <p:spPr>
          <a:xfrm>
            <a:off x="5607000" y="2935440"/>
            <a:ext cx="1913400" cy="763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90000"/>
              </a:lnSpc>
            </a:pPr>
            <a:r>
              <a:rPr lang="en-GB" sz="1800" b="1" strike="noStrike" spc="-1">
                <a:solidFill>
                  <a:srgbClr val="000000"/>
                </a:solidFill>
                <a:latin typeface="Arial"/>
                <a:ea typeface="DejaVu Sans"/>
              </a:rPr>
              <a:t>Instrument </a:t>
            </a:r>
            <a:endParaRPr lang="en-GB" sz="1800" b="0" strike="noStrike" spc="-1">
              <a:latin typeface="Arial"/>
            </a:endParaRPr>
          </a:p>
          <a:p>
            <a:pPr>
              <a:lnSpc>
                <a:spcPct val="90000"/>
              </a:lnSpc>
            </a:pPr>
            <a:r>
              <a:rPr lang="en-GB" sz="1800" b="1" strike="noStrike" spc="-1">
                <a:solidFill>
                  <a:srgbClr val="000000"/>
                </a:solidFill>
                <a:latin typeface="Arial"/>
                <a:ea typeface="DejaVu Sans"/>
              </a:rPr>
              <a:t>Driver VIs</a:t>
            </a:r>
            <a:endParaRPr lang="en-GB" sz="1800" b="0" strike="noStrike" spc="-1">
              <a:latin typeface="Arial"/>
            </a:endParaRPr>
          </a:p>
        </p:txBody>
      </p:sp>
      <p:sp>
        <p:nvSpPr>
          <p:cNvPr id="573" name="CustomShape 5"/>
          <p:cNvSpPr/>
          <p:nvPr/>
        </p:nvSpPr>
        <p:spPr>
          <a:xfrm>
            <a:off x="4297320" y="3033720"/>
            <a:ext cx="1433880" cy="5673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90000"/>
              </a:lnSpc>
            </a:pPr>
            <a:r>
              <a:rPr lang="en-GB" sz="1800" b="1" strike="noStrike" spc="-1">
                <a:solidFill>
                  <a:srgbClr val="000000"/>
                </a:solidFill>
                <a:latin typeface="Arial"/>
                <a:ea typeface="DejaVu Sans"/>
              </a:rPr>
              <a:t>NI-VISA</a:t>
            </a:r>
            <a:endParaRPr lang="en-GB" sz="1800" b="0" strike="noStrike" spc="-1">
              <a:latin typeface="Arial"/>
            </a:endParaRPr>
          </a:p>
        </p:txBody>
      </p:sp>
      <p:sp>
        <p:nvSpPr>
          <p:cNvPr id="574" name="CustomShape 6"/>
          <p:cNvSpPr/>
          <p:nvPr/>
        </p:nvSpPr>
        <p:spPr>
          <a:xfrm>
            <a:off x="7654320" y="3522600"/>
            <a:ext cx="1080000" cy="36612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spAutoFit/>
          </a:bodyPr>
          <a:lstStyle/>
          <a:p>
            <a:pPr algn="ctr">
              <a:lnSpc>
                <a:spcPct val="100000"/>
              </a:lnSpc>
            </a:pPr>
            <a:r>
              <a:rPr lang="en-GB" sz="1800" b="1" strike="noStrike" spc="-1">
                <a:solidFill>
                  <a:srgbClr val="000000"/>
                </a:solidFill>
                <a:latin typeface="Arial Narrow"/>
                <a:ea typeface="DejaVu Sans"/>
              </a:rPr>
              <a:t>LabVIEW</a:t>
            </a:r>
            <a:endParaRPr lang="en-GB" sz="1800" b="0" strike="noStrike" spc="-1">
              <a:latin typeface="Arial"/>
            </a:endParaRPr>
          </a:p>
        </p:txBody>
      </p:sp>
      <p:pic>
        <p:nvPicPr>
          <p:cNvPr id="575" name="Picture 8"/>
          <p:cNvPicPr/>
          <p:nvPr/>
        </p:nvPicPr>
        <p:blipFill>
          <a:blip r:embed="rId3"/>
          <a:srcRect l="10224" t="10030" r="7348" b="7903"/>
          <a:stretch/>
        </p:blipFill>
        <p:spPr>
          <a:xfrm>
            <a:off x="7810560" y="2747880"/>
            <a:ext cx="767160" cy="797400"/>
          </a:xfrm>
          <a:prstGeom prst="rect">
            <a:avLst/>
          </a:prstGeom>
          <a:ln>
            <a:noFill/>
          </a:ln>
        </p:spPr>
      </p:pic>
      <p:sp>
        <p:nvSpPr>
          <p:cNvPr id="576" name="CustomShape 7"/>
          <p:cNvSpPr/>
          <p:nvPr/>
        </p:nvSpPr>
        <p:spPr>
          <a:xfrm flipH="1">
            <a:off x="5069160" y="984240"/>
            <a:ext cx="2672280" cy="1181520"/>
          </a:xfrm>
          <a:prstGeom prst="homePlate">
            <a:avLst>
              <a:gd name="adj" fmla="val 56510"/>
            </a:avLst>
          </a:prstGeom>
          <a:solidFill>
            <a:srgbClr val="5E84B8"/>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r">
              <a:lnSpc>
                <a:spcPct val="100000"/>
              </a:lnSpc>
            </a:pPr>
            <a:r>
              <a:rPr lang="en-GB" sz="2000" b="1" strike="noStrike" spc="-1">
                <a:solidFill>
                  <a:srgbClr val="FFFFFF"/>
                </a:solidFill>
                <a:latin typeface="Arial"/>
                <a:ea typeface="DejaVu Sans"/>
              </a:rPr>
              <a:t>Диагност. алатки:</a:t>
            </a:r>
            <a:endParaRPr lang="en-GB" sz="2000" b="0" strike="noStrike" spc="-1">
              <a:latin typeface="Arial"/>
            </a:endParaRPr>
          </a:p>
          <a:p>
            <a:pPr algn="r">
              <a:lnSpc>
                <a:spcPct val="100000"/>
              </a:lnSpc>
            </a:pPr>
            <a:r>
              <a:rPr lang="en-GB" sz="2000" b="1" strike="noStrike" spc="-1">
                <a:solidFill>
                  <a:srgbClr val="FFFFFF"/>
                </a:solidFill>
                <a:latin typeface="Arial"/>
                <a:ea typeface="DejaVu Sans"/>
              </a:rPr>
              <a:t>GPIB Diagnostic Tool</a:t>
            </a:r>
            <a:endParaRPr lang="en-GB" sz="2000" b="0" strike="noStrike" spc="-1">
              <a:latin typeface="Arial"/>
            </a:endParaRPr>
          </a:p>
          <a:p>
            <a:pPr algn="r">
              <a:lnSpc>
                <a:spcPct val="100000"/>
              </a:lnSpc>
            </a:pPr>
            <a:r>
              <a:rPr lang="en-GB" sz="2000" b="1" strike="noStrike" spc="-1">
                <a:solidFill>
                  <a:srgbClr val="FFFFFF"/>
                </a:solidFill>
                <a:latin typeface="Arial"/>
                <a:ea typeface="DejaVu Sans"/>
              </a:rPr>
              <a:t>NI-Spy</a:t>
            </a:r>
            <a:endParaRPr lang="en-GB" sz="2000" b="0" strike="noStrike" spc="-1">
              <a:latin typeface="Arial"/>
            </a:endParaRPr>
          </a:p>
        </p:txBody>
      </p:sp>
      <p:sp>
        <p:nvSpPr>
          <p:cNvPr id="577" name="CustomShape 8"/>
          <p:cNvSpPr/>
          <p:nvPr/>
        </p:nvSpPr>
        <p:spPr>
          <a:xfrm flipH="1">
            <a:off x="5065920" y="4500720"/>
            <a:ext cx="2672280" cy="1181520"/>
          </a:xfrm>
          <a:prstGeom prst="homePlate">
            <a:avLst>
              <a:gd name="adj" fmla="val 56510"/>
            </a:avLst>
          </a:prstGeom>
          <a:solidFill>
            <a:srgbClr val="5E84B8"/>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r">
              <a:lnSpc>
                <a:spcPct val="100000"/>
              </a:lnSpc>
            </a:pPr>
            <a:r>
              <a:rPr lang="en-GB" sz="2000" b="1" strike="noStrike" spc="-1">
                <a:solidFill>
                  <a:srgbClr val="FFFFFF"/>
                </a:solidFill>
                <a:latin typeface="Arial"/>
                <a:ea typeface="DejaVu Sans"/>
              </a:rPr>
              <a:t>Алатки за конф.:</a:t>
            </a:r>
            <a:endParaRPr lang="en-GB" sz="2000" b="0" strike="noStrike" spc="-1">
              <a:latin typeface="Arial"/>
            </a:endParaRPr>
          </a:p>
          <a:p>
            <a:pPr algn="r">
              <a:lnSpc>
                <a:spcPct val="100000"/>
              </a:lnSpc>
            </a:pPr>
            <a:r>
              <a:rPr lang="en-GB" sz="2000" b="1" strike="noStrike" spc="-1">
                <a:solidFill>
                  <a:srgbClr val="FFFFFF"/>
                </a:solidFill>
                <a:latin typeface="Arial"/>
                <a:ea typeface="DejaVu Sans"/>
              </a:rPr>
              <a:t>Measurement &amp; </a:t>
            </a:r>
            <a:endParaRPr lang="en-GB" sz="2000" b="0" strike="noStrike" spc="-1">
              <a:latin typeface="Arial"/>
            </a:endParaRPr>
          </a:p>
          <a:p>
            <a:pPr algn="r">
              <a:lnSpc>
                <a:spcPct val="100000"/>
              </a:lnSpc>
            </a:pPr>
            <a:r>
              <a:rPr lang="en-GB" sz="2000" b="1" strike="noStrike" spc="-1">
                <a:solidFill>
                  <a:srgbClr val="FFFFFF"/>
                </a:solidFill>
                <a:latin typeface="Arial"/>
                <a:ea typeface="DejaVu Sans"/>
              </a:rPr>
              <a:t>Automation Explorer</a:t>
            </a:r>
            <a:endParaRPr lang="en-GB" sz="2000" b="0" strike="noStrike" spc="-1">
              <a:latin typeface="Arial"/>
            </a:endParaRPr>
          </a:p>
        </p:txBody>
      </p:sp>
      <p:sp>
        <p:nvSpPr>
          <p:cNvPr id="578" name="CustomShape 9"/>
          <p:cNvSpPr/>
          <p:nvPr/>
        </p:nvSpPr>
        <p:spPr>
          <a:xfrm>
            <a:off x="582480" y="3271680"/>
            <a:ext cx="1926000" cy="11890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spAutoFit/>
          </a:bodyPr>
          <a:lstStyle/>
          <a:p>
            <a:pPr algn="ctr">
              <a:lnSpc>
                <a:spcPct val="100000"/>
              </a:lnSpc>
            </a:pPr>
            <a:r>
              <a:rPr lang="en-GB" sz="1800" b="1" strike="noStrike" spc="-1">
                <a:solidFill>
                  <a:srgbClr val="000000"/>
                </a:solidFill>
                <a:latin typeface="Arial Narrow"/>
                <a:ea typeface="DejaVu Sans"/>
              </a:rPr>
              <a:t>Interface Board</a:t>
            </a:r>
            <a:endParaRPr lang="en-GB" sz="1800" b="0" strike="noStrike" spc="-1">
              <a:latin typeface="Arial"/>
            </a:endParaRPr>
          </a:p>
          <a:p>
            <a:pPr algn="ctr">
              <a:lnSpc>
                <a:spcPct val="100000"/>
              </a:lnSpc>
            </a:pPr>
            <a:r>
              <a:rPr lang="en-GB" sz="1800" b="1" strike="noStrike" spc="-1">
                <a:solidFill>
                  <a:srgbClr val="000000"/>
                </a:solidFill>
                <a:latin typeface="Arial Narrow"/>
                <a:ea typeface="DejaVu Sans"/>
              </a:rPr>
              <a:t>(GPIB, PXI, </a:t>
            </a:r>
            <a:endParaRPr lang="en-GB" sz="1800" b="0" strike="noStrike" spc="-1">
              <a:latin typeface="Arial"/>
            </a:endParaRPr>
          </a:p>
          <a:p>
            <a:pPr algn="ctr">
              <a:lnSpc>
                <a:spcPct val="100000"/>
              </a:lnSpc>
            </a:pPr>
            <a:r>
              <a:rPr lang="en-GB" sz="1800" b="1" strike="noStrike" spc="-1">
                <a:solidFill>
                  <a:srgbClr val="000000"/>
                </a:solidFill>
                <a:latin typeface="Arial Narrow"/>
                <a:ea typeface="DejaVu Sans"/>
              </a:rPr>
              <a:t>VXI, computer based, etc.)</a:t>
            </a:r>
            <a:endParaRPr lang="en-GB" sz="1800" b="0" strike="noStrike" spc="-1">
              <a:latin typeface="Arial"/>
            </a:endParaRPr>
          </a:p>
        </p:txBody>
      </p:sp>
      <p:pic>
        <p:nvPicPr>
          <p:cNvPr id="579" name="Picture 12"/>
          <p:cNvPicPr/>
          <p:nvPr/>
        </p:nvPicPr>
        <p:blipFill>
          <a:blip r:embed="rId4"/>
          <a:srcRect l="12529" t="7773" r="18248" b="7773"/>
          <a:stretch/>
        </p:blipFill>
        <p:spPr>
          <a:xfrm>
            <a:off x="711360" y="2173320"/>
            <a:ext cx="1668960" cy="1162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E8D2C5E9-CF92-4457-B81B-6A457D6F0CD4}" type="slidenum">
              <a:rPr lang="en-GB" sz="900" b="0" i="1" strike="noStrike" spc="-1">
                <a:solidFill>
                  <a:srgbClr val="000000"/>
                </a:solidFill>
                <a:latin typeface="Arial Narrow"/>
                <a:ea typeface="DejaVu Sans"/>
              </a:rPr>
              <a:t>23</a:t>
            </a:fld>
            <a:endParaRPr lang="en-GB" sz="900" b="0" strike="noStrike" spc="-1">
              <a:latin typeface="Arial"/>
            </a:endParaRPr>
          </a:p>
        </p:txBody>
      </p:sp>
      <p:sp>
        <p:nvSpPr>
          <p:cNvPr id="581" name="CustomShape 2"/>
          <p:cNvSpPr/>
          <p:nvPr/>
        </p:nvSpPr>
        <p:spPr>
          <a:xfrm>
            <a:off x="380880" y="461880"/>
            <a:ext cx="8295120" cy="52812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Нагодување на GPIB инструментите</a:t>
            </a:r>
            <a:endParaRPr lang="en-GB" sz="3600" b="0" strike="noStrike" spc="-1">
              <a:latin typeface="Arial"/>
            </a:endParaRPr>
          </a:p>
        </p:txBody>
      </p:sp>
      <p:sp>
        <p:nvSpPr>
          <p:cNvPr id="582" name="CustomShape 3"/>
          <p:cNvSpPr/>
          <p:nvPr/>
        </p:nvSpPr>
        <p:spPr>
          <a:xfrm>
            <a:off x="1295280" y="5334120"/>
            <a:ext cx="639972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4600" indent="-173520" algn="ctr">
              <a:lnSpc>
                <a:spcPct val="100000"/>
              </a:lnSpc>
              <a:spcBef>
                <a:spcPts val="519"/>
              </a:spcBef>
            </a:pPr>
            <a:r>
              <a:rPr lang="en-GB" sz="2600" b="1" strike="noStrike" spc="-1">
                <a:solidFill>
                  <a:srgbClr val="000000"/>
                </a:solidFill>
                <a:latin typeface="Arial Narrow"/>
                <a:ea typeface="DejaVu Sans"/>
              </a:rPr>
              <a:t>Measurement &amp; Automation Explorer (MAX)</a:t>
            </a:r>
            <a:endParaRPr lang="en-GB" sz="2600" b="0" strike="noStrike" spc="-1">
              <a:latin typeface="Arial"/>
            </a:endParaRPr>
          </a:p>
        </p:txBody>
      </p:sp>
      <p:pic>
        <p:nvPicPr>
          <p:cNvPr id="583" name="Picture 43"/>
          <p:cNvPicPr/>
          <p:nvPr/>
        </p:nvPicPr>
        <p:blipFill>
          <a:blip r:embed="rId3"/>
          <a:stretch/>
        </p:blipFill>
        <p:spPr>
          <a:xfrm>
            <a:off x="914400" y="1220760"/>
            <a:ext cx="7080840" cy="4112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0DCB0DE-AFFF-478C-A478-8F4FEC0B59DD}" type="slidenum">
              <a:rPr lang="en-GB" sz="900" b="0" i="1" strike="noStrike" spc="-1">
                <a:solidFill>
                  <a:srgbClr val="000000"/>
                </a:solidFill>
                <a:latin typeface="Arial Narrow"/>
                <a:ea typeface="DejaVu Sans"/>
              </a:rPr>
              <a:t>24</a:t>
            </a:fld>
            <a:endParaRPr lang="en-GB" sz="900" b="0" strike="noStrike" spc="-1">
              <a:latin typeface="Arial"/>
            </a:endParaRPr>
          </a:p>
        </p:txBody>
      </p:sp>
      <p:sp>
        <p:nvSpPr>
          <p:cNvPr id="585"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Што е Instrument I/O Assistant?</a:t>
            </a:r>
            <a:endParaRPr lang="en-GB" sz="3600" b="0" strike="noStrike" spc="-1">
              <a:latin typeface="Arial"/>
            </a:endParaRPr>
          </a:p>
        </p:txBody>
      </p:sp>
      <p:sp>
        <p:nvSpPr>
          <p:cNvPr id="586" name="CustomShape 3"/>
          <p:cNvSpPr/>
          <p:nvPr/>
        </p:nvSpPr>
        <p:spPr>
          <a:xfrm>
            <a:off x="380880" y="1295280"/>
            <a:ext cx="4266000" cy="426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4600" indent="-173520">
              <a:lnSpc>
                <a:spcPct val="100000"/>
              </a:lnSpc>
              <a:spcBef>
                <a:spcPts val="561"/>
              </a:spcBef>
              <a:buClr>
                <a:srgbClr val="000000"/>
              </a:buClr>
              <a:buFont typeface="Symbol"/>
              <a:buChar char=""/>
            </a:pPr>
            <a:r>
              <a:rPr lang="en-GB" sz="2800" b="0" strike="noStrike" spc="-1">
                <a:solidFill>
                  <a:srgbClr val="000000"/>
                </a:solidFill>
                <a:latin typeface="Arial Narrow"/>
                <a:ea typeface="DejaVu Sans"/>
              </a:rPr>
              <a:t>Пристап низ LabVIEW Express VI</a:t>
            </a:r>
            <a:endParaRPr lang="en-GB" sz="2800" b="0" strike="noStrike" spc="-1">
              <a:latin typeface="Arial"/>
            </a:endParaRPr>
          </a:p>
          <a:p>
            <a:pPr marL="174600" indent="-173520">
              <a:lnSpc>
                <a:spcPct val="100000"/>
              </a:lnSpc>
              <a:spcBef>
                <a:spcPts val="561"/>
              </a:spcBef>
              <a:buClr>
                <a:srgbClr val="000000"/>
              </a:buClr>
              <a:buFont typeface="Symbol"/>
              <a:buChar char=""/>
            </a:pPr>
            <a:r>
              <a:rPr lang="en-GB" sz="2800" b="0" strike="noStrike" spc="-1">
                <a:solidFill>
                  <a:srgbClr val="000000"/>
                </a:solidFill>
                <a:latin typeface="Arial Narrow"/>
                <a:ea typeface="DejaVu Sans"/>
              </a:rPr>
              <a:t>Се користи а нагодување на комуникацијата и податоците низ чекор по чекор постапка</a:t>
            </a:r>
            <a:endParaRPr lang="en-GB" sz="2800" b="0" strike="noStrike" spc="-1">
              <a:latin typeface="Arial"/>
            </a:endParaRPr>
          </a:p>
        </p:txBody>
      </p:sp>
      <p:pic>
        <p:nvPicPr>
          <p:cNvPr id="587" name="Picture 4"/>
          <p:cNvPicPr/>
          <p:nvPr/>
        </p:nvPicPr>
        <p:blipFill>
          <a:blip r:embed="rId3"/>
          <a:srcRect l="31753" t="46003" r="47191" b="36005"/>
          <a:stretch/>
        </p:blipFill>
        <p:spPr>
          <a:xfrm>
            <a:off x="5334120" y="1905120"/>
            <a:ext cx="2894400" cy="1692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22D6343-D0B5-4FE6-B153-6A5E7D76D3BF}" type="slidenum">
              <a:rPr lang="en-GB" sz="900" b="0" i="1" strike="noStrike" spc="-1">
                <a:solidFill>
                  <a:srgbClr val="000000"/>
                </a:solidFill>
                <a:latin typeface="Arial Narrow"/>
                <a:ea typeface="DejaVu Sans"/>
              </a:rPr>
              <a:t>25</a:t>
            </a:fld>
            <a:endParaRPr lang="en-GB" sz="900" b="0" strike="noStrike" spc="-1">
              <a:latin typeface="Arial"/>
            </a:endParaRPr>
          </a:p>
        </p:txBody>
      </p:sp>
      <p:sp>
        <p:nvSpPr>
          <p:cNvPr id="589"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Комуникација со инструмент</a:t>
            </a:r>
            <a:endParaRPr lang="en-GB" sz="3600" b="0" strike="noStrike" spc="-1">
              <a:latin typeface="Arial"/>
            </a:endParaRPr>
          </a:p>
        </p:txBody>
      </p:sp>
      <p:pic>
        <p:nvPicPr>
          <p:cNvPr id="590" name="Picture 7"/>
          <p:cNvPicPr/>
          <p:nvPr/>
        </p:nvPicPr>
        <p:blipFill>
          <a:blip r:embed="rId3"/>
          <a:stretch/>
        </p:blipFill>
        <p:spPr>
          <a:xfrm>
            <a:off x="1219320" y="1066680"/>
            <a:ext cx="6704640" cy="4736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60278444-50B2-477F-AC48-D72A9F0EE7D1}" type="slidenum">
              <a:rPr lang="en-GB" sz="900" b="0" i="1" strike="noStrike" spc="-1">
                <a:solidFill>
                  <a:srgbClr val="000000"/>
                </a:solidFill>
                <a:latin typeface="Arial Narrow"/>
                <a:ea typeface="DejaVu Sans"/>
              </a:rPr>
              <a:t>26</a:t>
            </a:fld>
            <a:endParaRPr lang="en-GB" sz="900" b="0" strike="noStrike" spc="-1">
              <a:latin typeface="Arial"/>
            </a:endParaRPr>
          </a:p>
        </p:txBody>
      </p:sp>
      <p:sp>
        <p:nvSpPr>
          <p:cNvPr id="592" name="CustomShape 2"/>
          <p:cNvSpPr/>
          <p:nvPr/>
        </p:nvSpPr>
        <p:spPr>
          <a:xfrm>
            <a:off x="457200" y="182520"/>
            <a:ext cx="5476320" cy="11487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nchor="ctr">
            <a:spAutoFit/>
          </a:bodyPr>
          <a:lstStyle/>
          <a:p>
            <a:pPr>
              <a:lnSpc>
                <a:spcPct val="100000"/>
              </a:lnSpc>
            </a:pPr>
            <a:r>
              <a:rPr lang="en-GB" sz="3600" b="1" strike="noStrike" spc="-1">
                <a:solidFill>
                  <a:srgbClr val="000000"/>
                </a:solidFill>
                <a:latin typeface="Arial Narrow"/>
                <a:ea typeface="DejaVu Sans"/>
              </a:rPr>
              <a:t>Инструментациски драјвери</a:t>
            </a:r>
            <a:endParaRPr lang="en-GB" sz="3600" b="0" strike="noStrike" spc="-1">
              <a:latin typeface="Arial"/>
            </a:endParaRPr>
          </a:p>
        </p:txBody>
      </p:sp>
      <p:sp>
        <p:nvSpPr>
          <p:cNvPr id="593" name="CustomShape 3"/>
          <p:cNvSpPr/>
          <p:nvPr/>
        </p:nvSpPr>
        <p:spPr>
          <a:xfrm>
            <a:off x="457200" y="1295280"/>
            <a:ext cx="8457120" cy="48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280">
              <a:lnSpc>
                <a:spcPct val="100000"/>
              </a:lnSpc>
              <a:spcBef>
                <a:spcPts val="1301"/>
              </a:spcBef>
              <a:buClr>
                <a:srgbClr val="000000"/>
              </a:buClr>
              <a:buFont typeface="Symbol"/>
              <a:buChar char=""/>
            </a:pPr>
            <a:r>
              <a:rPr lang="en-GB" sz="2600" b="0" strike="noStrike" spc="-1">
                <a:solidFill>
                  <a:srgbClr val="000000"/>
                </a:solidFill>
                <a:latin typeface="Arial"/>
                <a:ea typeface="DejaVu Sans"/>
              </a:rPr>
              <a:t> Повеќе од 1200 LabVIEW инструментациски драјв.</a:t>
            </a:r>
            <a:endParaRPr lang="en-GB" sz="2600" b="0" strike="noStrike" spc="-1">
              <a:latin typeface="Arial"/>
            </a:endParaRPr>
          </a:p>
        </p:txBody>
      </p:sp>
      <p:pic>
        <p:nvPicPr>
          <p:cNvPr id="594" name="Picture 4"/>
          <p:cNvPicPr/>
          <p:nvPr/>
        </p:nvPicPr>
        <p:blipFill>
          <a:blip r:embed="rId3"/>
          <a:stretch/>
        </p:blipFill>
        <p:spPr>
          <a:xfrm>
            <a:off x="609480" y="2630520"/>
            <a:ext cx="7847640" cy="2896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3585500B-5E6A-4DD5-92BE-62BA3286F7E5}" type="slidenum">
              <a:rPr lang="en-GB" sz="900" b="0" i="1" strike="noStrike" spc="-1">
                <a:solidFill>
                  <a:srgbClr val="000000"/>
                </a:solidFill>
                <a:latin typeface="Arial Narrow"/>
                <a:ea typeface="DejaVu Sans"/>
              </a:rPr>
              <a:t>27</a:t>
            </a:fld>
            <a:endParaRPr lang="en-GB" sz="900" b="0" strike="noStrike" spc="-1">
              <a:latin typeface="Arial"/>
            </a:endParaRPr>
          </a:p>
        </p:txBody>
      </p:sp>
      <p:sp>
        <p:nvSpPr>
          <p:cNvPr id="596"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Инсталирање и наоѓање на драјвери</a:t>
            </a:r>
            <a:endParaRPr lang="en-GB" sz="3600" b="0" strike="noStrike" spc="-1">
              <a:latin typeface="Arial"/>
            </a:endParaRPr>
          </a:p>
        </p:txBody>
      </p:sp>
      <p:sp>
        <p:nvSpPr>
          <p:cNvPr id="597" name="CustomShape 3"/>
          <p:cNvSpPr/>
          <p:nvPr/>
        </p:nvSpPr>
        <p:spPr>
          <a:xfrm>
            <a:off x="457200" y="1143000"/>
            <a:ext cx="8152200" cy="257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28600" indent="-227520">
              <a:lnSpc>
                <a:spcPct val="100000"/>
              </a:lnSpc>
              <a:spcBef>
                <a:spcPts val="1400"/>
              </a:spcBef>
              <a:buClr>
                <a:srgbClr val="000000"/>
              </a:buClr>
              <a:buFont typeface="Symbol"/>
              <a:buChar char=""/>
            </a:pPr>
            <a:r>
              <a:rPr lang="en-GB" sz="2800" b="0" strike="noStrike" spc="-1">
                <a:solidFill>
                  <a:srgbClr val="000000"/>
                </a:solidFill>
                <a:latin typeface="Arial Narrow"/>
                <a:ea typeface="DejaVu Sans"/>
              </a:rPr>
              <a:t>Достапни на </a:t>
            </a:r>
            <a:r>
              <a:rPr lang="en-GB" sz="2800" b="1" strike="noStrike" spc="-1">
                <a:solidFill>
                  <a:srgbClr val="000000"/>
                </a:solidFill>
                <a:latin typeface="Courier New"/>
                <a:ea typeface="DejaVu Sans"/>
              </a:rPr>
              <a:t>ni.com/idnet</a:t>
            </a:r>
            <a:endParaRPr lang="en-GB" sz="2800" b="0" strike="noStrike" spc="-1">
              <a:latin typeface="Arial"/>
            </a:endParaRPr>
          </a:p>
          <a:p>
            <a:pPr marL="228600" indent="-227520">
              <a:lnSpc>
                <a:spcPct val="100000"/>
              </a:lnSpc>
              <a:spcBef>
                <a:spcPts val="1400"/>
              </a:spcBef>
              <a:buClr>
                <a:srgbClr val="000000"/>
              </a:buClr>
              <a:buFont typeface="Symbol"/>
              <a:buChar char=""/>
            </a:pPr>
            <a:r>
              <a:rPr lang="en-GB" sz="2800" b="0" strike="noStrike" spc="-1">
                <a:solidFill>
                  <a:srgbClr val="000000"/>
                </a:solidFill>
                <a:latin typeface="Arial Narrow"/>
                <a:ea typeface="DejaVu Sans"/>
              </a:rPr>
              <a:t>Инсталирање во библиотека: </a:t>
            </a:r>
            <a:r>
              <a:rPr lang="en-GB" sz="2800" b="1" strike="noStrike" spc="-1">
                <a:solidFill>
                  <a:srgbClr val="000000"/>
                </a:solidFill>
                <a:latin typeface="Courier New"/>
                <a:ea typeface="DejaVu Sans"/>
              </a:rPr>
              <a:t>LabVIEW 7.0\instr.lib</a:t>
            </a:r>
            <a:r>
              <a:rPr lang="en-GB" sz="2800" b="0" strike="noStrike" spc="-1">
                <a:solidFill>
                  <a:srgbClr val="000000"/>
                </a:solidFill>
                <a:latin typeface="Arial Narrow"/>
                <a:ea typeface="DejaVu Sans"/>
              </a:rPr>
              <a:t> directory</a:t>
            </a:r>
            <a:endParaRPr lang="en-GB" sz="2800" b="0" strike="noStrike" spc="-1">
              <a:latin typeface="Arial"/>
            </a:endParaRPr>
          </a:p>
          <a:p>
            <a:pPr marL="228600" indent="-227520">
              <a:lnSpc>
                <a:spcPct val="100000"/>
              </a:lnSpc>
              <a:spcBef>
                <a:spcPts val="1400"/>
              </a:spcBef>
              <a:buClr>
                <a:srgbClr val="000000"/>
              </a:buClr>
              <a:buFont typeface="Symbol"/>
              <a:buChar char=""/>
            </a:pPr>
            <a:r>
              <a:rPr lang="en-GB" sz="2800" b="0" strike="noStrike" spc="-1">
                <a:solidFill>
                  <a:srgbClr val="000000"/>
                </a:solidFill>
                <a:latin typeface="Arial Narrow"/>
                <a:ea typeface="DejaVu Sans"/>
              </a:rPr>
              <a:t>Пристап од палетата </a:t>
            </a:r>
            <a:r>
              <a:rPr lang="en-GB" sz="2800" b="1" strike="noStrike" spc="-1">
                <a:solidFill>
                  <a:srgbClr val="000000"/>
                </a:solidFill>
                <a:latin typeface="Arial Narrow"/>
                <a:ea typeface="DejaVu Sans"/>
              </a:rPr>
              <a:t>Functions»Input»Instrument Drivers</a:t>
            </a:r>
            <a:endParaRPr lang="en-GB" sz="2800" b="0" strike="noStrike" spc="-1">
              <a:latin typeface="Arial"/>
            </a:endParaRPr>
          </a:p>
        </p:txBody>
      </p:sp>
      <p:pic>
        <p:nvPicPr>
          <p:cNvPr id="598" name="Picture 597"/>
          <p:cNvPicPr/>
          <p:nvPr/>
        </p:nvPicPr>
        <p:blipFill>
          <a:blip r:embed="rId3"/>
          <a:stretch/>
        </p:blipFill>
        <p:spPr>
          <a:xfrm>
            <a:off x="6019920" y="4038480"/>
            <a:ext cx="2208960" cy="1573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D0175344-11DA-4AC9-A306-384B4B450DE5}" type="slidenum">
              <a:rPr lang="en-GB" sz="900" b="0" i="1" strike="noStrike" spc="-1">
                <a:solidFill>
                  <a:srgbClr val="000000"/>
                </a:solidFill>
                <a:latin typeface="Arial Narrow"/>
                <a:ea typeface="DejaVu Sans"/>
              </a:rPr>
              <a:t>28</a:t>
            </a:fld>
            <a:endParaRPr lang="en-GB" sz="900" b="0" strike="noStrike" spc="-1">
              <a:latin typeface="Arial"/>
            </a:endParaRPr>
          </a:p>
        </p:txBody>
      </p:sp>
      <p:pic>
        <p:nvPicPr>
          <p:cNvPr id="600" name="Picture 2"/>
          <p:cNvPicPr/>
          <p:nvPr/>
        </p:nvPicPr>
        <p:blipFill>
          <a:blip r:embed="rId3"/>
          <a:srcRect l="24737" t="41378" r="13692" b="13835"/>
          <a:stretch/>
        </p:blipFill>
        <p:spPr>
          <a:xfrm>
            <a:off x="923760" y="1457280"/>
            <a:ext cx="7355520" cy="3886560"/>
          </a:xfrm>
          <a:prstGeom prst="rect">
            <a:avLst/>
          </a:prstGeom>
          <a:ln>
            <a:solidFill>
              <a:schemeClr val="tx1"/>
            </a:solidFill>
          </a:ln>
        </p:spPr>
      </p:pic>
      <p:sp>
        <p:nvSpPr>
          <p:cNvPr id="601" name="CustomShape 2"/>
          <p:cNvSpPr/>
          <p:nvPr/>
        </p:nvSpPr>
        <p:spPr>
          <a:xfrm>
            <a:off x="380880" y="426960"/>
            <a:ext cx="8533440" cy="52812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Модел на драјверите</a:t>
            </a:r>
            <a:endParaRPr lang="en-GB" sz="3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985D30BE-5CCC-4895-BD7C-EBBC873BC25E}" type="slidenum">
              <a:rPr lang="en-GB" sz="900" b="0" i="1" strike="noStrike" spc="-1">
                <a:solidFill>
                  <a:srgbClr val="000000"/>
                </a:solidFill>
                <a:latin typeface="Arial Narrow"/>
                <a:ea typeface="DejaVu Sans"/>
              </a:rPr>
              <a:t>29</a:t>
            </a:fld>
            <a:endParaRPr lang="en-GB" sz="900" b="0" strike="noStrike" spc="-1">
              <a:latin typeface="Arial"/>
            </a:endParaRPr>
          </a:p>
        </p:txBody>
      </p:sp>
      <p:sp>
        <p:nvSpPr>
          <p:cNvPr id="603" name="CustomShape 2"/>
          <p:cNvSpPr/>
          <p:nvPr/>
        </p:nvSpPr>
        <p:spPr>
          <a:xfrm>
            <a:off x="423720" y="973080"/>
            <a:ext cx="8060400" cy="426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74600" indent="-173520">
              <a:lnSpc>
                <a:spcPct val="160000"/>
              </a:lnSpc>
              <a:spcBef>
                <a:spcPts val="561"/>
              </a:spcBef>
              <a:buClr>
                <a:srgbClr val="000000"/>
              </a:buClr>
              <a:buFont typeface="Symbol"/>
              <a:buChar char=""/>
            </a:pPr>
            <a:r>
              <a:rPr lang="en-GB" sz="2800" b="1" strike="noStrike" spc="-1">
                <a:solidFill>
                  <a:srgbClr val="000000"/>
                </a:solidFill>
                <a:latin typeface="Arial Narrow"/>
                <a:ea typeface="DejaVu Sans"/>
              </a:rPr>
              <a:t>Initialize • • • </a:t>
            </a:r>
            <a:endParaRPr lang="en-GB" sz="2800" b="0" strike="noStrike" spc="-1">
              <a:latin typeface="Arial"/>
            </a:endParaRPr>
          </a:p>
          <a:p>
            <a:pPr marL="174600" indent="-173520">
              <a:lnSpc>
                <a:spcPct val="160000"/>
              </a:lnSpc>
              <a:spcBef>
                <a:spcPts val="561"/>
              </a:spcBef>
              <a:buClr>
                <a:srgbClr val="000000"/>
              </a:buClr>
              <a:buFont typeface="Symbol"/>
              <a:buChar char=""/>
            </a:pPr>
            <a:r>
              <a:rPr lang="en-GB" sz="2800" b="1" strike="noStrike" spc="-1">
                <a:solidFill>
                  <a:srgbClr val="000000"/>
                </a:solidFill>
                <a:latin typeface="Arial Narrow"/>
                <a:ea typeface="DejaVu Sans"/>
              </a:rPr>
              <a:t>Configure • • • • • • • •</a:t>
            </a:r>
            <a:endParaRPr lang="en-GB" sz="2800" b="0" strike="noStrike" spc="-1">
              <a:latin typeface="Arial"/>
            </a:endParaRPr>
          </a:p>
          <a:p>
            <a:pPr marL="174600" indent="-173520">
              <a:lnSpc>
                <a:spcPct val="160000"/>
              </a:lnSpc>
              <a:spcBef>
                <a:spcPts val="561"/>
              </a:spcBef>
              <a:buClr>
                <a:srgbClr val="000000"/>
              </a:buClr>
              <a:buFont typeface="Symbol"/>
              <a:buChar char=""/>
            </a:pPr>
            <a:r>
              <a:rPr lang="en-GB" sz="2800" b="1" strike="noStrike" spc="-1">
                <a:solidFill>
                  <a:srgbClr val="000000"/>
                </a:solidFill>
                <a:latin typeface="Arial Narrow"/>
                <a:ea typeface="DejaVu Sans"/>
              </a:rPr>
              <a:t>Action/Status • • • • • • • • • • • •</a:t>
            </a:r>
            <a:endParaRPr lang="en-GB" sz="2800" b="0" strike="noStrike" spc="-1">
              <a:latin typeface="Arial"/>
            </a:endParaRPr>
          </a:p>
          <a:p>
            <a:pPr marL="174600" indent="-173520">
              <a:lnSpc>
                <a:spcPct val="160000"/>
              </a:lnSpc>
              <a:spcBef>
                <a:spcPts val="561"/>
              </a:spcBef>
              <a:buClr>
                <a:srgbClr val="000000"/>
              </a:buClr>
              <a:buFont typeface="Symbol"/>
              <a:buChar char=""/>
            </a:pPr>
            <a:r>
              <a:rPr lang="en-GB" sz="2800" b="1" strike="noStrike" spc="-1">
                <a:solidFill>
                  <a:srgbClr val="000000"/>
                </a:solidFill>
                <a:latin typeface="Arial Narrow"/>
                <a:ea typeface="DejaVu Sans"/>
              </a:rPr>
              <a:t>Data • • • • • • • • • • • • • • • • • • • • • • • • • • </a:t>
            </a:r>
            <a:endParaRPr lang="en-GB" sz="2800" b="0" strike="noStrike" spc="-1">
              <a:latin typeface="Arial"/>
            </a:endParaRPr>
          </a:p>
          <a:p>
            <a:pPr marL="174600" indent="-173520">
              <a:lnSpc>
                <a:spcPct val="160000"/>
              </a:lnSpc>
              <a:spcBef>
                <a:spcPts val="561"/>
              </a:spcBef>
              <a:buClr>
                <a:srgbClr val="000000"/>
              </a:buClr>
              <a:buFont typeface="Symbol"/>
              <a:buChar char=""/>
            </a:pPr>
            <a:r>
              <a:rPr lang="en-GB" sz="2800" b="1" strike="noStrike" spc="-1">
                <a:solidFill>
                  <a:srgbClr val="000000"/>
                </a:solidFill>
                <a:latin typeface="Arial Narrow"/>
                <a:ea typeface="DejaVu Sans"/>
              </a:rPr>
              <a:t>Utility • • • • • • • • • • • • • • • • • • • • • • • • • • • • • • • </a:t>
            </a:r>
            <a:endParaRPr lang="en-GB" sz="2800" b="0" strike="noStrike" spc="-1">
              <a:latin typeface="Arial"/>
            </a:endParaRPr>
          </a:p>
          <a:p>
            <a:pPr marL="174600" indent="-173520">
              <a:lnSpc>
                <a:spcPct val="160000"/>
              </a:lnSpc>
              <a:spcBef>
                <a:spcPts val="561"/>
              </a:spcBef>
              <a:buClr>
                <a:srgbClr val="000000"/>
              </a:buClr>
              <a:buFont typeface="Symbol"/>
              <a:buChar char=""/>
            </a:pPr>
            <a:r>
              <a:rPr lang="en-GB" sz="2800" b="1" strike="noStrike" spc="-1">
                <a:solidFill>
                  <a:srgbClr val="000000"/>
                </a:solidFill>
                <a:latin typeface="Arial Narrow"/>
                <a:ea typeface="DejaVu Sans"/>
              </a:rPr>
              <a:t>Close • • • • • • • • • • • • • • • • • • • • • • • • • • • • • • • • • • • • • •</a:t>
            </a:r>
            <a:endParaRPr lang="en-GB" sz="2800" b="0" strike="noStrike" spc="-1">
              <a:latin typeface="Arial"/>
            </a:endParaRPr>
          </a:p>
        </p:txBody>
      </p:sp>
      <p:sp>
        <p:nvSpPr>
          <p:cNvPr id="604" name="CustomShape 3"/>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Vis за инструментациски драјвери</a:t>
            </a:r>
            <a:endParaRPr lang="en-GB" sz="3600" b="0" strike="noStrike" spc="-1">
              <a:latin typeface="Arial"/>
            </a:endParaRPr>
          </a:p>
        </p:txBody>
      </p:sp>
      <p:pic>
        <p:nvPicPr>
          <p:cNvPr id="605" name="Picture 4"/>
          <p:cNvPicPr/>
          <p:nvPr/>
        </p:nvPicPr>
        <p:blipFill>
          <a:blip r:embed="rId3"/>
          <a:srcRect l="73106" t="40604" r="20574" b="51953"/>
          <a:stretch/>
        </p:blipFill>
        <p:spPr>
          <a:xfrm>
            <a:off x="6784920" y="4084560"/>
            <a:ext cx="854640" cy="862560"/>
          </a:xfrm>
          <a:prstGeom prst="rect">
            <a:avLst/>
          </a:prstGeom>
          <a:ln w="9360">
            <a:solidFill>
              <a:srgbClr val="000000"/>
            </a:solidFill>
            <a:miter/>
          </a:ln>
        </p:spPr>
      </p:pic>
      <p:pic>
        <p:nvPicPr>
          <p:cNvPr id="606" name="Picture 5"/>
          <p:cNvPicPr/>
          <p:nvPr/>
        </p:nvPicPr>
        <p:blipFill>
          <a:blip r:embed="rId3"/>
          <a:srcRect l="66994" t="40604" r="26686" b="51953"/>
          <a:stretch/>
        </p:blipFill>
        <p:spPr>
          <a:xfrm>
            <a:off x="5597640" y="3311640"/>
            <a:ext cx="854640" cy="862560"/>
          </a:xfrm>
          <a:prstGeom prst="rect">
            <a:avLst/>
          </a:prstGeom>
          <a:ln w="9360">
            <a:solidFill>
              <a:srgbClr val="000000"/>
            </a:solidFill>
            <a:miter/>
          </a:ln>
        </p:spPr>
      </p:pic>
      <p:pic>
        <p:nvPicPr>
          <p:cNvPr id="607" name="Picture 6"/>
          <p:cNvPicPr/>
          <p:nvPr/>
        </p:nvPicPr>
        <p:blipFill>
          <a:blip r:embed="rId3"/>
          <a:srcRect l="60796" t="40604" r="32638" b="51953"/>
          <a:stretch/>
        </p:blipFill>
        <p:spPr>
          <a:xfrm>
            <a:off x="4289400" y="2543040"/>
            <a:ext cx="886320" cy="860760"/>
          </a:xfrm>
          <a:prstGeom prst="rect">
            <a:avLst/>
          </a:prstGeom>
          <a:ln w="9360">
            <a:solidFill>
              <a:srgbClr val="000000"/>
            </a:solidFill>
            <a:miter/>
          </a:ln>
        </p:spPr>
      </p:pic>
      <p:pic>
        <p:nvPicPr>
          <p:cNvPr id="608" name="Picture 7"/>
          <p:cNvPicPr/>
          <p:nvPr/>
        </p:nvPicPr>
        <p:blipFill>
          <a:blip r:embed="rId3"/>
          <a:srcRect l="54750" t="40604" r="39006" b="51953"/>
          <a:stretch/>
        </p:blipFill>
        <p:spPr>
          <a:xfrm>
            <a:off x="3094200" y="1781280"/>
            <a:ext cx="844920" cy="862560"/>
          </a:xfrm>
          <a:prstGeom prst="rect">
            <a:avLst/>
          </a:prstGeom>
          <a:ln w="9360">
            <a:solidFill>
              <a:srgbClr val="000000"/>
            </a:solidFill>
            <a:miter/>
          </a:ln>
        </p:spPr>
      </p:pic>
      <p:pic>
        <p:nvPicPr>
          <p:cNvPr id="609" name="Picture 8"/>
          <p:cNvPicPr/>
          <p:nvPr/>
        </p:nvPicPr>
        <p:blipFill>
          <a:blip r:embed="rId3"/>
          <a:srcRect l="36459" t="40885" r="57853" b="52526"/>
          <a:stretch/>
        </p:blipFill>
        <p:spPr>
          <a:xfrm>
            <a:off x="2006640" y="1079640"/>
            <a:ext cx="813240" cy="810000"/>
          </a:xfrm>
          <a:prstGeom prst="rect">
            <a:avLst/>
          </a:prstGeom>
          <a:ln w="9360">
            <a:solidFill>
              <a:srgbClr val="000000"/>
            </a:solidFill>
            <a:miter/>
          </a:ln>
        </p:spPr>
      </p:pic>
      <p:pic>
        <p:nvPicPr>
          <p:cNvPr id="610" name="Picture 609"/>
          <p:cNvPicPr/>
          <p:nvPr/>
        </p:nvPicPr>
        <p:blipFill>
          <a:blip r:embed="rId4"/>
          <a:stretch/>
        </p:blipFill>
        <p:spPr>
          <a:xfrm>
            <a:off x="7937640" y="4863960"/>
            <a:ext cx="786600" cy="837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C19B78F6-6CF1-48A8-A65E-7C46080756F3}" type="slidenum">
              <a:rPr lang="en-GB" sz="900" b="0" i="1" strike="noStrike" spc="-1">
                <a:solidFill>
                  <a:srgbClr val="000000"/>
                </a:solidFill>
                <a:latin typeface="Arial Narrow"/>
                <a:ea typeface="DejaVu Sans"/>
              </a:rPr>
              <a:t>3</a:t>
            </a:fld>
            <a:endParaRPr lang="en-GB" sz="900" b="0" strike="noStrike" spc="-1">
              <a:latin typeface="Arial"/>
            </a:endParaRPr>
          </a:p>
        </p:txBody>
      </p:sp>
      <p:pic>
        <p:nvPicPr>
          <p:cNvPr id="332" name="Picture 2"/>
          <p:cNvPicPr/>
          <p:nvPr/>
        </p:nvPicPr>
        <p:blipFill>
          <a:blip r:embed="rId3"/>
          <a:stretch/>
        </p:blipFill>
        <p:spPr>
          <a:xfrm>
            <a:off x="5952960" y="571680"/>
            <a:ext cx="3037320" cy="2494440"/>
          </a:xfrm>
          <a:prstGeom prst="rect">
            <a:avLst/>
          </a:prstGeom>
          <a:ln>
            <a:noFill/>
          </a:ln>
          <a:effectLst>
            <a:outerShdw dist="35638" dir="2700000" algn="ctr" rotWithShape="0">
              <a:schemeClr val="bg2"/>
            </a:outerShdw>
          </a:effectLst>
        </p:spPr>
      </p:pic>
      <p:sp>
        <p:nvSpPr>
          <p:cNvPr id="333" name="CustomShape 2"/>
          <p:cNvSpPr/>
          <p:nvPr/>
        </p:nvSpPr>
        <p:spPr>
          <a:xfrm>
            <a:off x="380880" y="385920"/>
            <a:ext cx="6053760" cy="5277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Преглед и конфигурација</a:t>
            </a:r>
            <a:endParaRPr lang="en-GB" sz="3600" b="0" strike="noStrike" spc="-1">
              <a:latin typeface="Arial"/>
            </a:endParaRPr>
          </a:p>
        </p:txBody>
      </p:sp>
      <p:pic>
        <p:nvPicPr>
          <p:cNvPr id="334" name="Picture 4"/>
          <p:cNvPicPr/>
          <p:nvPr/>
        </p:nvPicPr>
        <p:blipFill>
          <a:blip r:embed="rId4"/>
          <a:stretch/>
        </p:blipFill>
        <p:spPr>
          <a:xfrm>
            <a:off x="5952960" y="3143160"/>
            <a:ext cx="3037320" cy="2494440"/>
          </a:xfrm>
          <a:prstGeom prst="rect">
            <a:avLst/>
          </a:prstGeom>
          <a:ln>
            <a:noFill/>
          </a:ln>
          <a:effectLst>
            <a:outerShdw dist="35638" dir="2700000" algn="ctr" rotWithShape="0">
              <a:schemeClr val="bg2"/>
            </a:outerShdw>
          </a:effectLst>
        </p:spPr>
      </p:pic>
      <p:sp>
        <p:nvSpPr>
          <p:cNvPr id="335" name="CustomShape 3"/>
          <p:cNvSpPr/>
          <p:nvPr/>
        </p:nvSpPr>
        <p:spPr>
          <a:xfrm>
            <a:off x="380880" y="1317600"/>
            <a:ext cx="5485320" cy="484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0" strike="noStrike" spc="-1">
                <a:solidFill>
                  <a:srgbClr val="000000"/>
                </a:solidFill>
                <a:latin typeface="Arial"/>
                <a:ea typeface="DejaVu Sans"/>
              </a:rPr>
              <a:t>Основна цел на системот за аквизиција е мерење на сигнали од реалното опгружување</a:t>
            </a:r>
            <a:endParaRPr lang="en-GB" sz="2400" b="0" strike="noStrike" spc="-1">
              <a:latin typeface="Arial"/>
            </a:endParaRPr>
          </a:p>
          <a:p>
            <a:pPr>
              <a:lnSpc>
                <a:spcPct val="100000"/>
              </a:lnSpc>
            </a:pPr>
            <a:endParaRPr lang="en-GB" sz="2400" b="0" strike="noStrike" spc="-1">
              <a:latin typeface="Arial"/>
            </a:endParaRPr>
          </a:p>
          <a:p>
            <a:pPr>
              <a:lnSpc>
                <a:spcPct val="100000"/>
              </a:lnSpc>
            </a:pPr>
            <a:r>
              <a:rPr lang="en-GB" sz="2400" b="0" strike="noStrike" spc="-1">
                <a:solidFill>
                  <a:srgbClr val="000000"/>
                </a:solidFill>
                <a:latin typeface="Arial"/>
                <a:ea typeface="DejaVu Sans"/>
              </a:rPr>
              <a:t>Системите за аквизиција се состојат од:</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a:ea typeface="DejaVu Sans"/>
              </a:rPr>
              <a:t>Сетила или претворувачи</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a:ea typeface="DejaVu Sans"/>
              </a:rPr>
              <a:t>Обработка (кондиционирање)</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a:ea typeface="DejaVu Sans"/>
              </a:rPr>
              <a:t>PC-картичка за аквизиција</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a:ea typeface="DejaVu Sans"/>
              </a:rPr>
              <a:t>Драјвер</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a:ea typeface="DejaVu Sans"/>
              </a:rPr>
              <a:t>Софтвер</a:t>
            </a:r>
            <a:endParaRPr lang="en-GB" sz="2400" b="0" strike="noStrike" spc="-1">
              <a:latin typeface="Arial"/>
            </a:endParaRPr>
          </a:p>
          <a:p>
            <a:pPr>
              <a:lnSpc>
                <a:spcPct val="100000"/>
              </a:lnSpc>
            </a:pPr>
            <a:endParaRPr lang="en-GB" sz="2400" b="0" strike="noStrike" spc="-1">
              <a:latin typeface="Arial"/>
            </a:endParaRPr>
          </a:p>
          <a:p>
            <a:pPr>
              <a:lnSpc>
                <a:spcPct val="100000"/>
              </a:lnSpc>
            </a:pP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FE47BA5F-47A5-4A29-832A-9AB7605559D4}" type="slidenum">
              <a:rPr lang="en-GB" sz="900" b="0" i="1" strike="noStrike" spc="-1">
                <a:solidFill>
                  <a:srgbClr val="000000"/>
                </a:solidFill>
                <a:latin typeface="Arial Narrow"/>
                <a:ea typeface="DejaVu Sans"/>
              </a:rPr>
              <a:t>30</a:t>
            </a:fld>
            <a:endParaRPr lang="en-GB" sz="900" b="0" strike="noStrike" spc="-1">
              <a:latin typeface="Arial"/>
            </a:endParaRPr>
          </a:p>
        </p:txBody>
      </p:sp>
      <p:sp>
        <p:nvSpPr>
          <p:cNvPr id="612" name="CustomShape 2"/>
          <p:cNvSpPr/>
          <p:nvPr/>
        </p:nvSpPr>
        <p:spPr>
          <a:xfrm>
            <a:off x="380880" y="314280"/>
            <a:ext cx="4339800" cy="114840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100000"/>
              </a:lnSpc>
            </a:pPr>
            <a:r>
              <a:rPr lang="en-GB" sz="3600" b="1" strike="noStrike" spc="-1">
                <a:solidFill>
                  <a:srgbClr val="000000"/>
                </a:solidFill>
                <a:latin typeface="Arial Narrow"/>
                <a:ea typeface="DejaVu Sans"/>
              </a:rPr>
              <a:t>Сериска комуникација</a:t>
            </a:r>
            <a:endParaRPr lang="en-GB" sz="3600" b="0" strike="noStrike" spc="-1">
              <a:latin typeface="Arial"/>
            </a:endParaRPr>
          </a:p>
        </p:txBody>
      </p:sp>
      <p:sp>
        <p:nvSpPr>
          <p:cNvPr id="613" name="CustomShape 3"/>
          <p:cNvSpPr/>
          <p:nvPr/>
        </p:nvSpPr>
        <p:spPr>
          <a:xfrm>
            <a:off x="380880" y="990720"/>
            <a:ext cx="8457120" cy="335160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Autofit/>
          </a:bodyPr>
          <a:lstStyle/>
          <a:p>
            <a:pPr marL="228600" indent="-227520">
              <a:lnSpc>
                <a:spcPct val="110000"/>
              </a:lnSpc>
              <a:spcBef>
                <a:spcPts val="561"/>
              </a:spcBef>
              <a:buClr>
                <a:srgbClr val="000000"/>
              </a:buClr>
              <a:buFont typeface="Symbol"/>
              <a:buChar char=""/>
            </a:pPr>
            <a:r>
              <a:rPr lang="en-GB" sz="2800" b="0" strike="noStrike" spc="-1">
                <a:solidFill>
                  <a:srgbClr val="000000"/>
                </a:solidFill>
                <a:latin typeface="Arial Narrow"/>
                <a:ea typeface="DejaVu Sans"/>
              </a:rPr>
              <a:t>Комуникација помеѓу PC и периферен уред</a:t>
            </a:r>
            <a:endParaRPr lang="en-GB" sz="2800" b="0" strike="noStrike" spc="-1">
              <a:latin typeface="Arial"/>
            </a:endParaRPr>
          </a:p>
          <a:p>
            <a:pPr marL="228600" indent="-227520">
              <a:lnSpc>
                <a:spcPct val="110000"/>
              </a:lnSpc>
              <a:spcBef>
                <a:spcPts val="561"/>
              </a:spcBef>
              <a:buClr>
                <a:srgbClr val="000000"/>
              </a:buClr>
              <a:buFont typeface="Symbol"/>
              <a:buChar char=""/>
            </a:pPr>
            <a:r>
              <a:rPr lang="en-GB" sz="2800" b="0" strike="noStrike" spc="-1">
                <a:solidFill>
                  <a:srgbClr val="000000"/>
                </a:solidFill>
                <a:latin typeface="Arial Narrow"/>
                <a:ea typeface="DejaVu Sans"/>
              </a:rPr>
              <a:t>Податоците се испраќаат бит-по-бит</a:t>
            </a:r>
            <a:endParaRPr lang="en-GB" sz="2800" b="0" strike="noStrike" spc="-1">
              <a:latin typeface="Arial"/>
            </a:endParaRPr>
          </a:p>
          <a:p>
            <a:pPr marL="228600" indent="-227520">
              <a:lnSpc>
                <a:spcPct val="110000"/>
              </a:lnSpc>
              <a:spcBef>
                <a:spcPts val="561"/>
              </a:spcBef>
              <a:buClr>
                <a:srgbClr val="000000"/>
              </a:buClr>
              <a:buFont typeface="Symbol"/>
              <a:buChar char=""/>
            </a:pPr>
            <a:r>
              <a:rPr lang="en-GB" sz="2800" b="0" strike="noStrike" spc="-1">
                <a:solidFill>
                  <a:srgbClr val="000000"/>
                </a:solidFill>
                <a:latin typeface="Arial Narrow"/>
                <a:ea typeface="DejaVu Sans"/>
              </a:rPr>
              <a:t>Се применува за мали податочни брзини и долги растојанија</a:t>
            </a:r>
            <a:endParaRPr lang="en-GB" sz="2800" b="0" strike="noStrike" spc="-1">
              <a:latin typeface="Arial"/>
            </a:endParaRPr>
          </a:p>
        </p:txBody>
      </p:sp>
      <p:sp>
        <p:nvSpPr>
          <p:cNvPr id="614" name="CustomShape 4"/>
          <p:cNvSpPr/>
          <p:nvPr/>
        </p:nvSpPr>
        <p:spPr>
          <a:xfrm flipV="1">
            <a:off x="2682720" y="4342680"/>
            <a:ext cx="1700640" cy="538560"/>
          </a:xfrm>
          <a:prstGeom prst="curvedConnector3">
            <a:avLst>
              <a:gd name="adj1" fmla="val 50000"/>
            </a:avLst>
          </a:prstGeom>
          <a:noFill/>
          <a:ln w="38160">
            <a:solidFill>
              <a:srgbClr val="B2B2B2"/>
            </a:solidFill>
            <a:round/>
          </a:ln>
        </p:spPr>
        <p:style>
          <a:lnRef idx="0">
            <a:scrgbClr r="0" g="0" b="0"/>
          </a:lnRef>
          <a:fillRef idx="0">
            <a:scrgbClr r="0" g="0" b="0"/>
          </a:fillRef>
          <a:effectRef idx="0">
            <a:scrgbClr r="0" g="0" b="0"/>
          </a:effectRef>
          <a:fontRef idx="minor"/>
        </p:style>
      </p:sp>
      <p:sp>
        <p:nvSpPr>
          <p:cNvPr id="615" name="CustomShape 5"/>
          <p:cNvSpPr/>
          <p:nvPr/>
        </p:nvSpPr>
        <p:spPr>
          <a:xfrm rot="10800000">
            <a:off x="10530720" y="6856560"/>
            <a:ext cx="2132640" cy="837000"/>
          </a:xfrm>
          <a:prstGeom prst="curvedConnector3">
            <a:avLst>
              <a:gd name="adj1" fmla="val 50000"/>
            </a:avLst>
          </a:prstGeom>
          <a:noFill/>
          <a:ln w="38160">
            <a:solidFill>
              <a:srgbClr val="B2B2B2"/>
            </a:solidFill>
            <a:round/>
          </a:ln>
        </p:spPr>
        <p:style>
          <a:lnRef idx="0">
            <a:scrgbClr r="0" g="0" b="0"/>
          </a:lnRef>
          <a:fillRef idx="0">
            <a:scrgbClr r="0" g="0" b="0"/>
          </a:fillRef>
          <a:effectRef idx="0">
            <a:scrgbClr r="0" g="0" b="0"/>
          </a:effectRef>
          <a:fontRef idx="minor"/>
        </p:style>
      </p:sp>
      <p:pic>
        <p:nvPicPr>
          <p:cNvPr id="616" name="Picture 6"/>
          <p:cNvPicPr/>
          <p:nvPr/>
        </p:nvPicPr>
        <p:blipFill>
          <a:blip r:embed="rId3"/>
          <a:stretch/>
        </p:blipFill>
        <p:spPr>
          <a:xfrm>
            <a:off x="1260360" y="4495680"/>
            <a:ext cx="1878480" cy="924480"/>
          </a:xfrm>
          <a:prstGeom prst="rect">
            <a:avLst/>
          </a:prstGeom>
          <a:ln>
            <a:noFill/>
          </a:ln>
        </p:spPr>
      </p:pic>
      <p:sp>
        <p:nvSpPr>
          <p:cNvPr id="617" name="CustomShape 6"/>
          <p:cNvSpPr/>
          <p:nvPr/>
        </p:nvSpPr>
        <p:spPr>
          <a:xfrm>
            <a:off x="865080" y="5410080"/>
            <a:ext cx="24289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RS-232 Instrument</a:t>
            </a:r>
            <a:endParaRPr lang="en-GB" sz="2000" b="0" strike="noStrike" spc="-1">
              <a:latin typeface="Arial"/>
            </a:endParaRPr>
          </a:p>
        </p:txBody>
      </p:sp>
      <p:sp>
        <p:nvSpPr>
          <p:cNvPr id="618" name="CustomShape 7"/>
          <p:cNvSpPr/>
          <p:nvPr/>
        </p:nvSpPr>
        <p:spPr>
          <a:xfrm>
            <a:off x="3286440" y="4890960"/>
            <a:ext cx="180720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RS-232 Cable</a:t>
            </a:r>
            <a:endParaRPr lang="en-GB" sz="2000" b="0" strike="noStrike" spc="-1">
              <a:latin typeface="Arial"/>
            </a:endParaRPr>
          </a:p>
        </p:txBody>
      </p:sp>
      <p:sp>
        <p:nvSpPr>
          <p:cNvPr id="619" name="CustomShape 8"/>
          <p:cNvSpPr/>
          <p:nvPr/>
        </p:nvSpPr>
        <p:spPr>
          <a:xfrm>
            <a:off x="4954680" y="4038480"/>
            <a:ext cx="129528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1" strike="noStrike" spc="-1">
                <a:solidFill>
                  <a:srgbClr val="000000"/>
                </a:solidFill>
                <a:latin typeface="Arial"/>
                <a:ea typeface="DejaVu Sans"/>
              </a:rPr>
              <a:t>PC Serial</a:t>
            </a:r>
            <a:endParaRPr lang="en-GB" sz="2000" b="0" strike="noStrike" spc="-1">
              <a:latin typeface="Arial"/>
            </a:endParaRPr>
          </a:p>
          <a:p>
            <a:pPr>
              <a:lnSpc>
                <a:spcPct val="90000"/>
              </a:lnSpc>
            </a:pPr>
            <a:r>
              <a:rPr lang="en-GB" sz="2000" b="1" strike="noStrike" spc="-1">
                <a:solidFill>
                  <a:srgbClr val="000000"/>
                </a:solidFill>
                <a:latin typeface="Arial"/>
                <a:ea typeface="DejaVu Sans"/>
              </a:rPr>
              <a:t>Port</a:t>
            </a:r>
            <a:endParaRPr lang="en-GB" sz="2000" b="0" strike="noStrike" spc="-1">
              <a:latin typeface="Arial"/>
            </a:endParaRPr>
          </a:p>
        </p:txBody>
      </p:sp>
      <p:sp>
        <p:nvSpPr>
          <p:cNvPr id="620" name="Line 9"/>
          <p:cNvSpPr/>
          <p:nvPr/>
        </p:nvSpPr>
        <p:spPr>
          <a:xfrm>
            <a:off x="5943600" y="4647960"/>
            <a:ext cx="244440" cy="457200"/>
          </a:xfrm>
          <a:prstGeom prst="line">
            <a:avLst/>
          </a:prstGeom>
          <a:ln w="9360">
            <a:solidFill>
              <a:schemeClr val="accent2"/>
            </a:solidFill>
            <a:round/>
            <a:tailEnd type="triangle" w="sm" len="sm"/>
          </a:ln>
        </p:spPr>
        <p:style>
          <a:lnRef idx="0">
            <a:scrgbClr r="0" g="0" b="0"/>
          </a:lnRef>
          <a:fillRef idx="0">
            <a:scrgbClr r="0" g="0" b="0"/>
          </a:fillRef>
          <a:effectRef idx="0">
            <a:scrgbClr r="0" g="0" b="0"/>
          </a:effectRef>
          <a:fontRef idx="minor"/>
        </p:style>
      </p:sp>
      <p:pic>
        <p:nvPicPr>
          <p:cNvPr id="621" name="Picture 620"/>
          <p:cNvPicPr/>
          <p:nvPr/>
        </p:nvPicPr>
        <p:blipFill>
          <a:blip r:embed="rId4"/>
          <a:stretch/>
        </p:blipFill>
        <p:spPr>
          <a:xfrm>
            <a:off x="6032520" y="3936960"/>
            <a:ext cx="1625040" cy="1764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48626BF-5150-48CF-B0C4-3E774CEF79F8}" type="slidenum">
              <a:rPr lang="en-GB" sz="900" b="0" i="1" strike="noStrike" spc="-1">
                <a:solidFill>
                  <a:srgbClr val="000000"/>
                </a:solidFill>
                <a:latin typeface="Arial Narrow"/>
                <a:ea typeface="DejaVu Sans"/>
              </a:rPr>
              <a:t>31</a:t>
            </a:fld>
            <a:endParaRPr lang="en-GB" sz="900" b="0" strike="noStrike" spc="-1">
              <a:latin typeface="Arial"/>
            </a:endParaRPr>
          </a:p>
        </p:txBody>
      </p:sp>
      <p:sp>
        <p:nvSpPr>
          <p:cNvPr id="623" name="CustomShape 2"/>
          <p:cNvSpPr/>
          <p:nvPr/>
        </p:nvSpPr>
        <p:spPr>
          <a:xfrm>
            <a:off x="458640" y="511200"/>
            <a:ext cx="6427080" cy="100512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Сериско хардверско поврзување</a:t>
            </a:r>
            <a:endParaRPr lang="en-GB" sz="3600" b="0" strike="noStrike" spc="-1">
              <a:latin typeface="Arial"/>
            </a:endParaRPr>
          </a:p>
        </p:txBody>
      </p:sp>
      <p:sp>
        <p:nvSpPr>
          <p:cNvPr id="624" name="CustomShape 3"/>
          <p:cNvSpPr/>
          <p:nvPr/>
        </p:nvSpPr>
        <p:spPr>
          <a:xfrm>
            <a:off x="444600" y="1386000"/>
            <a:ext cx="3504240" cy="398268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marL="237960" indent="-236880">
              <a:lnSpc>
                <a:spcPct val="100000"/>
              </a:lnSpc>
              <a:spcBef>
                <a:spcPts val="720"/>
              </a:spcBef>
              <a:buClr>
                <a:srgbClr val="000000"/>
              </a:buClr>
              <a:buFont typeface="Symbol"/>
              <a:buChar char=""/>
            </a:pPr>
            <a:r>
              <a:rPr lang="en-GB" sz="2400" b="1" strike="noStrike" spc="-1">
                <a:solidFill>
                  <a:srgbClr val="000000"/>
                </a:solidFill>
                <a:latin typeface="Arial Narrow"/>
                <a:ea typeface="DejaVu Sans"/>
              </a:rPr>
              <a:t>RS-232</a:t>
            </a:r>
            <a:endParaRPr lang="en-GB" sz="2400" b="0" strike="noStrike" spc="-1">
              <a:latin typeface="Arial"/>
            </a:endParaRPr>
          </a:p>
          <a:p>
            <a:pPr marL="690480" lvl="1" indent="-232200">
              <a:lnSpc>
                <a:spcPct val="100000"/>
              </a:lnSpc>
              <a:spcBef>
                <a:spcPts val="720"/>
              </a:spcBef>
              <a:buClr>
                <a:srgbClr val="000000"/>
              </a:buClr>
              <a:buFont typeface="Symbol"/>
              <a:buChar char=""/>
            </a:pPr>
            <a:r>
              <a:rPr lang="en-GB" sz="2400" b="0" strike="noStrike" spc="-1">
                <a:solidFill>
                  <a:srgbClr val="000000"/>
                </a:solidFill>
                <a:latin typeface="Arial Narrow"/>
                <a:ea typeface="DejaVu Sans"/>
              </a:rPr>
              <a:t>DCE or DTE configurations</a:t>
            </a:r>
            <a:endParaRPr lang="en-GB" sz="2400" b="0" strike="noStrike" spc="-1">
              <a:latin typeface="Arial"/>
            </a:endParaRPr>
          </a:p>
          <a:p>
            <a:pPr marL="690480" lvl="1" indent="-232200">
              <a:lnSpc>
                <a:spcPct val="100000"/>
              </a:lnSpc>
              <a:spcBef>
                <a:spcPts val="720"/>
              </a:spcBef>
              <a:buClr>
                <a:srgbClr val="000000"/>
              </a:buClr>
              <a:buFont typeface="Symbol"/>
              <a:buChar char=""/>
            </a:pPr>
            <a:r>
              <a:rPr lang="en-GB" sz="2400" b="0" strike="noStrike" spc="-1">
                <a:solidFill>
                  <a:srgbClr val="000000"/>
                </a:solidFill>
                <a:latin typeface="Arial Narrow"/>
                <a:ea typeface="DejaVu Sans"/>
              </a:rPr>
              <a:t>9-pin or 25-pin</a:t>
            </a:r>
            <a:endParaRPr lang="en-GB" sz="2400" b="0" strike="noStrike" spc="-1">
              <a:latin typeface="Arial"/>
            </a:endParaRPr>
          </a:p>
          <a:p>
            <a:pPr marL="237960" indent="-236880">
              <a:lnSpc>
                <a:spcPct val="100000"/>
              </a:lnSpc>
              <a:spcBef>
                <a:spcPts val="720"/>
              </a:spcBef>
              <a:buClr>
                <a:srgbClr val="000000"/>
              </a:buClr>
              <a:buFont typeface="Symbol"/>
              <a:buChar char=""/>
            </a:pPr>
            <a:r>
              <a:rPr lang="en-GB" sz="2400" b="1" strike="noStrike" spc="-1">
                <a:solidFill>
                  <a:srgbClr val="000000"/>
                </a:solidFill>
                <a:latin typeface="Arial Narrow"/>
                <a:ea typeface="DejaVu Sans"/>
              </a:rPr>
              <a:t>RS-422</a:t>
            </a:r>
            <a:endParaRPr lang="en-GB" sz="2400" b="0" strike="noStrike" spc="-1">
              <a:latin typeface="Arial"/>
            </a:endParaRPr>
          </a:p>
          <a:p>
            <a:pPr marL="690480" lvl="1" indent="-232200">
              <a:lnSpc>
                <a:spcPct val="100000"/>
              </a:lnSpc>
              <a:spcBef>
                <a:spcPts val="720"/>
              </a:spcBef>
              <a:buClr>
                <a:srgbClr val="000000"/>
              </a:buClr>
              <a:buFont typeface="Symbol"/>
              <a:buChar char=""/>
            </a:pPr>
            <a:r>
              <a:rPr lang="en-GB" sz="2400" b="0" strike="noStrike" spc="-1">
                <a:solidFill>
                  <a:srgbClr val="000000"/>
                </a:solidFill>
                <a:latin typeface="Arial Narrow"/>
                <a:ea typeface="DejaVu Sans"/>
              </a:rPr>
              <a:t>DCE or DTE</a:t>
            </a:r>
            <a:endParaRPr lang="en-GB" sz="2400" b="0" strike="noStrike" spc="-1">
              <a:latin typeface="Arial"/>
            </a:endParaRPr>
          </a:p>
          <a:p>
            <a:pPr marL="690480" lvl="1" indent="-232200">
              <a:lnSpc>
                <a:spcPct val="100000"/>
              </a:lnSpc>
              <a:spcBef>
                <a:spcPts val="720"/>
              </a:spcBef>
              <a:buClr>
                <a:srgbClr val="000000"/>
              </a:buClr>
              <a:buFont typeface="Symbol"/>
              <a:buChar char=""/>
            </a:pPr>
            <a:r>
              <a:rPr lang="en-GB" sz="2400" b="0" strike="noStrike" spc="-1">
                <a:solidFill>
                  <a:srgbClr val="000000"/>
                </a:solidFill>
                <a:latin typeface="Arial Narrow"/>
                <a:ea typeface="DejaVu Sans"/>
              </a:rPr>
              <a:t>8-pin</a:t>
            </a:r>
            <a:endParaRPr lang="en-GB" sz="2400" b="0" strike="noStrike" spc="-1">
              <a:latin typeface="Arial"/>
            </a:endParaRPr>
          </a:p>
          <a:p>
            <a:pPr marL="237960" indent="-236880">
              <a:lnSpc>
                <a:spcPct val="100000"/>
              </a:lnSpc>
              <a:spcBef>
                <a:spcPts val="720"/>
              </a:spcBef>
              <a:buClr>
                <a:srgbClr val="000000"/>
              </a:buClr>
              <a:buFont typeface="Symbol"/>
              <a:buChar char=""/>
            </a:pPr>
            <a:r>
              <a:rPr lang="en-GB" sz="2400" b="1" strike="noStrike" spc="-1">
                <a:solidFill>
                  <a:srgbClr val="000000"/>
                </a:solidFill>
                <a:latin typeface="Arial Narrow"/>
                <a:ea typeface="DejaVu Sans"/>
              </a:rPr>
              <a:t>RS-485</a:t>
            </a:r>
            <a:endParaRPr lang="en-GB" sz="2400" b="0" strike="noStrike" spc="-1">
              <a:latin typeface="Arial"/>
            </a:endParaRPr>
          </a:p>
          <a:p>
            <a:pPr marL="690480" lvl="1" indent="-232200">
              <a:lnSpc>
                <a:spcPct val="100000"/>
              </a:lnSpc>
              <a:spcBef>
                <a:spcPts val="720"/>
              </a:spcBef>
              <a:buClr>
                <a:srgbClr val="000000"/>
              </a:buClr>
              <a:buFont typeface="Symbol"/>
              <a:buChar char=""/>
            </a:pPr>
            <a:r>
              <a:rPr lang="en-GB" sz="2400" b="0" strike="noStrike" spc="-1">
                <a:solidFill>
                  <a:srgbClr val="000000"/>
                </a:solidFill>
                <a:latin typeface="Arial Narrow"/>
                <a:ea typeface="DejaVu Sans"/>
              </a:rPr>
              <a:t>Multidrop</a:t>
            </a:r>
            <a:endParaRPr lang="en-GB" sz="2400" b="0" strike="noStrike" spc="-1">
              <a:latin typeface="Arial"/>
            </a:endParaRPr>
          </a:p>
        </p:txBody>
      </p:sp>
      <p:pic>
        <p:nvPicPr>
          <p:cNvPr id="625" name="Picture 10"/>
          <p:cNvPicPr/>
          <p:nvPr/>
        </p:nvPicPr>
        <p:blipFill>
          <a:blip r:embed="rId3"/>
          <a:stretch/>
        </p:blipFill>
        <p:spPr>
          <a:xfrm>
            <a:off x="5307120" y="1625760"/>
            <a:ext cx="2003760" cy="1014840"/>
          </a:xfrm>
          <a:prstGeom prst="rect">
            <a:avLst/>
          </a:prstGeom>
          <a:ln w="9360">
            <a:solidFill>
              <a:schemeClr val="tx1"/>
            </a:solidFill>
            <a:miter/>
          </a:ln>
        </p:spPr>
      </p:pic>
      <p:sp>
        <p:nvSpPr>
          <p:cNvPr id="626" name="CustomShape 4"/>
          <p:cNvSpPr/>
          <p:nvPr/>
        </p:nvSpPr>
        <p:spPr>
          <a:xfrm>
            <a:off x="5292000" y="2819520"/>
            <a:ext cx="2880360" cy="2985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000" b="0" strike="noStrike" spc="-1">
                <a:solidFill>
                  <a:srgbClr val="000000"/>
                </a:solidFill>
                <a:latin typeface="Arial"/>
                <a:ea typeface="DejaVu Sans"/>
              </a:rPr>
              <a:t>Pin	DTE	DCE</a:t>
            </a:r>
            <a:endParaRPr lang="en-GB" sz="2000" b="0" strike="noStrike" spc="-1">
              <a:latin typeface="Arial"/>
            </a:endParaRPr>
          </a:p>
          <a:p>
            <a:pPr>
              <a:lnSpc>
                <a:spcPct val="50000"/>
              </a:lnSpc>
            </a:pPr>
            <a:endParaRPr lang="en-GB" sz="2000" b="0" strike="noStrike" spc="-1">
              <a:latin typeface="Arial"/>
            </a:endParaRPr>
          </a:p>
          <a:p>
            <a:pPr>
              <a:lnSpc>
                <a:spcPct val="90000"/>
              </a:lnSpc>
            </a:pPr>
            <a:r>
              <a:rPr lang="en-GB" sz="2000" b="0" strike="noStrike" spc="-1">
                <a:solidFill>
                  <a:srgbClr val="000000"/>
                </a:solidFill>
                <a:latin typeface="Arial"/>
                <a:ea typeface="DejaVu Sans"/>
              </a:rPr>
              <a:t>1 DCD	Input	Output	</a:t>
            </a:r>
            <a:endParaRPr lang="en-GB" sz="2000" b="0" strike="noStrike" spc="-1">
              <a:latin typeface="Arial"/>
            </a:endParaRPr>
          </a:p>
          <a:p>
            <a:pPr>
              <a:lnSpc>
                <a:spcPct val="90000"/>
              </a:lnSpc>
            </a:pPr>
            <a:r>
              <a:rPr lang="en-GB" sz="2000" b="0" strike="noStrike" spc="-1">
                <a:solidFill>
                  <a:srgbClr val="000000"/>
                </a:solidFill>
                <a:latin typeface="Arial"/>
                <a:ea typeface="DejaVu Sans"/>
              </a:rPr>
              <a:t>2 RxD	 I	 O</a:t>
            </a:r>
            <a:endParaRPr lang="en-GB" sz="2000" b="0" strike="noStrike" spc="-1">
              <a:latin typeface="Arial"/>
            </a:endParaRPr>
          </a:p>
          <a:p>
            <a:pPr>
              <a:lnSpc>
                <a:spcPct val="90000"/>
              </a:lnSpc>
            </a:pPr>
            <a:r>
              <a:rPr lang="en-GB" sz="2000" b="0" strike="noStrike" spc="-1">
                <a:solidFill>
                  <a:srgbClr val="000000"/>
                </a:solidFill>
                <a:latin typeface="Arial"/>
                <a:ea typeface="DejaVu Sans"/>
              </a:rPr>
              <a:t>3 TxD	 O	 I</a:t>
            </a:r>
            <a:endParaRPr lang="en-GB" sz="2000" b="0" strike="noStrike" spc="-1">
              <a:latin typeface="Arial"/>
            </a:endParaRPr>
          </a:p>
          <a:p>
            <a:pPr>
              <a:lnSpc>
                <a:spcPct val="90000"/>
              </a:lnSpc>
            </a:pPr>
            <a:r>
              <a:rPr lang="en-GB" sz="2000" b="0" strike="noStrike" spc="-1">
                <a:solidFill>
                  <a:srgbClr val="000000"/>
                </a:solidFill>
                <a:latin typeface="Arial"/>
                <a:ea typeface="DejaVu Sans"/>
              </a:rPr>
              <a:t>4 DTR	 O	 I</a:t>
            </a:r>
            <a:endParaRPr lang="en-GB" sz="2000" b="0" strike="noStrike" spc="-1">
              <a:latin typeface="Arial"/>
            </a:endParaRPr>
          </a:p>
          <a:p>
            <a:pPr>
              <a:lnSpc>
                <a:spcPct val="90000"/>
              </a:lnSpc>
            </a:pPr>
            <a:r>
              <a:rPr lang="en-GB" sz="2000" b="0" strike="noStrike" spc="-1">
                <a:solidFill>
                  <a:srgbClr val="000000"/>
                </a:solidFill>
                <a:latin typeface="Arial"/>
                <a:ea typeface="DejaVu Sans"/>
              </a:rPr>
              <a:t>5 Com	 -	 -</a:t>
            </a:r>
            <a:endParaRPr lang="en-GB" sz="2000" b="0" strike="noStrike" spc="-1">
              <a:latin typeface="Arial"/>
            </a:endParaRPr>
          </a:p>
          <a:p>
            <a:pPr>
              <a:lnSpc>
                <a:spcPct val="90000"/>
              </a:lnSpc>
            </a:pPr>
            <a:r>
              <a:rPr lang="en-GB" sz="2000" b="0" strike="noStrike" spc="-1">
                <a:solidFill>
                  <a:srgbClr val="000000"/>
                </a:solidFill>
                <a:latin typeface="Arial"/>
                <a:ea typeface="DejaVu Sans"/>
              </a:rPr>
              <a:t>6 DSR	 I	 O</a:t>
            </a:r>
            <a:endParaRPr lang="en-GB" sz="2000" b="0" strike="noStrike" spc="-1">
              <a:latin typeface="Arial"/>
            </a:endParaRPr>
          </a:p>
          <a:p>
            <a:pPr>
              <a:lnSpc>
                <a:spcPct val="90000"/>
              </a:lnSpc>
            </a:pPr>
            <a:r>
              <a:rPr lang="en-GB" sz="2000" b="0" strike="noStrike" spc="-1">
                <a:solidFill>
                  <a:srgbClr val="000000"/>
                </a:solidFill>
                <a:latin typeface="Arial"/>
                <a:ea typeface="DejaVu Sans"/>
              </a:rPr>
              <a:t>7 RTS	 O	 I</a:t>
            </a:r>
            <a:endParaRPr lang="en-GB" sz="2000" b="0" strike="noStrike" spc="-1">
              <a:latin typeface="Arial"/>
            </a:endParaRPr>
          </a:p>
          <a:p>
            <a:pPr>
              <a:lnSpc>
                <a:spcPct val="90000"/>
              </a:lnSpc>
            </a:pPr>
            <a:r>
              <a:rPr lang="en-GB" sz="2000" b="0" strike="noStrike" spc="-1">
                <a:solidFill>
                  <a:srgbClr val="000000"/>
                </a:solidFill>
                <a:latin typeface="Arial"/>
                <a:ea typeface="DejaVu Sans"/>
              </a:rPr>
              <a:t>8 CTS	 I	 O</a:t>
            </a:r>
            <a:endParaRPr lang="en-GB" sz="2000" b="0" strike="noStrike" spc="-1">
              <a:latin typeface="Arial"/>
            </a:endParaRPr>
          </a:p>
          <a:p>
            <a:pPr>
              <a:lnSpc>
                <a:spcPct val="90000"/>
              </a:lnSpc>
            </a:pPr>
            <a:r>
              <a:rPr lang="en-GB" sz="2000" b="0" strike="noStrike" spc="-1">
                <a:solidFill>
                  <a:srgbClr val="000000"/>
                </a:solidFill>
                <a:latin typeface="Arial"/>
                <a:ea typeface="DejaVu Sans"/>
              </a:rPr>
              <a:t>9 RI	 I 	 O</a:t>
            </a:r>
            <a:endParaRPr lang="en-GB" sz="2000" b="0" strike="noStrike" spc="-1">
              <a:latin typeface="Arial"/>
            </a:endParaRPr>
          </a:p>
        </p:txBody>
      </p:sp>
      <p:sp>
        <p:nvSpPr>
          <p:cNvPr id="627" name="CustomShape 5"/>
          <p:cNvSpPr/>
          <p:nvPr/>
        </p:nvSpPr>
        <p:spPr>
          <a:xfrm>
            <a:off x="4854600" y="2743200"/>
            <a:ext cx="2894400" cy="3123000"/>
          </a:xfrm>
          <a:prstGeom prst="rect">
            <a:avLst/>
          </a:prstGeom>
          <a:noFill/>
          <a:ln w="9360">
            <a:solidFill>
              <a:schemeClr val="tx1"/>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D0D43BA5-BAB6-4AA3-84AE-5D9B9CBD81AA}" type="slidenum">
              <a:rPr lang="en-GB" sz="900" b="0" i="1" strike="noStrike" spc="-1">
                <a:solidFill>
                  <a:srgbClr val="000000"/>
                </a:solidFill>
                <a:latin typeface="Arial Narrow"/>
                <a:ea typeface="DejaVu Sans"/>
              </a:rPr>
              <a:t>32</a:t>
            </a:fld>
            <a:endParaRPr lang="en-GB" sz="900" b="0" strike="noStrike" spc="-1">
              <a:latin typeface="Arial"/>
            </a:endParaRPr>
          </a:p>
        </p:txBody>
      </p:sp>
      <p:sp>
        <p:nvSpPr>
          <p:cNvPr id="629" name="CustomShape 2"/>
          <p:cNvSpPr/>
          <p:nvPr/>
        </p:nvSpPr>
        <p:spPr>
          <a:xfrm>
            <a:off x="457200" y="384120"/>
            <a:ext cx="4339800" cy="114840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100000"/>
              </a:lnSpc>
            </a:pPr>
            <a:r>
              <a:rPr lang="en-GB" sz="3600" b="1" strike="noStrike" spc="-1">
                <a:solidFill>
                  <a:srgbClr val="000000"/>
                </a:solidFill>
                <a:latin typeface="Arial Narrow"/>
                <a:ea typeface="DejaVu Sans"/>
              </a:rPr>
              <a:t>Сериска комуникација</a:t>
            </a:r>
            <a:endParaRPr lang="en-GB" sz="3600" b="0" strike="noStrike" spc="-1">
              <a:latin typeface="Arial"/>
            </a:endParaRPr>
          </a:p>
        </p:txBody>
      </p:sp>
      <p:sp>
        <p:nvSpPr>
          <p:cNvPr id="630" name="CustomShape 3"/>
          <p:cNvSpPr/>
          <p:nvPr/>
        </p:nvSpPr>
        <p:spPr>
          <a:xfrm>
            <a:off x="304920" y="3124080"/>
            <a:ext cx="8304840" cy="289440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oAutofit/>
          </a:bodyPr>
          <a:lstStyle/>
          <a:p>
            <a:pPr marL="228600" indent="-227520">
              <a:lnSpc>
                <a:spcPct val="100000"/>
              </a:lnSpc>
              <a:spcBef>
                <a:spcPts val="479"/>
              </a:spcBef>
            </a:pPr>
            <a:r>
              <a:rPr lang="en-GB" sz="2400" b="0" strike="noStrike" spc="-1">
                <a:solidFill>
                  <a:srgbClr val="000000"/>
                </a:solidFill>
                <a:latin typeface="Arial Narrow"/>
                <a:ea typeface="DejaVu Sans"/>
              </a:rPr>
              <a:t>Терминологија</a:t>
            </a:r>
            <a:endParaRPr lang="en-GB" sz="2400" b="0" strike="noStrike" spc="-1">
              <a:latin typeface="Arial"/>
            </a:endParaRPr>
          </a:p>
          <a:p>
            <a:pPr marL="228600" indent="-227520">
              <a:lnSpc>
                <a:spcPct val="100000"/>
              </a:lnSpc>
              <a:spcBef>
                <a:spcPts val="479"/>
              </a:spcBef>
              <a:buClr>
                <a:srgbClr val="000000"/>
              </a:buClr>
              <a:buFont typeface="Symbol"/>
              <a:buChar char=""/>
            </a:pPr>
            <a:r>
              <a:rPr lang="en-GB" sz="2400" b="0" strike="noStrike" spc="-1">
                <a:solidFill>
                  <a:srgbClr val="000000"/>
                </a:solidFill>
                <a:latin typeface="Arial Narrow"/>
                <a:ea typeface="DejaVu Sans"/>
              </a:rPr>
              <a:t>Baud rate – бити во секунда</a:t>
            </a:r>
            <a:endParaRPr lang="en-GB" sz="2400" b="0" strike="noStrike" spc="-1">
              <a:latin typeface="Arial"/>
            </a:endParaRPr>
          </a:p>
          <a:p>
            <a:pPr marL="228600" indent="-227520">
              <a:lnSpc>
                <a:spcPct val="100000"/>
              </a:lnSpc>
              <a:spcBef>
                <a:spcPts val="479"/>
              </a:spcBef>
              <a:buClr>
                <a:srgbClr val="000000"/>
              </a:buClr>
              <a:buFont typeface="Symbol"/>
              <a:buChar char=""/>
            </a:pPr>
            <a:r>
              <a:rPr lang="en-GB" sz="2400" b="0" strike="noStrike" spc="-1">
                <a:solidFill>
                  <a:srgbClr val="000000"/>
                </a:solidFill>
                <a:latin typeface="Arial Narrow"/>
                <a:ea typeface="DejaVu Sans"/>
              </a:rPr>
              <a:t>Data bits – инвертирана логика, LSB е прв</a:t>
            </a:r>
            <a:endParaRPr lang="en-GB" sz="2400" b="0" strike="noStrike" spc="-1">
              <a:latin typeface="Arial"/>
            </a:endParaRPr>
          </a:p>
          <a:p>
            <a:pPr marL="228600" indent="-227520">
              <a:lnSpc>
                <a:spcPct val="100000"/>
              </a:lnSpc>
              <a:spcBef>
                <a:spcPts val="479"/>
              </a:spcBef>
              <a:buClr>
                <a:srgbClr val="000000"/>
              </a:buClr>
              <a:buFont typeface="Symbol"/>
              <a:buChar char=""/>
            </a:pPr>
            <a:r>
              <a:rPr lang="en-GB" sz="2400" b="0" strike="noStrike" spc="-1">
                <a:solidFill>
                  <a:srgbClr val="000000"/>
                </a:solidFill>
                <a:latin typeface="Arial Narrow"/>
                <a:ea typeface="DejaVu Sans"/>
              </a:rPr>
              <a:t>Parity – дополнителен бит за проверка на грешка</a:t>
            </a:r>
            <a:endParaRPr lang="en-GB" sz="2400" b="0" strike="noStrike" spc="-1">
              <a:latin typeface="Arial"/>
            </a:endParaRPr>
          </a:p>
          <a:p>
            <a:pPr marL="228600" indent="-227520">
              <a:lnSpc>
                <a:spcPct val="100000"/>
              </a:lnSpc>
              <a:spcBef>
                <a:spcPts val="479"/>
              </a:spcBef>
              <a:buClr>
                <a:srgbClr val="000000"/>
              </a:buClr>
              <a:buFont typeface="Symbol"/>
              <a:buChar char=""/>
            </a:pPr>
            <a:r>
              <a:rPr lang="en-GB" sz="2400" b="0" strike="noStrike" spc="-1">
                <a:solidFill>
                  <a:srgbClr val="000000"/>
                </a:solidFill>
                <a:latin typeface="Arial Narrow"/>
                <a:ea typeface="DejaVu Sans"/>
              </a:rPr>
              <a:t>Stop bits – 1, 1.5, или 2 инвертирани бити закрај</a:t>
            </a:r>
            <a:endParaRPr lang="en-GB" sz="2400" b="0" strike="noStrike" spc="-1">
              <a:latin typeface="Arial"/>
            </a:endParaRPr>
          </a:p>
          <a:p>
            <a:pPr marL="228600" indent="-227520">
              <a:lnSpc>
                <a:spcPct val="100000"/>
              </a:lnSpc>
              <a:spcBef>
                <a:spcPts val="479"/>
              </a:spcBef>
              <a:buClr>
                <a:srgbClr val="000000"/>
              </a:buClr>
              <a:buFont typeface="Symbol"/>
              <a:buChar char=""/>
            </a:pPr>
            <a:r>
              <a:rPr lang="en-GB" sz="2400" b="0" strike="noStrike" spc="-1">
                <a:solidFill>
                  <a:srgbClr val="000000"/>
                </a:solidFill>
                <a:latin typeface="Arial Narrow"/>
                <a:ea typeface="DejaVu Sans"/>
              </a:rPr>
              <a:t>Flow control – опции за хардверско и софтверско ракување</a:t>
            </a:r>
            <a:endParaRPr lang="en-GB" sz="2400" b="0" strike="noStrike" spc="-1">
              <a:latin typeface="Arial"/>
            </a:endParaRPr>
          </a:p>
        </p:txBody>
      </p:sp>
      <p:pic>
        <p:nvPicPr>
          <p:cNvPr id="631" name="Picture 4"/>
          <p:cNvPicPr/>
          <p:nvPr/>
        </p:nvPicPr>
        <p:blipFill>
          <a:blip r:embed="rId3"/>
          <a:stretch/>
        </p:blipFill>
        <p:spPr>
          <a:xfrm>
            <a:off x="1295280" y="1066680"/>
            <a:ext cx="6628320" cy="2088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6255964A-0225-43A4-A0FA-4F59501EC9F3}" type="slidenum">
              <a:rPr lang="en-GB" sz="900" b="0" i="1" strike="noStrike" spc="-1">
                <a:solidFill>
                  <a:srgbClr val="000000"/>
                </a:solidFill>
                <a:latin typeface="Arial Narrow"/>
                <a:ea typeface="DejaVu Sans"/>
              </a:rPr>
              <a:t>33</a:t>
            </a:fld>
            <a:endParaRPr lang="en-GB" sz="900" b="0" strike="noStrike" spc="-1">
              <a:latin typeface="Arial"/>
            </a:endParaRPr>
          </a:p>
        </p:txBody>
      </p:sp>
      <p:sp>
        <p:nvSpPr>
          <p:cNvPr id="633" name="CustomShape 2"/>
          <p:cNvSpPr/>
          <p:nvPr/>
        </p:nvSpPr>
        <p:spPr>
          <a:xfrm>
            <a:off x="355680" y="140760"/>
            <a:ext cx="8254080" cy="11487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nchor="ctr">
            <a:spAutoFit/>
          </a:bodyPr>
          <a:lstStyle/>
          <a:p>
            <a:pPr>
              <a:lnSpc>
                <a:spcPct val="100000"/>
              </a:lnSpc>
            </a:pPr>
            <a:r>
              <a:rPr lang="en-GB" sz="3600" b="1" strike="noStrike" spc="-1">
                <a:solidFill>
                  <a:srgbClr val="000000"/>
                </a:solidFill>
                <a:latin typeface="Arial Narrow"/>
                <a:ea typeface="DejaVu Sans"/>
              </a:rPr>
              <a:t>Примена на Instrument I/O Assistant за сериска комуникација</a:t>
            </a:r>
            <a:endParaRPr lang="en-GB" sz="3600" b="0" strike="noStrike" spc="-1">
              <a:latin typeface="Arial"/>
            </a:endParaRPr>
          </a:p>
        </p:txBody>
      </p:sp>
      <p:sp>
        <p:nvSpPr>
          <p:cNvPr id="634" name="CustomShape 3"/>
          <p:cNvSpPr/>
          <p:nvPr/>
        </p:nvSpPr>
        <p:spPr>
          <a:xfrm>
            <a:off x="380880" y="1409760"/>
            <a:ext cx="2589840" cy="332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6040" indent="-174960">
              <a:lnSpc>
                <a:spcPct val="100000"/>
              </a:lnSpc>
              <a:spcBef>
                <a:spcPts val="519"/>
              </a:spcBef>
              <a:buClr>
                <a:srgbClr val="000000"/>
              </a:buClr>
              <a:buFont typeface="Symbol"/>
              <a:buChar char=""/>
            </a:pPr>
            <a:r>
              <a:rPr lang="en-GB" sz="2600" b="0" strike="noStrike" spc="-1">
                <a:solidFill>
                  <a:srgbClr val="000000"/>
                </a:solidFill>
                <a:latin typeface="Arial Narrow"/>
                <a:ea typeface="DejaVu Sans"/>
              </a:rPr>
              <a:t> Се избираCOMX за адреса на инструментот</a:t>
            </a:r>
            <a:endParaRPr lang="en-GB" sz="2600" b="0" strike="noStrike" spc="-1">
              <a:latin typeface="Arial"/>
            </a:endParaRPr>
          </a:p>
          <a:p>
            <a:pPr marL="176040" indent="-174960">
              <a:lnSpc>
                <a:spcPct val="100000"/>
              </a:lnSpc>
              <a:spcBef>
                <a:spcPts val="519"/>
              </a:spcBef>
              <a:buClr>
                <a:srgbClr val="000000"/>
              </a:buClr>
              <a:buFont typeface="Symbol"/>
              <a:buChar char=""/>
            </a:pPr>
            <a:r>
              <a:rPr lang="en-GB" sz="2600" b="0" strike="noStrike" spc="-1">
                <a:solidFill>
                  <a:srgbClr val="000000"/>
                </a:solidFill>
                <a:latin typeface="Arial Narrow"/>
                <a:ea typeface="DejaVu Sans"/>
              </a:rPr>
              <a:t> Се употребува I/O Assistant исто како кај GPIB</a:t>
            </a:r>
            <a:endParaRPr lang="en-GB" sz="2600" b="0" strike="noStrike" spc="-1">
              <a:latin typeface="Arial"/>
            </a:endParaRPr>
          </a:p>
        </p:txBody>
      </p:sp>
      <p:pic>
        <p:nvPicPr>
          <p:cNvPr id="635" name="Picture 8"/>
          <p:cNvPicPr/>
          <p:nvPr/>
        </p:nvPicPr>
        <p:blipFill>
          <a:blip r:embed="rId3"/>
          <a:stretch/>
        </p:blipFill>
        <p:spPr>
          <a:xfrm>
            <a:off x="3081240" y="1539720"/>
            <a:ext cx="5909040" cy="4174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37" y="964214"/>
            <a:ext cx="1875380" cy="1755000"/>
          </a:xfrm>
          <a:prstGeom prst="rect">
            <a:avLst/>
          </a:prstGeom>
        </p:spPr>
      </p:pic>
      <p:sp>
        <p:nvSpPr>
          <p:cNvPr id="2" name="Rectangle 1"/>
          <p:cNvSpPr/>
          <p:nvPr/>
        </p:nvSpPr>
        <p:spPr>
          <a:xfrm>
            <a:off x="2454574" y="1467758"/>
            <a:ext cx="4572000" cy="646331"/>
          </a:xfrm>
          <a:prstGeom prst="rect">
            <a:avLst/>
          </a:prstGeom>
        </p:spPr>
        <p:txBody>
          <a:bodyPr>
            <a:spAutoFit/>
          </a:bodyPr>
          <a:lstStyle/>
          <a:p>
            <a:r>
              <a:rPr lang="en-US" sz="1200" b="1" dirty="0">
                <a:latin typeface="+mj-lt"/>
              </a:rPr>
              <a:t>Innovative Teaching Approaches in development of Software Designed Instrumentation and its application in real-time systems</a:t>
            </a:r>
          </a:p>
        </p:txBody>
      </p:sp>
      <p:sp>
        <p:nvSpPr>
          <p:cNvPr id="7" name="TextBox 6">
            <a:extLst>
              <a:ext uri="{FF2B5EF4-FFF2-40B4-BE49-F238E27FC236}">
                <a16:creationId xmlns:a16="http://schemas.microsoft.com/office/drawing/2014/main" id="{32894649-3E22-4588-B073-A30CE2AA19FE}"/>
              </a:ext>
            </a:extLst>
          </p:cNvPr>
          <p:cNvSpPr txBox="1"/>
          <p:nvPr/>
        </p:nvSpPr>
        <p:spPr>
          <a:xfrm>
            <a:off x="1220306" y="2719215"/>
            <a:ext cx="3608364" cy="1246495"/>
          </a:xfrm>
          <a:prstGeom prst="rect">
            <a:avLst/>
          </a:prstGeom>
          <a:solidFill>
            <a:schemeClr val="bg1"/>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defTabSz="685800" eaLnBrk="1" fontAlgn="auto" hangingPunct="1">
              <a:spcBef>
                <a:spcPts val="0"/>
              </a:spcBef>
              <a:spcAft>
                <a:spcPts val="0"/>
              </a:spcAft>
              <a:defRPr/>
            </a:pPr>
            <a:r>
              <a:rPr lang="en-US" sz="7500" dirty="0">
                <a:solidFill>
                  <a:prstClr val="black"/>
                </a:solidFill>
                <a:latin typeface="Garamond" panose="02020404030301010803" pitchFamily="18" charset="0"/>
                <a:cs typeface="+mn-cs"/>
              </a:rPr>
              <a:t>ITASDI</a:t>
            </a:r>
            <a:endParaRPr lang="en-US" sz="7500" dirty="0">
              <a:ln w="9525">
                <a:solidFill>
                  <a:srgbClr val="FFED00"/>
                </a:solidFill>
                <a:prstDash val="solid"/>
              </a:ln>
              <a:solidFill>
                <a:prstClr val="black"/>
              </a:solidFill>
              <a:latin typeface="Garamond" panose="02020404030301010803" pitchFamily="18" charset="0"/>
              <a:cs typeface="+mn-cs"/>
            </a:endParaRPr>
          </a:p>
        </p:txBody>
      </p:sp>
      <p:pic>
        <p:nvPicPr>
          <p:cNvPr id="9" name="Picture 8">
            <a:extLst>
              <a:ext uri="{FF2B5EF4-FFF2-40B4-BE49-F238E27FC236}">
                <a16:creationId xmlns:a16="http://schemas.microsoft.com/office/drawing/2014/main" id="{3A88EF19-99CB-4DBC-8B7B-725C8553E4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54574" y="3837134"/>
            <a:ext cx="891540" cy="891540"/>
          </a:xfrm>
          <a:prstGeom prst="rect">
            <a:avLst/>
          </a:prstGeom>
        </p:spPr>
      </p:pic>
      <p:pic>
        <p:nvPicPr>
          <p:cNvPr id="10" name="Picture 9">
            <a:extLst>
              <a:ext uri="{FF2B5EF4-FFF2-40B4-BE49-F238E27FC236}">
                <a16:creationId xmlns:a16="http://schemas.microsoft.com/office/drawing/2014/main" id="{02AC23E7-A671-4730-B2AD-AC52DA72271B}"/>
              </a:ext>
            </a:extLst>
          </p:cNvPr>
          <p:cNvPicPr>
            <a:picLocks/>
          </p:cNvPicPr>
          <p:nvPr/>
        </p:nvPicPr>
        <p:blipFill rotWithShape="1">
          <a:blip r:embed="rId4" cstate="print">
            <a:extLst>
              <a:ext uri="{28A0092B-C50C-407E-A947-70E740481C1C}">
                <a14:useLocalDpi xmlns:a14="http://schemas.microsoft.com/office/drawing/2010/main" val="0"/>
              </a:ext>
            </a:extLst>
          </a:blip>
          <a:srcRect l="13886" r="16898" b="21859"/>
          <a:stretch/>
        </p:blipFill>
        <p:spPr>
          <a:xfrm>
            <a:off x="3688842" y="3768554"/>
            <a:ext cx="949361" cy="1028700"/>
          </a:xfrm>
          <a:prstGeom prst="rect">
            <a:avLst/>
          </a:prstGeom>
        </p:spPr>
      </p:pic>
      <p:pic>
        <p:nvPicPr>
          <p:cNvPr id="11" name="Picture 10">
            <a:extLst>
              <a:ext uri="{FF2B5EF4-FFF2-40B4-BE49-F238E27FC236}">
                <a16:creationId xmlns:a16="http://schemas.microsoft.com/office/drawing/2014/main"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034238" y="3785930"/>
            <a:ext cx="1028700" cy="1028700"/>
          </a:xfrm>
          <a:prstGeom prst="rect">
            <a:avLst/>
          </a:prstGeom>
        </p:spPr>
      </p:pic>
      <p:pic>
        <p:nvPicPr>
          <p:cNvPr id="13" name="Picture 12">
            <a:extLst>
              <a:ext uri="{FF2B5EF4-FFF2-40B4-BE49-F238E27FC236}">
                <a16:creationId xmlns:a16="http://schemas.microsoft.com/office/drawing/2014/main" id="{8C8EB124-E47F-448D-B8E0-55F7BFA0BA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203" y="2953730"/>
            <a:ext cx="1133912" cy="754380"/>
          </a:xfrm>
          <a:prstGeom prst="rect">
            <a:avLst/>
          </a:prstGeom>
        </p:spPr>
      </p:pic>
      <p:sp>
        <p:nvSpPr>
          <p:cNvPr id="14" name="TextBox 13">
            <a:extLst>
              <a:ext uri="{FF2B5EF4-FFF2-40B4-BE49-F238E27FC236}">
                <a16:creationId xmlns:a16="http://schemas.microsoft.com/office/drawing/2014/main" id="{2C1D746F-8C41-451C-BE79-F52029CAA55C}"/>
              </a:ext>
            </a:extLst>
          </p:cNvPr>
          <p:cNvSpPr txBox="1"/>
          <p:nvPr/>
        </p:nvSpPr>
        <p:spPr>
          <a:xfrm>
            <a:off x="5814650" y="2636912"/>
            <a:ext cx="1972994" cy="1275670"/>
          </a:xfrm>
          <a:prstGeom prst="rect">
            <a:avLst/>
          </a:prstGeom>
          <a:noFill/>
        </p:spPr>
        <p:txBody>
          <a:bodyPr wrap="square" rtlCol="0">
            <a:spAutoFit/>
          </a:bodyPr>
          <a:lstStyle/>
          <a:p>
            <a:pPr defTabSz="685800" eaLnBrk="1" fontAlgn="auto" hangingPunct="1">
              <a:spcBef>
                <a:spcPts val="0"/>
              </a:spcBef>
              <a:spcAft>
                <a:spcPts val="0"/>
              </a:spcAft>
              <a:defRPr/>
            </a:pPr>
            <a:r>
              <a:rPr lang="en-US" sz="1538" dirty="0">
                <a:solidFill>
                  <a:prstClr val="black"/>
                </a:solidFill>
                <a:latin typeface="+mj-lt"/>
              </a:rPr>
              <a:t>Co-f</a:t>
            </a:r>
            <a:r>
              <a:rPr lang="en-US" sz="1538" dirty="0" err="1">
                <a:solidFill>
                  <a:prstClr val="black"/>
                </a:solidFill>
                <a:latin typeface="+mj-lt"/>
                <a:cs typeface="+mn-cs"/>
              </a:rPr>
              <a:t>unded</a:t>
            </a:r>
            <a:r>
              <a:rPr lang="en-US" sz="1538" dirty="0">
                <a:solidFill>
                  <a:prstClr val="black"/>
                </a:solidFill>
                <a:latin typeface="+mj-lt"/>
                <a:cs typeface="+mn-cs"/>
              </a:rPr>
              <a:t> by the</a:t>
            </a:r>
          </a:p>
          <a:p>
            <a:pPr defTabSz="685800" eaLnBrk="1" fontAlgn="auto" hangingPunct="1">
              <a:spcBef>
                <a:spcPts val="0"/>
              </a:spcBef>
              <a:spcAft>
                <a:spcPts val="0"/>
              </a:spcAft>
              <a:defRPr/>
            </a:pPr>
            <a:r>
              <a:rPr lang="en-US" sz="1538" dirty="0">
                <a:solidFill>
                  <a:prstClr val="black"/>
                </a:solidFill>
                <a:latin typeface="+mj-lt"/>
                <a:cs typeface="+mn-cs"/>
              </a:rPr>
              <a:t>Erasmus+ Programme</a:t>
            </a:r>
          </a:p>
          <a:p>
            <a:pPr defTabSz="685800" eaLnBrk="1" fontAlgn="auto" hangingPunct="1">
              <a:spcBef>
                <a:spcPts val="0"/>
              </a:spcBef>
              <a:spcAft>
                <a:spcPts val="0"/>
              </a:spcAft>
              <a:defRPr/>
            </a:pPr>
            <a:r>
              <a:rPr lang="en-US" sz="1538" dirty="0">
                <a:solidFill>
                  <a:prstClr val="black"/>
                </a:solidFill>
                <a:latin typeface="+mj-lt"/>
                <a:cs typeface="+mn-cs"/>
              </a:rPr>
              <a:t>of the European Union</a:t>
            </a:r>
          </a:p>
        </p:txBody>
      </p:sp>
      <p:pic>
        <p:nvPicPr>
          <p:cNvPr id="15" name="Picture 14" descr="Novi Sad University.svg">
            <a:extLst>
              <a:ext uri="{FF2B5EF4-FFF2-40B4-BE49-F238E27FC236}">
                <a16:creationId xmlns:a16="http://schemas.microsoft.com/office/drawing/2014/main" id="{B1BE40A5-E537-4BAD-AD83-2AB7139775E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1928" y="3875058"/>
            <a:ext cx="862900" cy="802412"/>
          </a:xfrm>
          <a:prstGeom prst="rect">
            <a:avLst/>
          </a:prstGeom>
          <a:noFill/>
          <a:ln>
            <a:noFill/>
          </a:ln>
        </p:spPr>
      </p:pic>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6558748" y="3875058"/>
            <a:ext cx="935652" cy="863545"/>
          </a:xfrm>
          <a:prstGeom prst="rect">
            <a:avLst/>
          </a:prstGeom>
        </p:spPr>
      </p:pic>
    </p:spTree>
    <p:extLst>
      <p:ext uri="{BB962C8B-B14F-4D97-AF65-F5344CB8AC3E}">
        <p14:creationId xmlns:p14="http://schemas.microsoft.com/office/powerpoint/2010/main" val="417151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26BB67C3-AB53-411A-AEB1-DAF819C07773}" type="slidenum">
              <a:rPr lang="en-GB" sz="900" b="0" i="1" strike="noStrike" spc="-1">
                <a:solidFill>
                  <a:srgbClr val="000000"/>
                </a:solidFill>
                <a:latin typeface="Arial Narrow"/>
                <a:ea typeface="DejaVu Sans"/>
              </a:rPr>
              <a:t>4</a:t>
            </a:fld>
            <a:endParaRPr lang="en-GB" sz="900" b="0" strike="noStrike" spc="-1">
              <a:latin typeface="Arial"/>
            </a:endParaRPr>
          </a:p>
        </p:txBody>
      </p:sp>
      <p:sp>
        <p:nvSpPr>
          <p:cNvPr id="337" name="CustomShape 2"/>
          <p:cNvSpPr/>
          <p:nvPr/>
        </p:nvSpPr>
        <p:spPr>
          <a:xfrm>
            <a:off x="380880" y="385920"/>
            <a:ext cx="8076240" cy="10047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Хардверска конфигурација на системот</a:t>
            </a:r>
            <a:endParaRPr lang="en-GB" sz="3600" b="0" strike="noStrike" spc="-1">
              <a:latin typeface="Arial"/>
            </a:endParaRPr>
          </a:p>
        </p:txBody>
      </p:sp>
      <p:sp>
        <p:nvSpPr>
          <p:cNvPr id="338" name="CustomShape 3"/>
          <p:cNvSpPr/>
          <p:nvPr/>
        </p:nvSpPr>
        <p:spPr>
          <a:xfrm>
            <a:off x="960840" y="5294160"/>
            <a:ext cx="6280200" cy="418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n-GB" sz="2400" b="0" strike="noStrike" spc="-1">
                <a:solidFill>
                  <a:srgbClr val="000000"/>
                </a:solidFill>
                <a:latin typeface="Arial"/>
                <a:ea typeface="DejaVu Sans"/>
              </a:rPr>
              <a:t>  Measurement &amp; Automation Explorer (MAX)</a:t>
            </a:r>
            <a:endParaRPr lang="en-GB" sz="2400" b="0" strike="noStrike" spc="-1">
              <a:latin typeface="Arial"/>
            </a:endParaRPr>
          </a:p>
        </p:txBody>
      </p:sp>
      <p:pic>
        <p:nvPicPr>
          <p:cNvPr id="339" name="Picture 4"/>
          <p:cNvPicPr/>
          <p:nvPr/>
        </p:nvPicPr>
        <p:blipFill>
          <a:blip r:embed="rId3"/>
          <a:stretch/>
        </p:blipFill>
        <p:spPr>
          <a:xfrm>
            <a:off x="1704960" y="1333440"/>
            <a:ext cx="5914080" cy="3771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CB46FE78-80F0-4489-BE17-0DD6BCAC0F37}" type="slidenum">
              <a:rPr lang="en-GB" sz="900" b="0" i="1" strike="noStrike" spc="-1">
                <a:solidFill>
                  <a:srgbClr val="000000"/>
                </a:solidFill>
                <a:latin typeface="Arial Narrow"/>
                <a:ea typeface="DejaVu Sans"/>
              </a:rPr>
              <a:t>5</a:t>
            </a:fld>
            <a:endParaRPr lang="en-GB" sz="900" b="0" strike="noStrike" spc="-1">
              <a:latin typeface="Arial"/>
            </a:endParaRPr>
          </a:p>
        </p:txBody>
      </p:sp>
      <p:sp>
        <p:nvSpPr>
          <p:cNvPr id="341"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Канали и задачи</a:t>
            </a:r>
            <a:endParaRPr lang="en-GB" sz="3600" b="0" strike="noStrike" spc="-1">
              <a:latin typeface="Arial"/>
            </a:endParaRPr>
          </a:p>
        </p:txBody>
      </p:sp>
      <p:pic>
        <p:nvPicPr>
          <p:cNvPr id="342" name="Picture 3"/>
          <p:cNvPicPr/>
          <p:nvPr/>
        </p:nvPicPr>
        <p:blipFill>
          <a:blip r:embed="rId3"/>
          <a:stretch/>
        </p:blipFill>
        <p:spPr>
          <a:xfrm>
            <a:off x="3200400" y="876240"/>
            <a:ext cx="5078880" cy="3694680"/>
          </a:xfrm>
          <a:prstGeom prst="rect">
            <a:avLst/>
          </a:prstGeom>
          <a:ln>
            <a:noFill/>
          </a:ln>
        </p:spPr>
      </p:pic>
      <p:sp>
        <p:nvSpPr>
          <p:cNvPr id="343" name="CustomShape 3"/>
          <p:cNvSpPr/>
          <p:nvPr/>
        </p:nvSpPr>
        <p:spPr>
          <a:xfrm>
            <a:off x="381600" y="1943280"/>
            <a:ext cx="14482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400" b="1" strike="noStrike" spc="-1">
                <a:solidFill>
                  <a:srgbClr val="000000"/>
                </a:solidFill>
                <a:latin typeface="Arial"/>
                <a:ea typeface="DejaVu Sans"/>
              </a:rPr>
              <a:t>Сигнали</a:t>
            </a:r>
            <a:endParaRPr lang="en-GB" sz="2400" b="0" strike="noStrike" spc="-1">
              <a:latin typeface="Arial"/>
            </a:endParaRPr>
          </a:p>
        </p:txBody>
      </p:sp>
      <p:sp>
        <p:nvSpPr>
          <p:cNvPr id="344" name="CustomShape 4"/>
          <p:cNvSpPr/>
          <p:nvPr/>
        </p:nvSpPr>
        <p:spPr>
          <a:xfrm>
            <a:off x="2949480" y="1714680"/>
            <a:ext cx="6886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400" b="1" strike="noStrike" spc="-1">
                <a:solidFill>
                  <a:srgbClr val="000000"/>
                </a:solidFill>
                <a:latin typeface="Arial"/>
                <a:ea typeface="DejaVu Sans"/>
              </a:rPr>
              <a:t>ai 0</a:t>
            </a:r>
            <a:endParaRPr lang="en-GB" sz="2400" b="0" strike="noStrike" spc="-1">
              <a:latin typeface="Arial"/>
            </a:endParaRPr>
          </a:p>
        </p:txBody>
      </p:sp>
      <p:sp>
        <p:nvSpPr>
          <p:cNvPr id="345" name="CustomShape 5"/>
          <p:cNvSpPr/>
          <p:nvPr/>
        </p:nvSpPr>
        <p:spPr>
          <a:xfrm>
            <a:off x="2949480" y="2171880"/>
            <a:ext cx="6886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400" b="1" strike="noStrike" spc="-1">
                <a:solidFill>
                  <a:srgbClr val="000000"/>
                </a:solidFill>
                <a:latin typeface="Arial"/>
                <a:ea typeface="DejaVu Sans"/>
              </a:rPr>
              <a:t>ai 1</a:t>
            </a:r>
            <a:endParaRPr lang="en-GB" sz="2400" b="0" strike="noStrike" spc="-1">
              <a:latin typeface="Arial"/>
            </a:endParaRPr>
          </a:p>
        </p:txBody>
      </p:sp>
      <p:sp>
        <p:nvSpPr>
          <p:cNvPr id="346" name="CustomShape 6"/>
          <p:cNvSpPr/>
          <p:nvPr/>
        </p:nvSpPr>
        <p:spPr>
          <a:xfrm>
            <a:off x="2949480" y="2666880"/>
            <a:ext cx="6886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400" b="1" strike="noStrike" spc="-1">
                <a:solidFill>
                  <a:srgbClr val="000000"/>
                </a:solidFill>
                <a:latin typeface="Arial"/>
                <a:ea typeface="DejaVu Sans"/>
              </a:rPr>
              <a:t>ai 2</a:t>
            </a:r>
            <a:endParaRPr lang="en-GB" sz="2400" b="0" strike="noStrike" spc="-1">
              <a:latin typeface="Arial"/>
            </a:endParaRPr>
          </a:p>
        </p:txBody>
      </p:sp>
      <p:sp>
        <p:nvSpPr>
          <p:cNvPr id="347" name="Line 7"/>
          <p:cNvSpPr/>
          <p:nvPr/>
        </p:nvSpPr>
        <p:spPr>
          <a:xfrm>
            <a:off x="4038480" y="1739880"/>
            <a:ext cx="4267080" cy="360"/>
          </a:xfrm>
          <a:prstGeom prst="line">
            <a:avLst/>
          </a:prstGeom>
          <a:ln w="254160">
            <a:solidFill>
              <a:schemeClr val="folHlink"/>
            </a:solidFill>
            <a:round/>
            <a:tailEnd type="triangle" w="sm" len="sm"/>
          </a:ln>
        </p:spPr>
        <p:style>
          <a:lnRef idx="0">
            <a:scrgbClr r="0" g="0" b="0"/>
          </a:lnRef>
          <a:fillRef idx="0">
            <a:scrgbClr r="0" g="0" b="0"/>
          </a:fillRef>
          <a:effectRef idx="0">
            <a:scrgbClr r="0" g="0" b="0"/>
          </a:effectRef>
          <a:fontRef idx="minor"/>
        </p:style>
      </p:sp>
      <p:sp>
        <p:nvSpPr>
          <p:cNvPr id="348" name="Line 8"/>
          <p:cNvSpPr/>
          <p:nvPr/>
        </p:nvSpPr>
        <p:spPr>
          <a:xfrm>
            <a:off x="4038480" y="2336760"/>
            <a:ext cx="4267080" cy="360"/>
          </a:xfrm>
          <a:prstGeom prst="line">
            <a:avLst/>
          </a:prstGeom>
          <a:ln w="254160">
            <a:solidFill>
              <a:schemeClr val="folHlink"/>
            </a:solidFill>
            <a:round/>
            <a:tailEnd type="triangle" w="sm" len="sm"/>
          </a:ln>
        </p:spPr>
        <p:style>
          <a:lnRef idx="0">
            <a:scrgbClr r="0" g="0" b="0"/>
          </a:lnRef>
          <a:fillRef idx="0">
            <a:scrgbClr r="0" g="0" b="0"/>
          </a:fillRef>
          <a:effectRef idx="0">
            <a:scrgbClr r="0" g="0" b="0"/>
          </a:effectRef>
          <a:fontRef idx="minor"/>
        </p:style>
      </p:sp>
      <p:sp>
        <p:nvSpPr>
          <p:cNvPr id="349" name="Line 9"/>
          <p:cNvSpPr/>
          <p:nvPr/>
        </p:nvSpPr>
        <p:spPr>
          <a:xfrm>
            <a:off x="4038480" y="2908080"/>
            <a:ext cx="4267080" cy="360"/>
          </a:xfrm>
          <a:prstGeom prst="line">
            <a:avLst/>
          </a:prstGeom>
          <a:ln w="254160">
            <a:solidFill>
              <a:schemeClr val="folHlink"/>
            </a:solidFill>
            <a:round/>
            <a:tailEnd type="triangle" w="sm" len="sm"/>
          </a:ln>
        </p:spPr>
        <p:style>
          <a:lnRef idx="0">
            <a:scrgbClr r="0" g="0" b="0"/>
          </a:lnRef>
          <a:fillRef idx="0">
            <a:scrgbClr r="0" g="0" b="0"/>
          </a:fillRef>
          <a:effectRef idx="0">
            <a:scrgbClr r="0" g="0" b="0"/>
          </a:effectRef>
          <a:fontRef idx="minor"/>
        </p:style>
      </p:sp>
      <p:sp>
        <p:nvSpPr>
          <p:cNvPr id="350" name="CustomShape 10"/>
          <p:cNvSpPr/>
          <p:nvPr/>
        </p:nvSpPr>
        <p:spPr>
          <a:xfrm>
            <a:off x="4063680" y="1523880"/>
            <a:ext cx="165348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000" b="1" strike="noStrike" spc="-1">
                <a:solidFill>
                  <a:srgbClr val="FFFFFF"/>
                </a:solidFill>
                <a:latin typeface="Arial"/>
                <a:ea typeface="DejaVu Sans"/>
              </a:rPr>
              <a:t>Sine Wave 1</a:t>
            </a:r>
            <a:endParaRPr lang="en-GB" sz="2000" b="0" strike="noStrike" spc="-1">
              <a:latin typeface="Arial"/>
            </a:endParaRPr>
          </a:p>
        </p:txBody>
      </p:sp>
      <p:sp>
        <p:nvSpPr>
          <p:cNvPr id="351" name="CustomShape 11"/>
          <p:cNvSpPr/>
          <p:nvPr/>
        </p:nvSpPr>
        <p:spPr>
          <a:xfrm>
            <a:off x="4063680" y="2133720"/>
            <a:ext cx="165348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000" b="1" strike="noStrike" spc="-1">
                <a:solidFill>
                  <a:srgbClr val="FFFFFF"/>
                </a:solidFill>
                <a:latin typeface="Arial"/>
                <a:ea typeface="DejaVu Sans"/>
              </a:rPr>
              <a:t>Sine Wave 2</a:t>
            </a:r>
            <a:endParaRPr lang="en-GB" sz="2000" b="0" strike="noStrike" spc="-1">
              <a:latin typeface="Arial"/>
            </a:endParaRPr>
          </a:p>
        </p:txBody>
      </p:sp>
      <p:sp>
        <p:nvSpPr>
          <p:cNvPr id="352" name="CustomShape 12"/>
          <p:cNvSpPr/>
          <p:nvPr/>
        </p:nvSpPr>
        <p:spPr>
          <a:xfrm>
            <a:off x="4063680" y="2705040"/>
            <a:ext cx="165348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000" b="1" strike="noStrike" spc="-1">
                <a:solidFill>
                  <a:srgbClr val="FFFFFF"/>
                </a:solidFill>
                <a:latin typeface="Arial"/>
                <a:ea typeface="DejaVu Sans"/>
              </a:rPr>
              <a:t>Sine Wave 3</a:t>
            </a:r>
            <a:endParaRPr lang="en-GB" sz="2000" b="0" strike="noStrike" spc="-1">
              <a:latin typeface="Arial"/>
            </a:endParaRPr>
          </a:p>
        </p:txBody>
      </p:sp>
      <p:sp>
        <p:nvSpPr>
          <p:cNvPr id="353" name="CustomShape 13"/>
          <p:cNvSpPr/>
          <p:nvPr/>
        </p:nvSpPr>
        <p:spPr>
          <a:xfrm>
            <a:off x="4129200" y="990720"/>
            <a:ext cx="28382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400" b="1" strike="noStrike" spc="-1">
                <a:solidFill>
                  <a:srgbClr val="000000"/>
                </a:solidFill>
                <a:latin typeface="Arial"/>
                <a:ea typeface="DejaVu Sans"/>
              </a:rPr>
              <a:t>Имиња на канали</a:t>
            </a:r>
            <a:endParaRPr lang="en-GB" sz="2400" b="0" strike="noStrike" spc="-1">
              <a:latin typeface="Arial"/>
            </a:endParaRPr>
          </a:p>
        </p:txBody>
      </p:sp>
      <p:pic>
        <p:nvPicPr>
          <p:cNvPr id="354" name="Picture 18"/>
          <p:cNvPicPr/>
          <p:nvPr/>
        </p:nvPicPr>
        <p:blipFill>
          <a:blip r:embed="rId4"/>
          <a:stretch/>
        </p:blipFill>
        <p:spPr>
          <a:xfrm>
            <a:off x="8325000" y="1701720"/>
            <a:ext cx="665640" cy="1254600"/>
          </a:xfrm>
          <a:prstGeom prst="rect">
            <a:avLst/>
          </a:prstGeom>
          <a:ln w="19080">
            <a:solidFill>
              <a:schemeClr val="accent2"/>
            </a:solidFill>
            <a:miter/>
          </a:ln>
        </p:spPr>
      </p:pic>
      <p:sp>
        <p:nvSpPr>
          <p:cNvPr id="355" name="Line 14"/>
          <p:cNvSpPr/>
          <p:nvPr/>
        </p:nvSpPr>
        <p:spPr>
          <a:xfrm flipV="1">
            <a:off x="8686800" y="2935080"/>
            <a:ext cx="360" cy="2094120"/>
          </a:xfrm>
          <a:prstGeom prst="line">
            <a:avLst/>
          </a:prstGeom>
          <a:ln w="254160">
            <a:solidFill>
              <a:schemeClr val="folHlink"/>
            </a:solidFill>
            <a:round/>
            <a:tailEnd type="triangle" w="sm" len="sm"/>
          </a:ln>
        </p:spPr>
        <p:style>
          <a:lnRef idx="0">
            <a:scrgbClr r="0" g="0" b="0"/>
          </a:lnRef>
          <a:fillRef idx="0">
            <a:scrgbClr r="0" g="0" b="0"/>
          </a:fillRef>
          <a:effectRef idx="0">
            <a:scrgbClr r="0" g="0" b="0"/>
          </a:effectRef>
          <a:fontRef idx="minor"/>
        </p:style>
      </p:sp>
      <p:sp>
        <p:nvSpPr>
          <p:cNvPr id="356" name="CustomShape 15"/>
          <p:cNvSpPr/>
          <p:nvPr/>
        </p:nvSpPr>
        <p:spPr>
          <a:xfrm>
            <a:off x="5581080" y="4287960"/>
            <a:ext cx="12592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400" b="1" strike="noStrike" spc="-1">
                <a:solidFill>
                  <a:srgbClr val="000000"/>
                </a:solidFill>
                <a:latin typeface="Arial"/>
                <a:ea typeface="DejaVu Sans"/>
              </a:rPr>
              <a:t>Задачи</a:t>
            </a:r>
            <a:endParaRPr lang="en-GB" sz="2400" b="0" strike="noStrike" spc="-1">
              <a:latin typeface="Arial"/>
            </a:endParaRPr>
          </a:p>
        </p:txBody>
      </p:sp>
      <p:pic>
        <p:nvPicPr>
          <p:cNvPr id="357" name="Picture 21"/>
          <p:cNvPicPr/>
          <p:nvPr/>
        </p:nvPicPr>
        <p:blipFill>
          <a:blip r:embed="rId5"/>
          <a:stretch/>
        </p:blipFill>
        <p:spPr>
          <a:xfrm>
            <a:off x="628560" y="3664080"/>
            <a:ext cx="3051720" cy="2219760"/>
          </a:xfrm>
          <a:prstGeom prst="rect">
            <a:avLst/>
          </a:prstGeom>
          <a:ln>
            <a:noFill/>
          </a:ln>
        </p:spPr>
      </p:pic>
      <p:sp>
        <p:nvSpPr>
          <p:cNvPr id="358" name="Line 16"/>
          <p:cNvSpPr/>
          <p:nvPr/>
        </p:nvSpPr>
        <p:spPr>
          <a:xfrm flipH="1" flipV="1">
            <a:off x="3350880" y="4889160"/>
            <a:ext cx="5424480" cy="11160"/>
          </a:xfrm>
          <a:prstGeom prst="line">
            <a:avLst/>
          </a:prstGeom>
          <a:ln w="254160">
            <a:solidFill>
              <a:schemeClr val="folHlink"/>
            </a:solidFill>
            <a:round/>
            <a:tailEnd type="triangle" w="sm" len="sm"/>
          </a:ln>
        </p:spPr>
        <p:style>
          <a:lnRef idx="0">
            <a:scrgbClr r="0" g="0" b="0"/>
          </a:lnRef>
          <a:fillRef idx="0">
            <a:scrgbClr r="0" g="0" b="0"/>
          </a:fillRef>
          <a:effectRef idx="0">
            <a:scrgbClr r="0" g="0" b="0"/>
          </a:effectRef>
          <a:fontRef idx="minor"/>
        </p:style>
      </p:sp>
      <p:sp>
        <p:nvSpPr>
          <p:cNvPr id="359" name="CustomShape 17"/>
          <p:cNvSpPr/>
          <p:nvPr/>
        </p:nvSpPr>
        <p:spPr>
          <a:xfrm>
            <a:off x="4843080" y="4692600"/>
            <a:ext cx="28436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GB" sz="2000" b="1" strike="noStrike" spc="-1">
                <a:solidFill>
                  <a:srgbClr val="FFFFFF"/>
                </a:solidFill>
                <a:latin typeface="Arial"/>
                <a:ea typeface="DejaVu Sans"/>
              </a:rPr>
              <a:t>Timing and Triggering</a:t>
            </a:r>
            <a:endParaRPr lang="en-GB" sz="2000" b="0" strike="noStrike" spc="-1">
              <a:latin typeface="Arial"/>
            </a:endParaRPr>
          </a:p>
        </p:txBody>
      </p:sp>
      <p:pic>
        <p:nvPicPr>
          <p:cNvPr id="360" name="Picture 359"/>
          <p:cNvPicPr/>
          <p:nvPr/>
        </p:nvPicPr>
        <p:blipFill>
          <a:blip r:embed="rId6"/>
          <a:stretch/>
        </p:blipFill>
        <p:spPr>
          <a:xfrm>
            <a:off x="1523880" y="1943280"/>
            <a:ext cx="2323440" cy="761400"/>
          </a:xfrm>
          <a:prstGeom prst="rect">
            <a:avLst/>
          </a:prstGeom>
          <a:ln>
            <a:noFill/>
          </a:ln>
        </p:spPr>
      </p:pic>
      <p:pic>
        <p:nvPicPr>
          <p:cNvPr id="361" name="Picture 360"/>
          <p:cNvPicPr/>
          <p:nvPr/>
        </p:nvPicPr>
        <p:blipFill>
          <a:blip r:embed="rId6"/>
          <a:stretch/>
        </p:blipFill>
        <p:spPr>
          <a:xfrm>
            <a:off x="1523880" y="1486080"/>
            <a:ext cx="2323440" cy="761400"/>
          </a:xfrm>
          <a:prstGeom prst="rect">
            <a:avLst/>
          </a:prstGeom>
          <a:ln>
            <a:noFill/>
          </a:ln>
        </p:spPr>
      </p:pic>
      <p:pic>
        <p:nvPicPr>
          <p:cNvPr id="362" name="Picture 361"/>
          <p:cNvPicPr/>
          <p:nvPr/>
        </p:nvPicPr>
        <p:blipFill>
          <a:blip r:embed="rId7"/>
          <a:stretch/>
        </p:blipFill>
        <p:spPr>
          <a:xfrm>
            <a:off x="1523880" y="2425680"/>
            <a:ext cx="2323440" cy="7614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380880" y="15120"/>
            <a:ext cx="8380800" cy="120924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nchor="ctr">
            <a:spAutoFit/>
          </a:bodyPr>
          <a:lstStyle/>
          <a:p>
            <a:pPr>
              <a:lnSpc>
                <a:spcPct val="100000"/>
              </a:lnSpc>
            </a:pPr>
            <a:r>
              <a:rPr lang="en-GB" sz="3800" b="1" strike="noStrike" spc="-1">
                <a:solidFill>
                  <a:srgbClr val="000000"/>
                </a:solidFill>
                <a:latin typeface="Arial Narrow"/>
                <a:ea typeface="DejaVu Sans"/>
              </a:rPr>
              <a:t>Додатоци на системите за аквизиција</a:t>
            </a:r>
            <a:endParaRPr lang="en-GB" sz="3800" b="0" strike="noStrike" spc="-1">
              <a:latin typeface="Arial"/>
            </a:endParaRPr>
          </a:p>
        </p:txBody>
      </p:sp>
      <p:pic>
        <p:nvPicPr>
          <p:cNvPr id="364" name="Picture 3"/>
          <p:cNvPicPr/>
          <p:nvPr/>
        </p:nvPicPr>
        <p:blipFill>
          <a:blip r:embed="rId3"/>
          <a:stretch/>
        </p:blipFill>
        <p:spPr>
          <a:xfrm>
            <a:off x="2057400" y="1143000"/>
            <a:ext cx="5104440" cy="46072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8BD40C11-A437-48AB-8593-E74DE27601A6}" type="slidenum">
              <a:rPr lang="en-GB" sz="900" b="0" i="1" strike="noStrike" spc="-1">
                <a:solidFill>
                  <a:srgbClr val="000000"/>
                </a:solidFill>
                <a:latin typeface="Arial Narrow"/>
                <a:ea typeface="DejaVu Sans"/>
              </a:rPr>
              <a:t>7</a:t>
            </a:fld>
            <a:endParaRPr lang="en-GB" sz="900" b="0" strike="noStrike" spc="-1">
              <a:latin typeface="Arial"/>
            </a:endParaRPr>
          </a:p>
        </p:txBody>
      </p:sp>
      <p:sp>
        <p:nvSpPr>
          <p:cNvPr id="366" name="CustomShape 2"/>
          <p:cNvSpPr/>
          <p:nvPr/>
        </p:nvSpPr>
        <p:spPr>
          <a:xfrm>
            <a:off x="380880" y="463680"/>
            <a:ext cx="6179040" cy="527760"/>
          </a:xfrm>
          <a:prstGeom prst="rect">
            <a:avLst/>
          </a:prstGeom>
          <a:noFill/>
          <a:ln>
            <a:noFill/>
          </a:ln>
        </p:spPr>
        <p:style>
          <a:lnRef idx="0">
            <a:scrgbClr r="0" g="0" b="0"/>
          </a:lnRef>
          <a:fillRef idx="0">
            <a:scrgbClr r="0" g="0" b="0"/>
          </a:fillRef>
          <a:effectRef idx="0">
            <a:scrgbClr r="0" g="0" b="0"/>
          </a:effectRef>
          <a:fontRef idx="minor"/>
        </p:style>
        <p:txBody>
          <a:bodyPr lIns="63360" tIns="25560" rIns="63360" bIns="25560">
            <a:spAutoFit/>
          </a:bodyPr>
          <a:lstStyle/>
          <a:p>
            <a:pPr>
              <a:lnSpc>
                <a:spcPct val="87000"/>
              </a:lnSpc>
            </a:pPr>
            <a:r>
              <a:rPr lang="en-GB" sz="3600" b="1" strike="noStrike" spc="-1">
                <a:solidFill>
                  <a:srgbClr val="000000"/>
                </a:solidFill>
                <a:latin typeface="Arial Narrow"/>
                <a:ea typeface="DejaVu Sans"/>
              </a:rPr>
              <a:t>Аквизиција во LabVIEW</a:t>
            </a:r>
            <a:endParaRPr lang="en-GB" sz="3600" b="0" strike="noStrike" spc="-1">
              <a:latin typeface="Arial"/>
            </a:endParaRPr>
          </a:p>
        </p:txBody>
      </p:sp>
      <p:pic>
        <p:nvPicPr>
          <p:cNvPr id="367" name="Picture 3"/>
          <p:cNvPicPr/>
          <p:nvPr/>
        </p:nvPicPr>
        <p:blipFill>
          <a:blip r:embed="rId3"/>
          <a:stretch/>
        </p:blipFill>
        <p:spPr>
          <a:xfrm>
            <a:off x="3962520" y="2198520"/>
            <a:ext cx="2667600" cy="2481840"/>
          </a:xfrm>
          <a:prstGeom prst="rect">
            <a:avLst/>
          </a:prstGeom>
          <a:ln>
            <a:noFill/>
          </a:ln>
        </p:spPr>
      </p:pic>
      <p:sp>
        <p:nvSpPr>
          <p:cNvPr id="368" name="CustomShape 3"/>
          <p:cNvSpPr/>
          <p:nvPr/>
        </p:nvSpPr>
        <p:spPr>
          <a:xfrm rot="16200000" flipH="1">
            <a:off x="2148840" y="2803320"/>
            <a:ext cx="2894400" cy="1097640"/>
          </a:xfrm>
          <a:custGeom>
            <a:avLst/>
            <a:gdLst/>
            <a:ahLst/>
            <a:cxnLst/>
            <a:rect l="l" t="t" r="r" b="b"/>
            <a:pathLst>
              <a:path w="21600" h="21600">
                <a:moveTo>
                  <a:pt x="0" y="0"/>
                </a:moveTo>
                <a:lnTo>
                  <a:pt x="9255" y="21600"/>
                </a:lnTo>
                <a:lnTo>
                  <a:pt x="12345" y="21600"/>
                </a:lnTo>
                <a:lnTo>
                  <a:pt x="21600" y="0"/>
                </a:lnTo>
                <a:close/>
              </a:path>
            </a:pathLst>
          </a:custGeom>
          <a:gradFill rotWithShape="0">
            <a:gsLst>
              <a:gs pos="0">
                <a:schemeClr val="bg1">
                  <a:alpha val="30000"/>
                </a:schemeClr>
              </a:gs>
              <a:gs pos="100000">
                <a:srgbClr val="5E84B8"/>
              </a:gs>
            </a:gsLst>
            <a:lin ang="0"/>
          </a:gradFill>
          <a:ln>
            <a:noFill/>
          </a:ln>
        </p:spPr>
        <p:style>
          <a:lnRef idx="0">
            <a:scrgbClr r="0" g="0" b="0"/>
          </a:lnRef>
          <a:fillRef idx="0">
            <a:scrgbClr r="0" g="0" b="0"/>
          </a:fillRef>
          <a:effectRef idx="0">
            <a:scrgbClr r="0" g="0" b="0"/>
          </a:effectRef>
          <a:fontRef idx="minor"/>
        </p:style>
      </p:sp>
      <p:sp>
        <p:nvSpPr>
          <p:cNvPr id="369" name="CustomShape 4"/>
          <p:cNvSpPr/>
          <p:nvPr/>
        </p:nvSpPr>
        <p:spPr>
          <a:xfrm rot="10800000">
            <a:off x="8456760" y="10665360"/>
            <a:ext cx="2665800" cy="2900880"/>
          </a:xfrm>
          <a:prstGeom prst="rect">
            <a:avLst/>
          </a:prstGeom>
          <a:solidFill>
            <a:schemeClr val="accent1"/>
          </a:solidFill>
          <a:ln w="19080">
            <a:solidFill>
              <a:schemeClr val="accent2"/>
            </a:solidFill>
            <a:miter/>
          </a:ln>
        </p:spPr>
        <p:style>
          <a:lnRef idx="0">
            <a:scrgbClr r="0" g="0" b="0"/>
          </a:lnRef>
          <a:fillRef idx="0">
            <a:scrgbClr r="0" g="0" b="0"/>
          </a:fillRef>
          <a:effectRef idx="0">
            <a:scrgbClr r="0" g="0" b="0"/>
          </a:effectRef>
          <a:fontRef idx="minor"/>
        </p:style>
        <p:txBody>
          <a:bodyPr rot="10800000" lIns="90000" tIns="45000" rIns="90000" bIns="45000" anchor="ctr">
            <a:noAutofit/>
          </a:bodyPr>
          <a:lstStyle/>
          <a:p>
            <a:pPr>
              <a:lnSpc>
                <a:spcPct val="100000"/>
              </a:lnSpc>
            </a:pPr>
            <a:r>
              <a:rPr lang="en-GB" sz="2400" b="1" strike="noStrike" spc="-1">
                <a:solidFill>
                  <a:srgbClr val="697033"/>
                </a:solidFill>
                <a:latin typeface="Arial Narrow"/>
                <a:ea typeface="DejaVu Sans"/>
              </a:rPr>
              <a:t>NI-DAQ</a:t>
            </a:r>
            <a:endParaRPr lang="en-GB" sz="2400" b="0" strike="noStrike" spc="-1">
              <a:latin typeface="Arial"/>
            </a:endParaRPr>
          </a:p>
          <a:p>
            <a:pPr>
              <a:lnSpc>
                <a:spcPct val="100000"/>
              </a:lnSpc>
            </a:pPr>
            <a:r>
              <a:rPr lang="en-GB" sz="2400" b="0" strike="noStrike" spc="-1">
                <a:solidFill>
                  <a:srgbClr val="697033"/>
                </a:solidFill>
                <a:latin typeface="Arial Narrow"/>
                <a:ea typeface="DejaVu Sans"/>
              </a:rPr>
              <a:t>Специфични VIs за следните задачи:</a:t>
            </a:r>
            <a:endParaRPr lang="en-GB" sz="2400" b="0" strike="noStrike" spc="-1">
              <a:latin typeface="Arial"/>
            </a:endParaRPr>
          </a:p>
          <a:p>
            <a:pPr marL="216000" indent="-215280">
              <a:lnSpc>
                <a:spcPct val="100000"/>
              </a:lnSpc>
              <a:buClr>
                <a:srgbClr val="697033"/>
              </a:buClr>
              <a:buFont typeface="Symbol"/>
              <a:buChar char=""/>
            </a:pPr>
            <a:r>
              <a:rPr lang="en-GB" sz="2400" b="0" strike="noStrike" spc="-1">
                <a:solidFill>
                  <a:srgbClr val="697033"/>
                </a:solidFill>
                <a:latin typeface="Arial Narrow"/>
                <a:ea typeface="DejaVu Sans"/>
              </a:rPr>
              <a:t> 	Аналогни влезови</a:t>
            </a:r>
            <a:endParaRPr lang="en-GB" sz="2400" b="0" strike="noStrike" spc="-1">
              <a:latin typeface="Arial"/>
            </a:endParaRPr>
          </a:p>
          <a:p>
            <a:pPr marL="216000" indent="-215280">
              <a:lnSpc>
                <a:spcPct val="100000"/>
              </a:lnSpc>
              <a:buClr>
                <a:srgbClr val="697033"/>
              </a:buClr>
              <a:buFont typeface="Symbol"/>
              <a:buChar char=""/>
            </a:pPr>
            <a:r>
              <a:rPr lang="en-GB" sz="2400" b="0" strike="noStrike" spc="-1">
                <a:solidFill>
                  <a:srgbClr val="697033"/>
                </a:solidFill>
                <a:latin typeface="Arial Narrow"/>
                <a:ea typeface="DejaVu Sans"/>
              </a:rPr>
              <a:t> 	Аналогни излези</a:t>
            </a:r>
            <a:endParaRPr lang="en-GB" sz="2400" b="0" strike="noStrike" spc="-1">
              <a:latin typeface="Arial"/>
            </a:endParaRPr>
          </a:p>
          <a:p>
            <a:pPr marL="216000" indent="-215280">
              <a:lnSpc>
                <a:spcPct val="100000"/>
              </a:lnSpc>
              <a:buClr>
                <a:srgbClr val="697033"/>
              </a:buClr>
              <a:buFont typeface="Symbol"/>
              <a:buChar char=""/>
            </a:pPr>
            <a:r>
              <a:rPr lang="en-GB" sz="2400" b="0" strike="noStrike" spc="-1">
                <a:solidFill>
                  <a:srgbClr val="697033"/>
                </a:solidFill>
                <a:latin typeface="Arial Narrow"/>
                <a:ea typeface="DejaVu Sans"/>
              </a:rPr>
              <a:t> 	Дигитални I/O</a:t>
            </a:r>
            <a:endParaRPr lang="en-GB" sz="2400" b="0" strike="noStrike" spc="-1">
              <a:latin typeface="Arial"/>
            </a:endParaRPr>
          </a:p>
          <a:p>
            <a:pPr marL="216000" indent="-215280">
              <a:lnSpc>
                <a:spcPct val="100000"/>
              </a:lnSpc>
              <a:buClr>
                <a:srgbClr val="697033"/>
              </a:buClr>
              <a:buFont typeface="Symbol"/>
              <a:buChar char=""/>
            </a:pPr>
            <a:r>
              <a:rPr lang="en-GB" sz="2400" b="0" strike="noStrike" spc="-1">
                <a:solidFill>
                  <a:srgbClr val="697033"/>
                </a:solidFill>
                <a:latin typeface="Arial Narrow"/>
                <a:ea typeface="DejaVu Sans"/>
              </a:rPr>
              <a:t> 	Операции за бројачи</a:t>
            </a:r>
            <a:endParaRPr lang="en-GB" sz="2400" b="0" strike="noStrike" spc="-1">
              <a:latin typeface="Arial"/>
            </a:endParaRPr>
          </a:p>
        </p:txBody>
      </p:sp>
      <p:sp>
        <p:nvSpPr>
          <p:cNvPr id="370" name="CustomShape 5"/>
          <p:cNvSpPr/>
          <p:nvPr/>
        </p:nvSpPr>
        <p:spPr>
          <a:xfrm rot="5400000">
            <a:off x="4203360" y="2743200"/>
            <a:ext cx="2894400" cy="1195920"/>
          </a:xfrm>
          <a:custGeom>
            <a:avLst/>
            <a:gdLst/>
            <a:ahLst/>
            <a:cxnLst/>
            <a:rect l="l" t="t" r="r" b="b"/>
            <a:pathLst>
              <a:path w="21600" h="21600">
                <a:moveTo>
                  <a:pt x="0" y="0"/>
                </a:moveTo>
                <a:lnTo>
                  <a:pt x="9255" y="21600"/>
                </a:lnTo>
                <a:lnTo>
                  <a:pt x="12345" y="21600"/>
                </a:lnTo>
                <a:lnTo>
                  <a:pt x="21600" y="0"/>
                </a:lnTo>
                <a:close/>
              </a:path>
            </a:pathLst>
          </a:custGeom>
          <a:gradFill rotWithShape="0">
            <a:gsLst>
              <a:gs pos="0">
                <a:schemeClr val="bg1">
                  <a:alpha val="30000"/>
                </a:schemeClr>
              </a:gs>
              <a:gs pos="100000">
                <a:srgbClr val="5E84B8"/>
              </a:gs>
            </a:gsLst>
            <a:lin ang="10800000"/>
          </a:gradFill>
          <a:ln>
            <a:noFill/>
          </a:ln>
        </p:spPr>
        <p:style>
          <a:lnRef idx="0">
            <a:scrgbClr r="0" g="0" b="0"/>
          </a:lnRef>
          <a:fillRef idx="0">
            <a:scrgbClr r="0" g="0" b="0"/>
          </a:fillRef>
          <a:effectRef idx="0">
            <a:scrgbClr r="0" g="0" b="0"/>
          </a:effectRef>
          <a:fontRef idx="minor"/>
        </p:style>
      </p:sp>
      <p:sp>
        <p:nvSpPr>
          <p:cNvPr id="371" name="CustomShape 6"/>
          <p:cNvSpPr/>
          <p:nvPr/>
        </p:nvSpPr>
        <p:spPr>
          <a:xfrm rot="10800000">
            <a:off x="14600880" y="10819440"/>
            <a:ext cx="2804040" cy="2970720"/>
          </a:xfrm>
          <a:prstGeom prst="rect">
            <a:avLst/>
          </a:prstGeom>
          <a:solidFill>
            <a:schemeClr val="accent1"/>
          </a:solidFill>
          <a:ln w="19080">
            <a:solidFill>
              <a:schemeClr val="accent2"/>
            </a:solidFill>
            <a:miter/>
          </a:ln>
        </p:spPr>
        <p:style>
          <a:lnRef idx="0">
            <a:scrgbClr r="0" g="0" b="0"/>
          </a:lnRef>
          <a:fillRef idx="0">
            <a:scrgbClr r="0" g="0" b="0"/>
          </a:fillRef>
          <a:effectRef idx="0">
            <a:scrgbClr r="0" g="0" b="0"/>
          </a:effectRef>
          <a:fontRef idx="minor"/>
        </p:style>
        <p:txBody>
          <a:bodyPr rot="10800000" lIns="90000" tIns="45000" rIns="90000" bIns="45000" anchor="ctr">
            <a:noAutofit/>
          </a:bodyPr>
          <a:lstStyle/>
          <a:p>
            <a:pPr>
              <a:lnSpc>
                <a:spcPct val="100000"/>
              </a:lnSpc>
            </a:pPr>
            <a:r>
              <a:rPr lang="en-GB" sz="2400" b="1" strike="noStrike" spc="-1">
                <a:solidFill>
                  <a:srgbClr val="697033"/>
                </a:solidFill>
                <a:latin typeface="Arial Narrow"/>
                <a:ea typeface="DejaVu Sans"/>
              </a:rPr>
              <a:t>NI-DAQmx</a:t>
            </a:r>
            <a:endParaRPr lang="en-GB" sz="2400" b="0" strike="noStrike" spc="-1">
              <a:latin typeface="Arial"/>
            </a:endParaRPr>
          </a:p>
          <a:p>
            <a:pPr>
              <a:lnSpc>
                <a:spcPct val="100000"/>
              </a:lnSpc>
            </a:pPr>
            <a:r>
              <a:rPr lang="en-GB" sz="2400" b="0" strike="noStrike" spc="-1">
                <a:solidFill>
                  <a:srgbClr val="697033"/>
                </a:solidFill>
                <a:latin typeface="Arial Narrow"/>
                <a:ea typeface="DejaVu Sans"/>
              </a:rPr>
              <a:t>Драјвер за следна генерација: </a:t>
            </a:r>
            <a:endParaRPr lang="en-GB" sz="2400" b="0" strike="noStrike" spc="-1">
              <a:latin typeface="Arial"/>
            </a:endParaRPr>
          </a:p>
          <a:p>
            <a:pPr marL="216000" indent="-215280">
              <a:lnSpc>
                <a:spcPct val="100000"/>
              </a:lnSpc>
              <a:buClr>
                <a:srgbClr val="697033"/>
              </a:buClr>
              <a:buFont typeface="Symbol"/>
              <a:buChar char=""/>
            </a:pPr>
            <a:r>
              <a:rPr lang="en-GB" sz="2400" b="0" strike="noStrike" spc="-1">
                <a:solidFill>
                  <a:srgbClr val="697033"/>
                </a:solidFill>
                <a:latin typeface="Arial Narrow"/>
                <a:ea typeface="DejaVu Sans"/>
              </a:rPr>
              <a:t> 	VIs за специфични задачи</a:t>
            </a:r>
            <a:endParaRPr lang="en-GB" sz="2400" b="0" strike="noStrike" spc="-1">
              <a:latin typeface="Arial"/>
            </a:endParaRPr>
          </a:p>
          <a:p>
            <a:pPr marL="216000" indent="-215280">
              <a:lnSpc>
                <a:spcPct val="100000"/>
              </a:lnSpc>
              <a:buClr>
                <a:srgbClr val="697033"/>
              </a:buClr>
              <a:buFont typeface="Symbol"/>
              <a:buChar char=""/>
            </a:pPr>
            <a:r>
              <a:rPr lang="en-GB" sz="2400" b="0" strike="noStrike" spc="-1">
                <a:solidFill>
                  <a:srgbClr val="697033"/>
                </a:solidFill>
                <a:latin typeface="Arial Narrow"/>
                <a:ea typeface="DejaVu Sans"/>
              </a:rPr>
              <a:t> Една група VIs за секој тип мерења</a:t>
            </a:r>
            <a:endParaRPr lang="en-GB" sz="2400" b="0" strike="noStrike" spc="-1">
              <a:latin typeface="Arial"/>
            </a:endParaRPr>
          </a:p>
          <a:p>
            <a:pPr>
              <a:lnSpc>
                <a:spcPct val="100000"/>
              </a:lnSpc>
            </a:pPr>
            <a:endParaRPr lang="en-GB"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A2386821-9371-4314-9D67-BC5D22F3ADE1}" type="slidenum">
              <a:rPr lang="en-GB" sz="900" b="0" i="1" strike="noStrike" spc="-1">
                <a:solidFill>
                  <a:srgbClr val="000000"/>
                </a:solidFill>
                <a:latin typeface="Arial Narrow"/>
                <a:ea typeface="DejaVu Sans"/>
              </a:rPr>
              <a:t>8</a:t>
            </a:fld>
            <a:endParaRPr lang="en-GB" sz="900" b="0" strike="noStrike" spc="-1">
              <a:latin typeface="Arial"/>
            </a:endParaRPr>
          </a:p>
        </p:txBody>
      </p:sp>
      <p:sp>
        <p:nvSpPr>
          <p:cNvPr id="373"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NI-DAQmx</a:t>
            </a:r>
            <a:endParaRPr lang="en-GB" sz="3600" b="0" strike="noStrike" spc="-1">
              <a:latin typeface="Arial"/>
            </a:endParaRPr>
          </a:p>
        </p:txBody>
      </p:sp>
      <p:pic>
        <p:nvPicPr>
          <p:cNvPr id="374" name="Picture 3"/>
          <p:cNvPicPr/>
          <p:nvPr/>
        </p:nvPicPr>
        <p:blipFill>
          <a:blip r:embed="rId3"/>
          <a:stretch/>
        </p:blipFill>
        <p:spPr>
          <a:xfrm>
            <a:off x="6018120" y="1066680"/>
            <a:ext cx="2896200" cy="2735640"/>
          </a:xfrm>
          <a:prstGeom prst="rect">
            <a:avLst/>
          </a:prstGeom>
          <a:ln>
            <a:noFill/>
          </a:ln>
        </p:spPr>
      </p:pic>
      <p:sp>
        <p:nvSpPr>
          <p:cNvPr id="375" name="CustomShape 3"/>
          <p:cNvSpPr/>
          <p:nvPr/>
        </p:nvSpPr>
        <p:spPr>
          <a:xfrm flipH="1">
            <a:off x="5636520" y="1851120"/>
            <a:ext cx="303840" cy="906840"/>
          </a:xfrm>
          <a:prstGeom prst="rightBrace">
            <a:avLst>
              <a:gd name="adj1" fmla="val 24826"/>
              <a:gd name="adj2" fmla="val 50000"/>
            </a:avLst>
          </a:prstGeom>
          <a:noFill/>
          <a:ln w="50760">
            <a:solidFill>
              <a:schemeClr val="tx2"/>
            </a:solidFill>
            <a:round/>
          </a:ln>
        </p:spPr>
        <p:style>
          <a:lnRef idx="0">
            <a:scrgbClr r="0" g="0" b="0"/>
          </a:lnRef>
          <a:fillRef idx="0">
            <a:scrgbClr r="0" g="0" b="0"/>
          </a:fillRef>
          <a:effectRef idx="0">
            <a:scrgbClr r="0" g="0" b="0"/>
          </a:effectRef>
          <a:fontRef idx="minor"/>
        </p:style>
      </p:sp>
      <p:sp>
        <p:nvSpPr>
          <p:cNvPr id="376" name="CustomShape 4"/>
          <p:cNvSpPr/>
          <p:nvPr/>
        </p:nvSpPr>
        <p:spPr>
          <a:xfrm>
            <a:off x="533520" y="1920960"/>
            <a:ext cx="5059800" cy="118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0" strike="noStrike" spc="-1">
                <a:solidFill>
                  <a:srgbClr val="000000"/>
                </a:solidFill>
                <a:latin typeface="Arial"/>
                <a:ea typeface="DejaVu Sans"/>
              </a:rPr>
              <a:t>Една група VIs за аналогни I/O, дигитални I/O, и операции за бројачи</a:t>
            </a:r>
            <a:endParaRPr lang="en-GB" sz="2400" b="0" strike="noStrike" spc="-1">
              <a:latin typeface="Arial"/>
            </a:endParaRPr>
          </a:p>
        </p:txBody>
      </p:sp>
      <p:sp>
        <p:nvSpPr>
          <p:cNvPr id="377" name="CustomShape 5"/>
          <p:cNvSpPr/>
          <p:nvPr/>
        </p:nvSpPr>
        <p:spPr>
          <a:xfrm>
            <a:off x="579600" y="3200400"/>
            <a:ext cx="5286960" cy="198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2400" b="1" strike="noStrike" spc="-1">
                <a:solidFill>
                  <a:srgbClr val="000000"/>
                </a:solidFill>
                <a:latin typeface="Arial Narrow"/>
                <a:ea typeface="DejaVu Sans"/>
              </a:rPr>
              <a:t>DAQ Assistant Express VI</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Narrow"/>
                <a:ea typeface="DejaVu Sans"/>
              </a:rPr>
              <a:t> 	Брзо и едноставно програмирање на DAQ систем</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Narrow"/>
                <a:ea typeface="DejaVu Sans"/>
              </a:rPr>
              <a:t> 	Креирање логички задачи</a:t>
            </a:r>
            <a:endParaRPr lang="en-GB" sz="2400" b="0" strike="noStrike" spc="-1">
              <a:latin typeface="Arial"/>
            </a:endParaRPr>
          </a:p>
          <a:p>
            <a:pPr marL="216000" indent="-215280">
              <a:lnSpc>
                <a:spcPct val="100000"/>
              </a:lnSpc>
              <a:buClr>
                <a:srgbClr val="000000"/>
              </a:buClr>
              <a:buFont typeface="Symbol"/>
              <a:buChar char=""/>
            </a:pPr>
            <a:r>
              <a:rPr lang="en-GB" sz="2400" b="0" strike="noStrike" spc="-1">
                <a:solidFill>
                  <a:srgbClr val="000000"/>
                </a:solidFill>
                <a:latin typeface="Arial Narrow"/>
                <a:ea typeface="DejaVu Sans"/>
              </a:rPr>
              <a:t> 	Најголем број апликации можат да го употребуваат DAQ </a:t>
            </a:r>
            <a:endParaRPr lang="en-GB" sz="2400" b="0" strike="noStrike" spc="-1">
              <a:latin typeface="Arial"/>
            </a:endParaRPr>
          </a:p>
        </p:txBody>
      </p:sp>
      <p:sp>
        <p:nvSpPr>
          <p:cNvPr id="378" name="Line 6"/>
          <p:cNvSpPr/>
          <p:nvPr/>
        </p:nvSpPr>
        <p:spPr>
          <a:xfrm flipH="1">
            <a:off x="5486400" y="3429000"/>
            <a:ext cx="457200" cy="360"/>
          </a:xfrm>
          <a:prstGeom prst="line">
            <a:avLst/>
          </a:prstGeom>
          <a:ln w="57240">
            <a:solidFill>
              <a:srgbClr val="5E84B8"/>
            </a:solidFill>
            <a:round/>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0" y="6629400"/>
            <a:ext cx="68472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r">
              <a:lnSpc>
                <a:spcPct val="100000"/>
              </a:lnSpc>
            </a:pPr>
            <a:fld id="{5DAB99FE-2DF0-4A33-A18F-BF5ABAAAD57D}" type="slidenum">
              <a:rPr lang="en-GB" sz="900" b="0" i="1" strike="noStrike" spc="-1">
                <a:solidFill>
                  <a:srgbClr val="000000"/>
                </a:solidFill>
                <a:latin typeface="Arial Narrow"/>
                <a:ea typeface="DejaVu Sans"/>
              </a:rPr>
              <a:t>9</a:t>
            </a:fld>
            <a:endParaRPr lang="en-GB" sz="900" b="0" strike="noStrike" spc="-1">
              <a:latin typeface="Arial"/>
            </a:endParaRPr>
          </a:p>
        </p:txBody>
      </p:sp>
      <p:sp>
        <p:nvSpPr>
          <p:cNvPr id="380" name="CustomShape 2"/>
          <p:cNvSpPr/>
          <p:nvPr/>
        </p:nvSpPr>
        <p:spPr>
          <a:xfrm>
            <a:off x="380880" y="152280"/>
            <a:ext cx="8533440" cy="106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3600" b="1" strike="noStrike" spc="-1">
                <a:solidFill>
                  <a:srgbClr val="000000"/>
                </a:solidFill>
                <a:latin typeface="Arial Narrow"/>
                <a:ea typeface="DejaVu Sans"/>
              </a:rPr>
              <a:t>NI-DAQmx Data Acquisition типови задачи</a:t>
            </a:r>
            <a:endParaRPr lang="en-GB" sz="3600" b="0" strike="noStrike" spc="-1">
              <a:latin typeface="Arial"/>
            </a:endParaRPr>
          </a:p>
        </p:txBody>
      </p:sp>
      <p:sp>
        <p:nvSpPr>
          <p:cNvPr id="381" name="CustomShape 3"/>
          <p:cNvSpPr/>
          <p:nvPr/>
        </p:nvSpPr>
        <p:spPr>
          <a:xfrm>
            <a:off x="6060960" y="1828800"/>
            <a:ext cx="2777040" cy="381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261"/>
              </a:spcAft>
            </a:pPr>
            <a:r>
              <a:rPr lang="en-GB" sz="2600" b="0" strike="noStrike" spc="-1">
                <a:solidFill>
                  <a:srgbClr val="000000"/>
                </a:solidFill>
                <a:latin typeface="Arial"/>
                <a:ea typeface="DejaVu Sans"/>
              </a:rPr>
              <a:t>Мерењето се однесува на:</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a:ea typeface="DejaVu Sans"/>
              </a:rPr>
              <a:t>Аналоген влез</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a:ea typeface="DejaVu Sans"/>
              </a:rPr>
              <a:t>Аналоген излез</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a:ea typeface="DejaVu Sans"/>
              </a:rPr>
              <a:t>Влез за бројач</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a:ea typeface="DejaVu Sans"/>
              </a:rPr>
              <a:t>Излез за бројач</a:t>
            </a:r>
            <a:endParaRPr lang="en-GB" sz="2600" b="0" strike="noStrike" spc="-1">
              <a:latin typeface="Arial"/>
            </a:endParaRPr>
          </a:p>
          <a:p>
            <a:pPr marL="216000" indent="-215280">
              <a:lnSpc>
                <a:spcPct val="100000"/>
              </a:lnSpc>
              <a:spcAft>
                <a:spcPts val="261"/>
              </a:spcAft>
              <a:buClr>
                <a:srgbClr val="000000"/>
              </a:buClr>
              <a:buFont typeface="Symbol"/>
              <a:buChar char=""/>
            </a:pPr>
            <a:r>
              <a:rPr lang="en-GB" sz="2600" b="0" strike="noStrike" spc="-1">
                <a:solidFill>
                  <a:srgbClr val="000000"/>
                </a:solidFill>
                <a:latin typeface="Arial"/>
                <a:ea typeface="DejaVu Sans"/>
              </a:rPr>
              <a:t>Дигитален I/O</a:t>
            </a:r>
            <a:endParaRPr lang="en-GB" sz="2600" b="0" strike="noStrike" spc="-1">
              <a:latin typeface="Arial"/>
            </a:endParaRPr>
          </a:p>
        </p:txBody>
      </p:sp>
      <p:pic>
        <p:nvPicPr>
          <p:cNvPr id="382" name="Picture 381"/>
          <p:cNvPicPr/>
          <p:nvPr/>
        </p:nvPicPr>
        <p:blipFill>
          <a:blip r:embed="rId3"/>
          <a:stretch/>
        </p:blipFill>
        <p:spPr>
          <a:xfrm>
            <a:off x="457200" y="1371600"/>
            <a:ext cx="5409360" cy="4241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5C81B5"/>
      </a:dk2>
      <a:lt2>
        <a:srgbClr val="A8ADB0"/>
      </a:lt2>
      <a:accent1>
        <a:srgbClr val="B8BA95"/>
      </a:accent1>
      <a:accent2>
        <a:srgbClr val="697033"/>
      </a:accent2>
      <a:accent3>
        <a:srgbClr val="FFFFFF"/>
      </a:accent3>
      <a:accent4>
        <a:srgbClr val="000000"/>
      </a:accent4>
      <a:accent5>
        <a:srgbClr val="D8D9C8"/>
      </a:accent5>
      <a:accent6>
        <a:srgbClr val="5E652D"/>
      </a:accent6>
      <a:hlink>
        <a:srgbClr val="EDB906"/>
      </a:hlink>
      <a:folHlink>
        <a:srgbClr val="8E58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NIppt2002MasterBlue</Template>
  <TotalTime>8331</TotalTime>
  <Pages>137</Pages>
  <Words>5392</Words>
  <Application>Microsoft Office PowerPoint</Application>
  <PresentationFormat>On-screen Show (4:3)</PresentationFormat>
  <Paragraphs>450</Paragraphs>
  <Slides>34</Slides>
  <Notes>32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34</vt:i4>
      </vt:variant>
    </vt:vector>
  </HeadingPairs>
  <TitlesOfParts>
    <vt:vector size="51" baseType="lpstr">
      <vt:lpstr>adagio_slab</vt:lpstr>
      <vt:lpstr>Arial</vt:lpstr>
      <vt:lpstr>Arial Narrow</vt:lpstr>
      <vt:lpstr>Calibri</vt:lpstr>
      <vt:lpstr>Calibri Light</vt:lpstr>
      <vt:lpstr>Courier New</vt:lpstr>
      <vt:lpstr>Garamond</vt:lpstr>
      <vt:lpstr>Symbol</vt:lpstr>
      <vt:lpstr>Times New Roman</vt:lpstr>
      <vt:lpstr>Wingdings</vt:lpstr>
      <vt:lpstr>Office Theme</vt:lpstr>
      <vt:lpstr>Office Theme</vt:lpstr>
      <vt:lpstr>Office Theme</vt:lpstr>
      <vt:lpstr>Office Theme</vt:lpstr>
      <vt:lpstr>Office Theme</vt:lpstr>
      <vt:lpstr>Office Theme</vt:lpstr>
      <vt:lpstr>1_Office Theme</vt:lpstr>
      <vt:lpstr>Data acquisition and instrument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Needed for this Course</dc:title>
  <dc:subject>LabVIEW Basics Course - LV ver. 4.0 update</dc:subject>
  <dc:creator>Crystal Drumheller</dc:creator>
  <cp:keywords>Labview slides basics education customer</cp:keywords>
  <dc:description/>
  <cp:lastModifiedBy>Zivko Kokolanski</cp:lastModifiedBy>
  <cp:revision>240</cp:revision>
  <cp:lastPrinted>1996-02-10T00:11:24Z</cp:lastPrinted>
  <dcterms:created xsi:type="dcterms:W3CDTF">2000-06-22T07:24:21Z</dcterms:created>
  <dcterms:modified xsi:type="dcterms:W3CDTF">2019-09-08T10:30:50Z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National Instruments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34</vt:i4>
  </property>
  <property fmtid="{D5CDD505-2E9C-101B-9397-08002B2CF9AE}" pid="9" name="PresentationFormat">
    <vt:lpwstr>Letter Paper (8.5x11 in)</vt:lpwstr>
  </property>
  <property fmtid="{D5CDD505-2E9C-101B-9397-08002B2CF9AE}" pid="10" name="ScaleCrop">
    <vt:bool>false</vt:bool>
  </property>
  <property fmtid="{D5CDD505-2E9C-101B-9397-08002B2CF9AE}" pid="11" name="ShareDoc">
    <vt:bool>false</vt:bool>
  </property>
  <property fmtid="{D5CDD505-2E9C-101B-9397-08002B2CF9AE}" pid="12" name="Slides">
    <vt:i4>34</vt:i4>
  </property>
</Properties>
</file>