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5" r:id="rId3"/>
    <p:sldId id="264" r:id="rId4"/>
    <p:sldId id="265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28F08-4B91-4ACE-BE3A-58075577D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743C0-0FA3-4538-BD1F-5A6A1581F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10A60-6B05-4683-8287-24F08374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4529D-E3CF-4056-93E8-96DD4ADD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53B7A-1E22-44FC-AB4E-0E3D0C5E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38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937B1-4EC9-4387-AB87-56C6CC88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8AE4D-9C5D-434E-A794-4A9F4CC29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B088E-B687-4E97-989B-ED9EAC47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3B2CD-ED9E-4038-86EC-AC1978BB4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D0D46-85E2-4E6C-B628-38799E9B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1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8304E-7C3D-4A8E-BCD4-92D419B78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CA1D2-F672-45B1-B003-5E5EECF1A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3FBB0-167B-484D-AE67-5AA70616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11997-8857-4055-9098-5B16B3EA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F5008-2F3A-4808-9C32-B38E9D214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3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8929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1162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604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D7335-C808-4811-A728-83A74979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70F8E-D666-4CF0-9A0B-B4358486E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D3E4-7D96-4E12-BAF5-EC663CA3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7E5D3-758E-45ED-9352-B061ECE5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49E56-E933-4B9F-93DF-6C2878A09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2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CBFF-FE31-4A94-BB94-B1085F8E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6F1F5-8EE0-4F81-AF41-700BDF806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8BC2-5219-42FA-B207-890675FDD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8C6E3-9B60-43B4-914B-D889A7939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B3334-D3BC-4BE7-855C-8403D6C8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1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8497C-8B55-424C-AC5D-57CDE52F4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BEAA-61F4-4487-AA06-21D4FBE95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A660E-D65B-4C98-8FA7-87D739A6D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C874E-DAC5-443F-8A9B-9203420D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D3999-DE41-4144-BD42-DE6B053D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1AD80-7393-4DBE-84B0-7AFEADA35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02B53-8F71-4049-8526-71A112E6F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BDD7E-BEC5-4BCA-8404-9D94D4B36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5EEDD-56FA-492D-8B9F-1B052D36B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90BB8-950A-41D9-A480-ABAF78815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50CCE5-F33A-43F1-B339-EC8D51799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00411F-AEFF-498B-B201-2708E37D5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9DE3B7-2AF9-414A-B3EF-E2D9730C8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E5E83-19A8-48AF-8169-83CDBBF38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1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E48B4-24FC-4257-8593-D489FB8A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D2B45B-F9AE-4664-BE73-4B885125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58910E-2645-463F-A743-34784BE3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8A413-243C-45B1-8217-4920E241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8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7AEF4C-CD35-42D7-9AB0-DE8BEB53D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274693-1793-4E27-B702-F4200099A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5CF20-FB26-49EC-B608-8FBFD345F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1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7302-2FC3-4236-A2FA-3DBD8FE5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D4F4-5090-4EBE-8F57-E1A2DB333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E36D8-7584-4974-8F60-ED679EA10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0B8AA-C47D-4A6C-BE48-C5F0EBC9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88AC3-D615-4376-AB0D-343AE07C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6A548-034A-44B8-83F5-94B78718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0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BEE4-BE30-4455-BF17-70B0067F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852C04-27D9-4FBB-82E8-4768F285A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08222-748C-4AD2-92BA-6F30CA6B7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B0562-99B5-43C8-82CF-32056A21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33DBB-BDB2-4330-A087-AAFA8152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72C06-6DD7-4C6D-9FCF-2D3182C5A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5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E124C1-EBB0-4C84-89C3-5DC189BCD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D14E7-71ED-4B0A-9214-BEB5FF00E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3CECE-9020-440E-B1D4-3AE98594A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8444-3012-4D76-91FF-E39703EF54A7}" type="datetimeFigureOut">
              <a:rPr lang="en-US" smtClean="0"/>
              <a:t>12-Oct-19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8F51F-CCD7-4463-B0BE-99D1C52B3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93383-3B53-4864-B5FD-7AE7E6F25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BC126-6947-497B-907D-B5B23123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4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64D615-2D05-453E-A71B-34FA54462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58602" y="842181"/>
            <a:ext cx="9933398" cy="1446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dirty="0"/>
              <a:t>Workshop – Video Acquisition, Processing and Data Acquisition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effectLst/>
              <a:latin typeface="Garamond" panose="020204040303010108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82D8BF9-3DCE-496F-847F-32784C734662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3" y="3484934"/>
            <a:ext cx="1188720" cy="11887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A88EF19-99CB-4DBC-8B7B-725C8553E454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909" y="3447607"/>
            <a:ext cx="1188720" cy="11887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AC23E7-A671-4730-B2AD-AC52DA72271B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6" r="16898" b="21859"/>
          <a:stretch/>
        </p:blipFill>
        <p:spPr>
          <a:xfrm>
            <a:off x="5401535" y="3356167"/>
            <a:ext cx="1265814" cy="13716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37FF7EE-90AD-4545-A8A0-E8BB8D8F7052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881" y="3553504"/>
            <a:ext cx="1371600" cy="13716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9329678" y="2696214"/>
            <a:ext cx="2862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Faculty of Physics</a:t>
            </a:r>
          </a:p>
          <a:p>
            <a:r>
              <a:rPr lang="en-US" sz="1400" b="0" i="0" dirty="0">
                <a:solidFill>
                  <a:srgbClr val="000000"/>
                </a:solidFill>
                <a:effectLst/>
                <a:latin typeface="adagio_slab"/>
              </a:rPr>
              <a:t>Warsaw University of Technology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233622" y="2757049"/>
            <a:ext cx="1835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Zagreb University of </a:t>
            </a:r>
          </a:p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Applied 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6999" y="2696214"/>
            <a:ext cx="1802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Faculty of Technical </a:t>
            </a:r>
          </a:p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9463" y="2530827"/>
            <a:ext cx="274305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dagio_slab"/>
              </a:rPr>
              <a:t>Ss. Cyril and Methodius</a:t>
            </a:r>
          </a:p>
          <a:p>
            <a:r>
              <a:rPr lang="en-US" sz="1400" dirty="0">
                <a:latin typeface="adagio_slab"/>
              </a:rPr>
              <a:t>University</a:t>
            </a:r>
          </a:p>
          <a:p>
            <a:r>
              <a:rPr lang="en-US" sz="1400" dirty="0">
                <a:latin typeface="adagio_slab"/>
              </a:rPr>
              <a:t>Faculty of Electrical Engineering</a:t>
            </a:r>
          </a:p>
          <a:p>
            <a:r>
              <a:rPr lang="en-US" sz="1400" dirty="0">
                <a:latin typeface="adagio_slab"/>
              </a:rPr>
              <a:t>and Information Technologies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66912" y="2480770"/>
            <a:ext cx="197110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School of Electrical</a:t>
            </a:r>
          </a:p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Engineering</a:t>
            </a:r>
          </a:p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University of Belgrade</a:t>
            </a:r>
          </a:p>
        </p:txBody>
      </p:sp>
      <p:pic>
        <p:nvPicPr>
          <p:cNvPr id="22" name="Picture 2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905" y="3447607"/>
            <a:ext cx="1247536" cy="115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5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 real-time mode</a:t>
            </a:r>
          </a:p>
          <a:p>
            <a:pPr lvl="1"/>
            <a:r>
              <a:rPr lang="en-US" dirty="0"/>
              <a:t>works similar as the Arduino </a:t>
            </a:r>
            <a:r>
              <a:rPr lang="en-US" dirty="0" err="1"/>
              <a:t>bord</a:t>
            </a:r>
            <a:endParaRPr lang="en-US" dirty="0"/>
          </a:p>
          <a:p>
            <a:r>
              <a:rPr lang="en-US" dirty="0"/>
              <a:t>Real-time mode</a:t>
            </a:r>
          </a:p>
          <a:p>
            <a:pPr lvl="1"/>
            <a:r>
              <a:rPr lang="en-US" dirty="0" err="1"/>
              <a:t>Labview</a:t>
            </a:r>
            <a:r>
              <a:rPr lang="en-US" dirty="0"/>
              <a:t> runtime is installed on the Raspberry PI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663700" y="1143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chemeClr val="tx1"/>
                </a:solidFill>
              </a:rPr>
              <a:t>LINX – Raspberry PI: modes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77708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 protocol for communication with the microcontroller</a:t>
            </a:r>
          </a:p>
          <a:p>
            <a:pPr lvl="1"/>
            <a:r>
              <a:rPr lang="en-US" dirty="0"/>
              <a:t>Serial communication (NI-VISA)</a:t>
            </a:r>
          </a:p>
          <a:p>
            <a:pPr lvl="1"/>
            <a:r>
              <a:rPr lang="en-US" dirty="0"/>
              <a:t>network communication (TCP/IP)</a:t>
            </a:r>
          </a:p>
          <a:p>
            <a:pPr lvl="1"/>
            <a:r>
              <a:rPr lang="en-US" dirty="0"/>
              <a:t>…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821668" y="1651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chemeClr val="tx1"/>
                </a:solidFill>
              </a:rPr>
              <a:t>Alternatives (1)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19404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830" y="1460500"/>
            <a:ext cx="9673508" cy="5019675"/>
          </a:xfrm>
          <a:prstGeom prst="rect">
            <a:avLst/>
          </a:prstGeom>
        </p:spPr>
      </p:pic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2266168" y="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 err="1">
                <a:solidFill>
                  <a:schemeClr val="tx1"/>
                </a:solidFill>
              </a:rPr>
              <a:t>Alternatives</a:t>
            </a:r>
            <a:r>
              <a:rPr lang="hr-HR" sz="4400" dirty="0">
                <a:solidFill>
                  <a:schemeClr val="tx1"/>
                </a:solidFill>
              </a:rPr>
              <a:t> (2)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295170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Instructors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Tomislav Novak, </a:t>
            </a:r>
            <a:r>
              <a:rPr lang="hr-HR" dirty="0" err="1"/>
              <a:t>mag</a:t>
            </a:r>
            <a:r>
              <a:rPr lang="hr-HR" dirty="0"/>
              <a:t>. ing. inf. </a:t>
            </a:r>
            <a:r>
              <a:rPr lang="hr-HR" dirty="0" err="1"/>
              <a:t>et</a:t>
            </a:r>
            <a:r>
              <a:rPr lang="hr-HR" dirty="0"/>
              <a:t> </a:t>
            </a:r>
            <a:r>
              <a:rPr lang="hr-HR" dirty="0" err="1"/>
              <a:t>comm</a:t>
            </a:r>
            <a:r>
              <a:rPr lang="hr-HR" dirty="0"/>
              <a:t>. </a:t>
            </a:r>
            <a:r>
              <a:rPr lang="hr-HR" dirty="0" err="1"/>
              <a:t>techn</a:t>
            </a:r>
            <a:r>
              <a:rPr lang="hr-HR" dirty="0"/>
              <a:t>.</a:t>
            </a:r>
          </a:p>
          <a:p>
            <a:r>
              <a:rPr lang="hr-HR" dirty="0"/>
              <a:t>Ivan Lujo, dipl. ing. el.</a:t>
            </a:r>
          </a:p>
        </p:txBody>
      </p:sp>
    </p:spTree>
    <p:extLst>
      <p:ext uri="{BB962C8B-B14F-4D97-AF65-F5344CB8AC3E}">
        <p14:creationId xmlns:p14="http://schemas.microsoft.com/office/powerpoint/2010/main" val="128883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Intende</a:t>
            </a:r>
            <a:r>
              <a:rPr lang="en-US" dirty="0"/>
              <a:t>d for non-programmers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i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Graphical user interface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intuitive logic implementation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Dataflow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result is a program (virtual instrument) just like any other program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possibility of creating complex project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2819400" y="3175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b="1" dirty="0">
                <a:solidFill>
                  <a:schemeClr val="tx1"/>
                </a:solidFill>
              </a:rPr>
              <a:t>WHY </a:t>
            </a:r>
            <a:r>
              <a:rPr lang="hr-HR" sz="4400" b="1" dirty="0" err="1">
                <a:solidFill>
                  <a:schemeClr val="tx1"/>
                </a:solidFill>
              </a:rPr>
              <a:t>LabVIEW</a:t>
            </a:r>
            <a:r>
              <a:rPr lang="hr-HR" sz="4400" b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6981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299" y="1266825"/>
            <a:ext cx="10515600" cy="435133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User </a:t>
            </a:r>
            <a:r>
              <a:rPr lang="hr-HR" dirty="0" err="1">
                <a:solidFill>
                  <a:schemeClr val="tx1"/>
                </a:solidFill>
              </a:rPr>
              <a:t>interface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2720499" y="298996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>
                <a:solidFill>
                  <a:schemeClr val="tx1"/>
                </a:solidFill>
              </a:rPr>
              <a:t>Front panel</a:t>
            </a:r>
          </a:p>
        </p:txBody>
      </p:sp>
      <p:pic>
        <p:nvPicPr>
          <p:cNvPr id="1026" name="Picture 2" descr="C:\Documents and Settings\Korisnik\My Documents\Dropbox\TVZ\LabView\Metronome\Screenshots\FrontPan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276873"/>
            <a:ext cx="6282918" cy="414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18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2632" y="1279525"/>
            <a:ext cx="10515600" cy="435133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functionality implementation</a:t>
            </a:r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2813832" y="21047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chemeClr val="tx1"/>
                </a:solidFill>
              </a:rPr>
              <a:t>Block diagram</a:t>
            </a:r>
            <a:endParaRPr lang="en-US" sz="4400" b="1" dirty="0"/>
          </a:p>
        </p:txBody>
      </p:sp>
      <p:pic>
        <p:nvPicPr>
          <p:cNvPr id="3074" name="Picture 2" descr="C:\Documents and Settings\Korisnik\My Documents\Dropbox\TVZ\LabView\Metronome\Screenshots\BlockDiagra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10" y="2207897"/>
            <a:ext cx="9036645" cy="414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611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001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of the main applications of </a:t>
            </a:r>
            <a:r>
              <a:rPr lang="en-US" dirty="0" err="1"/>
              <a:t>Labview</a:t>
            </a:r>
            <a:r>
              <a:rPr lang="en-US" dirty="0"/>
              <a:t> environment </a:t>
            </a:r>
          </a:p>
          <a:p>
            <a:r>
              <a:rPr lang="en-US" dirty="0"/>
              <a:t>requires acquisition devices</a:t>
            </a:r>
          </a:p>
          <a:p>
            <a:pPr lvl="1"/>
            <a:r>
              <a:rPr lang="en-US" dirty="0"/>
              <a:t>official devices can sometimes be too expensive for individual to start working in </a:t>
            </a:r>
            <a:r>
              <a:rPr lang="en-US" dirty="0" err="1"/>
              <a:t>Labview</a:t>
            </a:r>
            <a:endParaRPr lang="en-US" dirty="0"/>
          </a:p>
          <a:p>
            <a:pPr lvl="2"/>
            <a:r>
              <a:rPr lang="en-US" dirty="0"/>
              <a:t>cheaper:</a:t>
            </a:r>
          </a:p>
          <a:p>
            <a:pPr lvl="3"/>
            <a:r>
              <a:rPr lang="en-US" dirty="0" err="1"/>
              <a:t>myDAQ</a:t>
            </a:r>
            <a:endParaRPr lang="en-US" dirty="0"/>
          </a:p>
          <a:p>
            <a:pPr lvl="3"/>
            <a:r>
              <a:rPr lang="en-US" dirty="0" err="1"/>
              <a:t>myRIO</a:t>
            </a:r>
            <a:endParaRPr lang="en-US" dirty="0"/>
          </a:p>
          <a:p>
            <a:pPr lvl="3"/>
            <a:r>
              <a:rPr lang="en-US" dirty="0"/>
              <a:t>NI USB</a:t>
            </a:r>
          </a:p>
          <a:p>
            <a:r>
              <a:rPr lang="en-US" dirty="0"/>
              <a:t>possibility to use third party acquisition devices</a:t>
            </a:r>
          </a:p>
          <a:p>
            <a:pPr lvl="1"/>
            <a:r>
              <a:rPr lang="en-US" dirty="0"/>
              <a:t>LINX</a:t>
            </a:r>
          </a:p>
          <a:p>
            <a:pPr lvl="1"/>
            <a:r>
              <a:rPr lang="en-US" dirty="0"/>
              <a:t>communication: serial, network, …</a:t>
            </a:r>
          </a:p>
          <a:p>
            <a:pPr lvl="1"/>
            <a:r>
              <a:rPr lang="en-US" dirty="0"/>
              <a:t>real-time deployment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079500" y="2667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>
                <a:solidFill>
                  <a:schemeClr val="tx1"/>
                </a:solidFill>
              </a:rPr>
              <a:t>Data </a:t>
            </a:r>
            <a:r>
              <a:rPr lang="hr-HR" sz="4400" dirty="0" err="1">
                <a:solidFill>
                  <a:schemeClr val="tx1"/>
                </a:solidFill>
              </a:rPr>
              <a:t>acquisition</a:t>
            </a:r>
            <a:r>
              <a:rPr lang="hr-HR" sz="4400" dirty="0">
                <a:solidFill>
                  <a:schemeClr val="tx1"/>
                </a:solidFill>
              </a:rPr>
              <a:t> </a:t>
            </a:r>
            <a:r>
              <a:rPr lang="hr-HR" sz="4400" dirty="0" err="1">
                <a:solidFill>
                  <a:schemeClr val="tx1"/>
                </a:solidFill>
              </a:rPr>
              <a:t>and</a:t>
            </a:r>
            <a:r>
              <a:rPr lang="hr-HR" sz="4400" dirty="0">
                <a:solidFill>
                  <a:schemeClr val="tx1"/>
                </a:solidFill>
              </a:rPr>
              <a:t> </a:t>
            </a:r>
            <a:r>
              <a:rPr lang="hr-HR" sz="4400" dirty="0" err="1">
                <a:solidFill>
                  <a:schemeClr val="tx1"/>
                </a:solidFill>
              </a:rPr>
              <a:t>analisys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192954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steps:</a:t>
            </a:r>
          </a:p>
          <a:p>
            <a:pPr lvl="1"/>
            <a:r>
              <a:rPr lang="en-US" dirty="0"/>
              <a:t>Installing the </a:t>
            </a:r>
            <a:r>
              <a:rPr lang="en-US" dirty="0" err="1"/>
              <a:t>MakerHub</a:t>
            </a:r>
            <a:r>
              <a:rPr lang="en-US" dirty="0"/>
              <a:t> add-on for </a:t>
            </a:r>
            <a:r>
              <a:rPr lang="en-US" dirty="0" err="1"/>
              <a:t>labview</a:t>
            </a:r>
            <a:endParaRPr lang="en-US" dirty="0"/>
          </a:p>
          <a:p>
            <a:pPr lvl="1"/>
            <a:r>
              <a:rPr lang="en-US" dirty="0"/>
              <a:t>installing drivers for </a:t>
            </a:r>
            <a:r>
              <a:rPr lang="en-US" dirty="0" err="1"/>
              <a:t>arduino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hr-HR" dirty="0"/>
              <a:t>a</a:t>
            </a:r>
            <a:r>
              <a:rPr lang="en-US" dirty="0" err="1"/>
              <a:t>rd</a:t>
            </a:r>
            <a:endParaRPr lang="en-US" dirty="0"/>
          </a:p>
          <a:p>
            <a:pPr lvl="1"/>
            <a:r>
              <a:rPr lang="en-US" dirty="0"/>
              <a:t>uploading firmware to the </a:t>
            </a:r>
            <a:r>
              <a:rPr lang="en-US" dirty="0" err="1"/>
              <a:t>bord</a:t>
            </a:r>
            <a:r>
              <a:rPr lang="en-US" dirty="0"/>
              <a:t> through </a:t>
            </a:r>
            <a:r>
              <a:rPr lang="en-US" dirty="0" err="1"/>
              <a:t>Labview</a:t>
            </a:r>
            <a:r>
              <a:rPr lang="en-US" dirty="0"/>
              <a:t> </a:t>
            </a:r>
            <a:r>
              <a:rPr lang="en-US" dirty="0" err="1"/>
              <a:t>environement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079500" y="2667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>
                <a:solidFill>
                  <a:schemeClr val="tx1"/>
                </a:solidFill>
              </a:rPr>
              <a:t>LINX – </a:t>
            </a:r>
            <a:r>
              <a:rPr lang="hr-HR" sz="4400" dirty="0" err="1">
                <a:solidFill>
                  <a:schemeClr val="tx1"/>
                </a:solidFill>
              </a:rPr>
              <a:t>Arduino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138501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good set of libraries</a:t>
            </a:r>
          </a:p>
          <a:p>
            <a:pPr lvl="2"/>
            <a:r>
              <a:rPr lang="en-US" dirty="0"/>
              <a:t>sometimes can also be a drawback</a:t>
            </a:r>
          </a:p>
          <a:p>
            <a:pPr lvl="1"/>
            <a:r>
              <a:rPr lang="en-US" dirty="0"/>
              <a:t>cheap hardware</a:t>
            </a:r>
          </a:p>
          <a:p>
            <a:pPr lvl="2"/>
            <a:r>
              <a:rPr lang="en-US" dirty="0"/>
              <a:t>ideal for:</a:t>
            </a:r>
          </a:p>
          <a:p>
            <a:pPr lvl="3"/>
            <a:r>
              <a:rPr lang="en-US" dirty="0"/>
              <a:t>students home projects and learning </a:t>
            </a:r>
            <a:r>
              <a:rPr lang="en-US" dirty="0" err="1"/>
              <a:t>Labview</a:t>
            </a:r>
            <a:endParaRPr lang="en-US" dirty="0"/>
          </a:p>
          <a:p>
            <a:pPr lvl="3"/>
            <a:r>
              <a:rPr lang="en-US" dirty="0"/>
              <a:t>prototyping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acquisition device  - not a real-time system</a:t>
            </a:r>
          </a:p>
          <a:p>
            <a:pPr lvl="2"/>
            <a:r>
              <a:rPr lang="en-US" dirty="0"/>
              <a:t>requires constant connection to the computer running </a:t>
            </a:r>
            <a:r>
              <a:rPr lang="en-US" dirty="0" err="1"/>
              <a:t>Labview</a:t>
            </a:r>
            <a:endParaRPr lang="en-US" dirty="0"/>
          </a:p>
          <a:p>
            <a:pPr lvl="1"/>
            <a:r>
              <a:rPr lang="en-US" dirty="0"/>
              <a:t>limitations when using libraries</a:t>
            </a:r>
          </a:p>
          <a:p>
            <a:pPr lvl="1"/>
            <a:r>
              <a:rPr lang="en-US" dirty="0"/>
              <a:t>support stopped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079500" y="2667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>
                <a:solidFill>
                  <a:schemeClr val="tx1"/>
                </a:solidFill>
              </a:rPr>
              <a:t>LINX – </a:t>
            </a:r>
            <a:r>
              <a:rPr lang="hr-HR" sz="4400" dirty="0" err="1">
                <a:solidFill>
                  <a:schemeClr val="tx1"/>
                </a:solidFill>
              </a:rPr>
              <a:t>Arduino</a:t>
            </a:r>
            <a:r>
              <a:rPr lang="hr-HR" sz="4400" dirty="0">
                <a:solidFill>
                  <a:schemeClr val="tx1"/>
                </a:solidFill>
              </a:rPr>
              <a:t>: </a:t>
            </a:r>
            <a:r>
              <a:rPr lang="hr-HR" sz="4400" dirty="0" err="1">
                <a:solidFill>
                  <a:schemeClr val="tx1"/>
                </a:solidFill>
              </a:rPr>
              <a:t>pros</a:t>
            </a:r>
            <a:r>
              <a:rPr lang="hr-HR" sz="4400" dirty="0">
                <a:solidFill>
                  <a:schemeClr val="tx1"/>
                </a:solidFill>
              </a:rPr>
              <a:t>/</a:t>
            </a:r>
            <a:r>
              <a:rPr lang="hr-HR" sz="4400" dirty="0" err="1">
                <a:solidFill>
                  <a:schemeClr val="tx1"/>
                </a:solidFill>
              </a:rPr>
              <a:t>cons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1976350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steps:</a:t>
            </a:r>
          </a:p>
          <a:p>
            <a:pPr lvl="1"/>
            <a:r>
              <a:rPr lang="en-US" dirty="0"/>
              <a:t>Installing </a:t>
            </a:r>
            <a:r>
              <a:rPr lang="en-US" dirty="0" err="1"/>
              <a:t>Labview</a:t>
            </a:r>
            <a:r>
              <a:rPr lang="en-US" dirty="0"/>
              <a:t> 2014 sp1, 32 bit</a:t>
            </a:r>
          </a:p>
          <a:p>
            <a:pPr lvl="1"/>
            <a:r>
              <a:rPr lang="en-US" dirty="0"/>
              <a:t>Installing the </a:t>
            </a:r>
            <a:r>
              <a:rPr lang="en-US" dirty="0" err="1"/>
              <a:t>MakerHub</a:t>
            </a:r>
            <a:r>
              <a:rPr lang="en-US" dirty="0"/>
              <a:t> add-on for </a:t>
            </a:r>
            <a:r>
              <a:rPr lang="en-US" dirty="0" err="1"/>
              <a:t>labview</a:t>
            </a:r>
            <a:r>
              <a:rPr lang="hr-HR" dirty="0"/>
              <a:t> </a:t>
            </a:r>
            <a:r>
              <a:rPr lang="hr-HR" dirty="0" err="1"/>
              <a:t>using</a:t>
            </a:r>
            <a:r>
              <a:rPr lang="hr-HR" dirty="0"/>
              <a:t> VI </a:t>
            </a:r>
            <a:r>
              <a:rPr lang="hr-HR" dirty="0" err="1"/>
              <a:t>package</a:t>
            </a:r>
            <a:r>
              <a:rPr lang="hr-HR" dirty="0"/>
              <a:t> manager</a:t>
            </a:r>
            <a:endParaRPr lang="en-US" dirty="0"/>
          </a:p>
          <a:p>
            <a:pPr lvl="1"/>
            <a:r>
              <a:rPr lang="en-US" dirty="0"/>
              <a:t>install </a:t>
            </a:r>
            <a:r>
              <a:rPr lang="en-US" dirty="0" err="1"/>
              <a:t>Rasbian</a:t>
            </a:r>
            <a:r>
              <a:rPr lang="en-US" dirty="0"/>
              <a:t> OS on Raspberry PI </a:t>
            </a:r>
          </a:p>
          <a:p>
            <a:pPr lvl="2"/>
            <a:r>
              <a:rPr lang="en-US" dirty="0"/>
              <a:t>it is more likely to work with </a:t>
            </a:r>
            <a:r>
              <a:rPr lang="en-US" dirty="0" err="1"/>
              <a:t>Rasbian</a:t>
            </a:r>
            <a:r>
              <a:rPr lang="en-US" dirty="0"/>
              <a:t> Jessie (version from April 2017)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connection to the Raspberry PI</a:t>
            </a:r>
          </a:p>
          <a:p>
            <a:pPr lvl="1"/>
            <a:r>
              <a:rPr lang="en-US" dirty="0"/>
              <a:t>Serial, network (</a:t>
            </a:r>
            <a:r>
              <a:rPr lang="en-US" dirty="0" err="1"/>
              <a:t>WiFi</a:t>
            </a:r>
            <a:r>
              <a:rPr lang="en-US" dirty="0"/>
              <a:t>, Ethernet cable)</a:t>
            </a:r>
          </a:p>
          <a:p>
            <a:pPr lvl="1"/>
            <a:r>
              <a:rPr lang="en-US" dirty="0"/>
              <a:t>it is used to interact with the application in non-real time applications</a:t>
            </a:r>
          </a:p>
          <a:p>
            <a:pPr lvl="1"/>
            <a:r>
              <a:rPr lang="en-US" dirty="0"/>
              <a:t>it is used to upload real-time application to the Raspberry PI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 bwMode="auto">
          <a:xfrm>
            <a:off x="1663700" y="114300"/>
            <a:ext cx="7258832" cy="128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7560" rIns="90000" bIns="0" numCol="1" anchor="b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2pPr>
            <a:lvl3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3pPr>
            <a:lvl4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4pPr>
            <a:lvl5pPr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5pPr>
            <a:lvl6pPr marL="25146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6pPr>
            <a:lvl7pPr marL="29718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7pPr>
            <a:lvl8pPr marL="34290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8pPr>
            <a:lvl9pPr marL="3886200" indent="-228600" algn="l" defTabSz="457200" rtl="0" eaLnBrk="0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3366"/>
                </a:solidFill>
                <a:latin typeface="Arial" charset="0"/>
                <a:cs typeface="DejaVu Sans" charset="0"/>
              </a:defRPr>
            </a:lvl9pPr>
          </a:lstStyle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sz="4400" dirty="0">
                <a:solidFill>
                  <a:schemeClr val="tx1"/>
                </a:solidFill>
              </a:rPr>
              <a:t>LINX – </a:t>
            </a:r>
            <a:r>
              <a:rPr lang="hr-HR" sz="4400" dirty="0" err="1">
                <a:solidFill>
                  <a:schemeClr val="tx1"/>
                </a:solidFill>
              </a:rPr>
              <a:t>Raspberry</a:t>
            </a:r>
            <a:r>
              <a:rPr lang="hr-HR" sz="4400" dirty="0">
                <a:solidFill>
                  <a:schemeClr val="tx1"/>
                </a:solidFill>
              </a:rPr>
              <a:t> PI</a:t>
            </a:r>
            <a:endParaRPr lang="hr-HR" sz="4400" b="1" dirty="0"/>
          </a:p>
        </p:txBody>
      </p:sp>
    </p:spTree>
    <p:extLst>
      <p:ext uri="{BB962C8B-B14F-4D97-AF65-F5344CB8AC3E}">
        <p14:creationId xmlns:p14="http://schemas.microsoft.com/office/powerpoint/2010/main" val="2676967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391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adagio_slab</vt:lpstr>
      <vt:lpstr>Arial</vt:lpstr>
      <vt:lpstr>Calibri</vt:lpstr>
      <vt:lpstr>Calibri Light</vt:lpstr>
      <vt:lpstr>Garamond</vt:lpstr>
      <vt:lpstr>Times New Roman</vt:lpstr>
      <vt:lpstr>Office Theme</vt:lpstr>
      <vt:lpstr>Workshop – Video Acquisition, Processing and Data Acquisition</vt:lpstr>
      <vt:lpstr>Instructors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Никола Кнежевић</dc:creator>
  <cp:lastModifiedBy>Stefana Jocic</cp:lastModifiedBy>
  <cp:revision>46</cp:revision>
  <dcterms:created xsi:type="dcterms:W3CDTF">2019-03-01T09:53:35Z</dcterms:created>
  <dcterms:modified xsi:type="dcterms:W3CDTF">2019-10-12T19:22:22Z</dcterms:modified>
</cp:coreProperties>
</file>