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75" r:id="rId3"/>
    <p:sldId id="264" r:id="rId4"/>
    <p:sldId id="265" r:id="rId5"/>
    <p:sldId id="266" r:id="rId6"/>
    <p:sldId id="268" r:id="rId7"/>
    <p:sldId id="269" r:id="rId8"/>
    <p:sldId id="270" r:id="rId9"/>
    <p:sldId id="271" r:id="rId10"/>
    <p:sldId id="272" r:id="rId11"/>
    <p:sldId id="273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928F08-4B91-4ACE-BE3A-58075577D6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3B743C0-0FA3-4538-BD1F-5A6A1581F2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310A60-6B05-4683-8287-24F08374D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8444-3012-4D76-91FF-E39703EF54A7}" type="datetimeFigureOut">
              <a:rPr lang="en-US" smtClean="0"/>
              <a:t>12-Oct-19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34529D-E3CF-4056-93E8-96DD4ADD81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A53B7A-1E22-44FC-AB4E-0E3D0C5E1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C126-6947-497B-907D-B5B231231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9383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937B1-4EC9-4387-AB87-56C6CC88AE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AA8AE4D-9C5D-434E-A794-4A9F4CC2980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8B088E-B687-4E97-989B-ED9EAC4724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8444-3012-4D76-91FF-E39703EF54A7}" type="datetimeFigureOut">
              <a:rPr lang="en-US" smtClean="0"/>
              <a:t>12-Oct-19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B3B2CD-ED9E-4038-86EC-AC1978BB4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FD0D46-85E2-4E6C-B628-38799E9BF6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C126-6947-497B-907D-B5B231231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41159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88304E-7C3D-4A8E-BCD4-92D419B78B4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5CA1D2-F672-45B1-B003-5E5EECF1AF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43FBB0-167B-484D-AE67-5AA706169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8444-3012-4D76-91FF-E39703EF54A7}" type="datetimeFigureOut">
              <a:rPr lang="en-US" smtClean="0"/>
              <a:t>12-Oct-19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E11997-8857-4055-9098-5B16B3EAE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7F5008-2F3A-4808-9C32-B38E9D214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C126-6947-497B-907D-B5B231231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3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6892915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011625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5660490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AD7335-C808-4811-A728-83A7497919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670F8E-D666-4CF0-9A0B-B4358486E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7DD3E4-7D96-4E12-BAF5-EC663CA361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8444-3012-4D76-91FF-E39703EF54A7}" type="datetimeFigureOut">
              <a:rPr lang="en-US" smtClean="0"/>
              <a:t>12-Oct-19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27E5D3-758E-45ED-9352-B061ECE5F1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49E56-E933-4B9F-93DF-6C2878A095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C126-6947-497B-907D-B5B231231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9020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CCBFF-FE31-4A94-BB94-B1085F8EE2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56F1F5-8EE0-4F81-AF41-700BDF8061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68BC2-5219-42FA-B207-890675FDD8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8444-3012-4D76-91FF-E39703EF54A7}" type="datetimeFigureOut">
              <a:rPr lang="en-US" smtClean="0"/>
              <a:t>12-Oct-19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E8C6E3-9B60-43B4-914B-D889A7939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8B3334-D3BC-4BE7-855C-8403D6C82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C126-6947-497B-907D-B5B231231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91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8497C-8B55-424C-AC5D-57CDE52F40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72BBEAA-61F4-4487-AA06-21D4FBE953D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1A660E-D65B-4C98-8FA7-87D739A6D5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AC874E-DAC5-443F-8A9B-9203420D1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8444-3012-4D76-91FF-E39703EF54A7}" type="datetimeFigureOut">
              <a:rPr lang="en-US" smtClean="0"/>
              <a:t>12-Oct-19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0CD3999-DE41-4144-BD42-DE6B053D90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E1AD80-7393-4DBE-84B0-7AFEADA35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C126-6947-497B-907D-B5B231231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4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02B53-8F71-4049-8526-71A112E6F6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BEBDD7E-BEC5-4BCA-8404-9D94D4B36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95EEDD-56FA-492D-8B9F-1B052D36B6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C390BB8-950A-41D9-A480-ABAF788159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C50CCE5-F33A-43F1-B339-EC8D517992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900411F-AEFF-498B-B201-2708E37D5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8444-3012-4D76-91FF-E39703EF54A7}" type="datetimeFigureOut">
              <a:rPr lang="en-US" smtClean="0"/>
              <a:t>12-Oct-19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9DE3B7-2AF9-414A-B3EF-E2D9730C8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7DE5E83-19A8-48AF-8169-83CDBBF38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C126-6947-497B-907D-B5B231231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017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8E48B4-24FC-4257-8593-D489FB8A0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2B45B-F9AE-4664-BE73-4B8851250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8444-3012-4D76-91FF-E39703EF54A7}" type="datetimeFigureOut">
              <a:rPr lang="en-US" smtClean="0"/>
              <a:t>12-Oct-19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58910E-2645-463F-A743-34784BE370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298A413-243C-45B1-8217-4920E2413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C126-6947-497B-907D-B5B231231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9862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7AEF4C-CD35-42D7-9AB0-DE8BEB53D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8444-3012-4D76-91FF-E39703EF54A7}" type="datetimeFigureOut">
              <a:rPr lang="en-US" smtClean="0"/>
              <a:t>12-Oct-19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274693-1793-4E27-B702-F4200099A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05CF20-FB26-49EC-B608-8FBFD345F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C126-6947-497B-907D-B5B231231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316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307302-2FC3-4236-A2FA-3DBD8FE52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F5D4F4-5090-4EBE-8F57-E1A2DB3334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6E36D8-7584-4974-8F60-ED679EA10B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60B8AA-C47D-4A6C-BE48-C5F0EBC94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8444-3012-4D76-91FF-E39703EF54A7}" type="datetimeFigureOut">
              <a:rPr lang="en-US" smtClean="0"/>
              <a:t>12-Oct-19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F88AC3-D615-4376-AB0D-343AE07C42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96A548-034A-44B8-83F5-94B787183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C126-6947-497B-907D-B5B231231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00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ABBEE4-BE30-4455-BF17-70B0067FFD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B852C04-27D9-4FBB-82E8-4768F285A8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F208222-748C-4AD2-92BA-6F30CA6B78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3B0562-99B5-43C8-82CF-32056A21D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758444-3012-4D76-91FF-E39703EF54A7}" type="datetimeFigureOut">
              <a:rPr lang="en-US" smtClean="0"/>
              <a:t>12-Oct-19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133DBB-BDB2-4330-A087-AAFA81521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72C06-6DD7-4C6D-9FCF-2D3182C5AF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CBC126-6947-497B-907D-B5B231231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51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E124C1-EBB0-4C84-89C3-5DC189BCD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CD14E7-71ED-4B0A-9214-BEB5FF00E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003CECE-9020-440E-B1D4-3AE98594A5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758444-3012-4D76-91FF-E39703EF54A7}" type="datetimeFigureOut">
              <a:rPr lang="en-US" smtClean="0"/>
              <a:t>12-Oct-19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B8F51F-CCD7-4463-B0BE-99D1C52B3A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293383-3B53-4864-B5FD-7AE7E6F252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CBC126-6947-497B-907D-B5B231231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444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ttps://eacea.ec.europa.eu/sites/eacea-site/files/logosbeneficaireserasmusleft_e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9653" y="5469146"/>
            <a:ext cx="5728770" cy="125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7326556-F4F3-45A7-A261-C1B358F8A27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155" y="145476"/>
            <a:ext cx="1593316" cy="1491042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262764" y="244666"/>
            <a:ext cx="94950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Garamond" panose="02020404030301010803" pitchFamily="18" charset="0"/>
              </a:rPr>
              <a:t>Innovative Teaching Approaches in development of Software Designed Instrumentation and its application in real-time systems</a:t>
            </a:r>
          </a:p>
        </p:txBody>
      </p:sp>
      <p:sp>
        <p:nvSpPr>
          <p:cNvPr id="10" name="Rectangle 2">
            <a:extLst>
              <a:ext uri="{FF2B5EF4-FFF2-40B4-BE49-F238E27FC236}">
                <a16:creationId xmlns:a16="http://schemas.microsoft.com/office/drawing/2014/main" id="{A764D615-2D05-453E-A71B-34FA54462B5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58602" y="842181"/>
            <a:ext cx="9933398" cy="14465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lnSpc>
                <a:spcPct val="100000"/>
              </a:lnSpc>
              <a:spcAft>
                <a:spcPct val="0"/>
              </a:spcAft>
            </a:pPr>
            <a:r>
              <a:rPr lang="en-US" dirty="0"/>
              <a:t>Workshop – Video Acquisition, Processing and Data Acquisition</a:t>
            </a:r>
            <a:endParaRPr kumimoji="0" lang="en-US" altLang="en-US" sz="4000" b="1" i="0" u="none" strike="noStrike" cap="none" normalizeH="0" baseline="0" dirty="0">
              <a:ln>
                <a:noFill/>
              </a:ln>
              <a:effectLst/>
              <a:latin typeface="Garamond" panose="02020404030301010803" pitchFamily="18" charset="0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82D8BF9-3DCE-496F-847F-32784C734662}"/>
              </a:ext>
            </a:extLst>
          </p:cNvPr>
          <p:cNvPicPr>
            <a:picLocks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223" y="3484934"/>
            <a:ext cx="1188720" cy="118872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A88EF19-99CB-4DBC-8B7B-725C8553E454}"/>
              </a:ext>
            </a:extLst>
          </p:cNvPr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6909" y="3447607"/>
            <a:ext cx="1188720" cy="1188720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02AC23E7-A671-4730-B2AD-AC52DA72271B}"/>
              </a:ext>
            </a:extLst>
          </p:cNvPr>
          <p:cNvPicPr>
            <a:picLocks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886" r="16898" b="21859"/>
          <a:stretch/>
        </p:blipFill>
        <p:spPr>
          <a:xfrm>
            <a:off x="5401535" y="3356167"/>
            <a:ext cx="1265814" cy="1371600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E37FF7EE-90AD-4545-A8A0-E8BB8D8F7052}"/>
              </a:ext>
            </a:extLst>
          </p:cNvPr>
          <p:cNvPicPr>
            <a:picLocks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2881" y="3553504"/>
            <a:ext cx="1371600" cy="137160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>
          <a:xfrm>
            <a:off x="9329678" y="2696214"/>
            <a:ext cx="286232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dagio_slab"/>
              </a:rPr>
              <a:t>Faculty of Physics</a:t>
            </a:r>
          </a:p>
          <a:p>
            <a:r>
              <a:rPr lang="en-US" sz="1400" b="0" i="0" dirty="0">
                <a:solidFill>
                  <a:srgbClr val="000000"/>
                </a:solidFill>
                <a:effectLst/>
                <a:latin typeface="adagio_slab"/>
              </a:rPr>
              <a:t>Warsaw University of Technology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5233622" y="2757049"/>
            <a:ext cx="183575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dagio_slab"/>
              </a:rPr>
              <a:t>Zagreb University of </a:t>
            </a:r>
          </a:p>
          <a:p>
            <a:r>
              <a:rPr lang="en-US" sz="1400" dirty="0">
                <a:solidFill>
                  <a:srgbClr val="000000"/>
                </a:solidFill>
                <a:latin typeface="adagio_slab"/>
              </a:rPr>
              <a:t>Applied Sciences</a:t>
            </a:r>
            <a:endParaRPr lang="en-US" sz="1400" b="0" i="0" dirty="0">
              <a:solidFill>
                <a:srgbClr val="000000"/>
              </a:solidFill>
              <a:effectLst/>
              <a:latin typeface="adagio_slab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76999" y="2696214"/>
            <a:ext cx="180299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dagio_slab"/>
              </a:rPr>
              <a:t>Faculty of Technical </a:t>
            </a:r>
          </a:p>
          <a:p>
            <a:r>
              <a:rPr lang="en-US" sz="1400" dirty="0">
                <a:solidFill>
                  <a:srgbClr val="000000"/>
                </a:solidFill>
                <a:latin typeface="adagio_slab"/>
              </a:rPr>
              <a:t>Sciences</a:t>
            </a:r>
            <a:endParaRPr lang="en-US" sz="1400" b="0" i="0" dirty="0">
              <a:solidFill>
                <a:srgbClr val="000000"/>
              </a:solidFill>
              <a:effectLst/>
              <a:latin typeface="adagio_slab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519463" y="2530827"/>
            <a:ext cx="2743059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latin typeface="adagio_slab"/>
              </a:rPr>
              <a:t>Ss. Cyril and Methodius</a:t>
            </a:r>
          </a:p>
          <a:p>
            <a:r>
              <a:rPr lang="en-US" sz="1400" dirty="0">
                <a:latin typeface="adagio_slab"/>
              </a:rPr>
              <a:t>University</a:t>
            </a:r>
          </a:p>
          <a:p>
            <a:r>
              <a:rPr lang="en-US" sz="1400" dirty="0">
                <a:latin typeface="adagio_slab"/>
              </a:rPr>
              <a:t>Faculty of Electrical Engineering</a:t>
            </a:r>
          </a:p>
          <a:p>
            <a:r>
              <a:rPr lang="en-US" sz="1400" dirty="0">
                <a:latin typeface="adagio_slab"/>
              </a:rPr>
              <a:t>and Information Technologies</a:t>
            </a:r>
          </a:p>
        </p:txBody>
      </p:sp>
      <p:sp>
        <p:nvSpPr>
          <p:cNvPr id="21" name="Rectangle 20"/>
          <p:cNvSpPr/>
          <p:nvPr/>
        </p:nvSpPr>
        <p:spPr>
          <a:xfrm>
            <a:off x="7166912" y="2480770"/>
            <a:ext cx="1971102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0000"/>
                </a:solidFill>
                <a:latin typeface="adagio_slab"/>
              </a:rPr>
              <a:t>School of Electrical</a:t>
            </a:r>
          </a:p>
          <a:p>
            <a:r>
              <a:rPr lang="en-US" sz="1400" dirty="0">
                <a:solidFill>
                  <a:srgbClr val="000000"/>
                </a:solidFill>
                <a:latin typeface="adagio_slab"/>
              </a:rPr>
              <a:t>Engineering</a:t>
            </a:r>
          </a:p>
          <a:p>
            <a:r>
              <a:rPr lang="en-US" sz="1400" dirty="0">
                <a:solidFill>
                  <a:srgbClr val="000000"/>
                </a:solidFill>
                <a:latin typeface="adagio_slab"/>
              </a:rPr>
              <a:t>University of Belgrade</a:t>
            </a:r>
          </a:p>
        </p:txBody>
      </p:sp>
      <p:pic>
        <p:nvPicPr>
          <p:cNvPr id="22" name="Picture 21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25905" y="3447607"/>
            <a:ext cx="1247536" cy="115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095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 real-time mode</a:t>
            </a:r>
          </a:p>
          <a:p>
            <a:pPr lvl="1"/>
            <a:r>
              <a:rPr lang="en-US" dirty="0"/>
              <a:t>works similar as the Arduino </a:t>
            </a:r>
            <a:r>
              <a:rPr lang="en-US" dirty="0" err="1"/>
              <a:t>bord</a:t>
            </a:r>
            <a:endParaRPr lang="en-US" dirty="0"/>
          </a:p>
          <a:p>
            <a:r>
              <a:rPr lang="en-US" dirty="0"/>
              <a:t>Real-time mode</a:t>
            </a:r>
          </a:p>
          <a:p>
            <a:pPr lvl="1"/>
            <a:r>
              <a:rPr lang="en-US" dirty="0" err="1"/>
              <a:t>Labview</a:t>
            </a:r>
            <a:r>
              <a:rPr lang="en-US" dirty="0"/>
              <a:t> runtime is installed on the Raspberry PI</a:t>
            </a:r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 bwMode="auto">
          <a:xfrm>
            <a:off x="1663700" y="114300"/>
            <a:ext cx="7258832" cy="1289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7560" rIns="90000" bIns="0" numCol="1" anchor="b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2pPr>
            <a:lvl3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3pPr>
            <a:lvl4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4pPr>
            <a:lvl5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5pPr>
            <a:lvl6pPr marL="25146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6pPr>
            <a:lvl7pPr marL="29718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7pPr>
            <a:lvl8pPr marL="34290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8pPr>
            <a:lvl9pPr marL="38862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9pPr>
          </a:lstStyle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LINX – Raspberry PI: modes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41777082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creating a protocol for communication with the microcontroller</a:t>
            </a:r>
          </a:p>
          <a:p>
            <a:pPr lvl="1"/>
            <a:r>
              <a:rPr lang="en-US" dirty="0"/>
              <a:t>Serial communication (NI-VISA)</a:t>
            </a:r>
          </a:p>
          <a:p>
            <a:pPr lvl="1"/>
            <a:r>
              <a:rPr lang="en-US" dirty="0"/>
              <a:t>network communication (TCP/IP)</a:t>
            </a:r>
          </a:p>
          <a:p>
            <a:pPr lvl="1"/>
            <a:r>
              <a:rPr lang="en-US" dirty="0"/>
              <a:t>…</a:t>
            </a:r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 bwMode="auto">
          <a:xfrm>
            <a:off x="1821668" y="165100"/>
            <a:ext cx="7258832" cy="1289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7560" rIns="90000" bIns="0" numCol="1" anchor="b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2pPr>
            <a:lvl3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3pPr>
            <a:lvl4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4pPr>
            <a:lvl5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5pPr>
            <a:lvl6pPr marL="25146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6pPr>
            <a:lvl7pPr marL="29718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7pPr>
            <a:lvl8pPr marL="34290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8pPr>
            <a:lvl9pPr marL="38862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9pPr>
          </a:lstStyle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Alternatives (1)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8194048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8830" y="1460500"/>
            <a:ext cx="9673508" cy="5019675"/>
          </a:xfrm>
          <a:prstGeom prst="rect">
            <a:avLst/>
          </a:prstGeom>
        </p:spPr>
      </p:pic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2266168" y="0"/>
            <a:ext cx="7258832" cy="1289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7560" rIns="90000" bIns="0" numCol="1" anchor="b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2pPr>
            <a:lvl3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3pPr>
            <a:lvl4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4pPr>
            <a:lvl5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5pPr>
            <a:lvl6pPr marL="25146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6pPr>
            <a:lvl7pPr marL="29718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7pPr>
            <a:lvl8pPr marL="34290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8pPr>
            <a:lvl9pPr marL="38862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9pPr>
          </a:lstStyle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r-HR" sz="4400" dirty="0" err="1">
                <a:solidFill>
                  <a:schemeClr val="tx1"/>
                </a:solidFill>
              </a:rPr>
              <a:t>Alternatives</a:t>
            </a:r>
            <a:r>
              <a:rPr lang="hr-HR" sz="4400" dirty="0">
                <a:solidFill>
                  <a:schemeClr val="tx1"/>
                </a:solidFill>
              </a:rPr>
              <a:t> (2)</a:t>
            </a:r>
            <a:endParaRPr lang="hr-HR" sz="4400" b="1" dirty="0"/>
          </a:p>
        </p:txBody>
      </p:sp>
    </p:spTree>
    <p:extLst>
      <p:ext uri="{BB962C8B-B14F-4D97-AF65-F5344CB8AC3E}">
        <p14:creationId xmlns:p14="http://schemas.microsoft.com/office/powerpoint/2010/main" val="29517076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Instructors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Tomislav Novak, </a:t>
            </a:r>
            <a:r>
              <a:rPr lang="hr-HR" dirty="0" err="1"/>
              <a:t>mag</a:t>
            </a:r>
            <a:r>
              <a:rPr lang="hr-HR" dirty="0"/>
              <a:t>. ing. inf. </a:t>
            </a:r>
            <a:r>
              <a:rPr lang="hr-HR" dirty="0" err="1"/>
              <a:t>et</a:t>
            </a:r>
            <a:r>
              <a:rPr lang="hr-HR" dirty="0"/>
              <a:t> </a:t>
            </a:r>
            <a:r>
              <a:rPr lang="hr-HR" dirty="0" err="1"/>
              <a:t>comm</a:t>
            </a:r>
            <a:r>
              <a:rPr lang="hr-HR" dirty="0"/>
              <a:t>. </a:t>
            </a:r>
            <a:r>
              <a:rPr lang="hr-HR" dirty="0" err="1"/>
              <a:t>techn</a:t>
            </a:r>
            <a:r>
              <a:rPr lang="hr-HR" dirty="0"/>
              <a:t>.</a:t>
            </a:r>
          </a:p>
          <a:p>
            <a:r>
              <a:rPr lang="hr-HR" dirty="0"/>
              <a:t>Ivan Lujo, dipl. ing. el.</a:t>
            </a:r>
          </a:p>
        </p:txBody>
      </p:sp>
    </p:spTree>
    <p:extLst>
      <p:ext uri="{BB962C8B-B14F-4D97-AF65-F5344CB8AC3E}">
        <p14:creationId xmlns:p14="http://schemas.microsoft.com/office/powerpoint/2010/main" val="12888338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Intende</a:t>
            </a:r>
            <a:r>
              <a:rPr lang="en-US" dirty="0"/>
              <a:t>d for non-programmers</a:t>
            </a:r>
            <a:endParaRPr lang="en-US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endParaRPr lang="en-US" i="1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Graphical user interface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intuitive logic implementation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Dataflow</a:t>
            </a: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result is a program (virtual instrument) just like any other program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possibility of creating complex project</a:t>
            </a:r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 bwMode="auto">
          <a:xfrm>
            <a:off x="2819400" y="317500"/>
            <a:ext cx="6553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7560" rIns="90000" bIns="0" numCol="1" anchor="b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2pPr>
            <a:lvl3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3pPr>
            <a:lvl4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4pPr>
            <a:lvl5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5pPr>
            <a:lvl6pPr marL="25146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6pPr>
            <a:lvl7pPr marL="29718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7pPr>
            <a:lvl8pPr marL="34290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8pPr>
            <a:lvl9pPr marL="38862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9pPr>
          </a:lstStyle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r-HR" sz="4400" b="1" dirty="0">
                <a:solidFill>
                  <a:schemeClr val="tx1"/>
                </a:solidFill>
              </a:rPr>
              <a:t>WHY </a:t>
            </a:r>
            <a:r>
              <a:rPr lang="hr-HR" sz="4400" b="1" dirty="0" err="1">
                <a:solidFill>
                  <a:schemeClr val="tx1"/>
                </a:solidFill>
              </a:rPr>
              <a:t>LabVIEW</a:t>
            </a:r>
            <a:r>
              <a:rPr lang="hr-HR" sz="4400" b="1" dirty="0">
                <a:solidFill>
                  <a:schemeClr val="tx1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698133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739299" y="1266825"/>
            <a:ext cx="10515600" cy="435133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hr-HR" dirty="0">
                <a:solidFill>
                  <a:schemeClr val="tx1"/>
                </a:solidFill>
              </a:rPr>
              <a:t>User </a:t>
            </a:r>
            <a:r>
              <a:rPr lang="hr-HR" dirty="0" err="1">
                <a:solidFill>
                  <a:schemeClr val="tx1"/>
                </a:solidFill>
              </a:rPr>
              <a:t>interface</a:t>
            </a:r>
            <a:endParaRPr lang="hr-HR" dirty="0">
              <a:solidFill>
                <a:schemeClr val="tx1"/>
              </a:solidFill>
            </a:endParaRPr>
          </a:p>
        </p:txBody>
      </p:sp>
      <p:sp>
        <p:nvSpPr>
          <p:cNvPr id="5" name="Rectangle 1"/>
          <p:cNvSpPr txBox="1">
            <a:spLocks noChangeArrowheads="1"/>
          </p:cNvSpPr>
          <p:nvPr/>
        </p:nvSpPr>
        <p:spPr bwMode="auto">
          <a:xfrm>
            <a:off x="2720499" y="298996"/>
            <a:ext cx="6553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7560" rIns="90000" bIns="0" numCol="1" anchor="b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2pPr>
            <a:lvl3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3pPr>
            <a:lvl4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4pPr>
            <a:lvl5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5pPr>
            <a:lvl6pPr marL="25146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6pPr>
            <a:lvl7pPr marL="29718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7pPr>
            <a:lvl8pPr marL="34290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8pPr>
            <a:lvl9pPr marL="38862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9pPr>
          </a:lstStyle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r-HR" sz="4400" dirty="0">
                <a:solidFill>
                  <a:schemeClr val="tx1"/>
                </a:solidFill>
              </a:rPr>
              <a:t>Front panel</a:t>
            </a:r>
          </a:p>
        </p:txBody>
      </p:sp>
      <p:pic>
        <p:nvPicPr>
          <p:cNvPr id="1026" name="Picture 2" descr="C:\Documents and Settings\Korisnik\My Documents\Dropbox\TVZ\LabView\Metronome\Screenshots\FrontPanel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5640" y="2276873"/>
            <a:ext cx="6282918" cy="41462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49182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2632" y="1279525"/>
            <a:ext cx="10515600" cy="435133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for functionality implementation</a:t>
            </a:r>
          </a:p>
        </p:txBody>
      </p:sp>
      <p:sp>
        <p:nvSpPr>
          <p:cNvPr id="4" name="Rectangle 1"/>
          <p:cNvSpPr txBox="1">
            <a:spLocks noChangeArrowheads="1"/>
          </p:cNvSpPr>
          <p:nvPr/>
        </p:nvSpPr>
        <p:spPr bwMode="auto">
          <a:xfrm>
            <a:off x="2813832" y="210470"/>
            <a:ext cx="65532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7560" rIns="90000" bIns="0" numCol="1" anchor="b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2pPr>
            <a:lvl3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3pPr>
            <a:lvl4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4pPr>
            <a:lvl5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5pPr>
            <a:lvl6pPr marL="25146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6pPr>
            <a:lvl7pPr marL="29718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7pPr>
            <a:lvl8pPr marL="34290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8pPr>
            <a:lvl9pPr marL="38862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9pPr>
          </a:lstStyle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4400" dirty="0">
                <a:solidFill>
                  <a:schemeClr val="tx1"/>
                </a:solidFill>
              </a:rPr>
              <a:t>Block diagram</a:t>
            </a:r>
            <a:endParaRPr lang="en-US" sz="4400" b="1" dirty="0"/>
          </a:p>
        </p:txBody>
      </p:sp>
      <p:pic>
        <p:nvPicPr>
          <p:cNvPr id="3074" name="Picture 2" descr="C:\Documents and Settings\Korisnik\My Documents\Dropbox\TVZ\LabView\Metronome\Screenshots\BlockDiagram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2110" y="2207897"/>
            <a:ext cx="9036645" cy="41491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611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001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one of the main applications of </a:t>
            </a:r>
            <a:r>
              <a:rPr lang="en-US" dirty="0" err="1"/>
              <a:t>Labview</a:t>
            </a:r>
            <a:r>
              <a:rPr lang="en-US" dirty="0"/>
              <a:t> environment </a:t>
            </a:r>
          </a:p>
          <a:p>
            <a:r>
              <a:rPr lang="en-US" dirty="0"/>
              <a:t>requires acquisition devices</a:t>
            </a:r>
          </a:p>
          <a:p>
            <a:pPr lvl="1"/>
            <a:r>
              <a:rPr lang="en-US" dirty="0"/>
              <a:t>official devices can sometimes be too expensive for individual to start working in </a:t>
            </a:r>
            <a:r>
              <a:rPr lang="en-US" dirty="0" err="1"/>
              <a:t>Labview</a:t>
            </a:r>
            <a:endParaRPr lang="en-US" dirty="0"/>
          </a:p>
          <a:p>
            <a:pPr lvl="2"/>
            <a:r>
              <a:rPr lang="en-US" dirty="0"/>
              <a:t>cheaper:</a:t>
            </a:r>
          </a:p>
          <a:p>
            <a:pPr lvl="3"/>
            <a:r>
              <a:rPr lang="en-US" dirty="0" err="1"/>
              <a:t>myDAQ</a:t>
            </a:r>
            <a:endParaRPr lang="en-US" dirty="0"/>
          </a:p>
          <a:p>
            <a:pPr lvl="3"/>
            <a:r>
              <a:rPr lang="en-US" dirty="0" err="1"/>
              <a:t>myRIO</a:t>
            </a:r>
            <a:endParaRPr lang="en-US" dirty="0"/>
          </a:p>
          <a:p>
            <a:pPr lvl="3"/>
            <a:r>
              <a:rPr lang="en-US" dirty="0"/>
              <a:t>NI USB</a:t>
            </a:r>
          </a:p>
          <a:p>
            <a:r>
              <a:rPr lang="en-US" dirty="0"/>
              <a:t>possibility to use third party acquisition devices</a:t>
            </a:r>
          </a:p>
          <a:p>
            <a:pPr lvl="1"/>
            <a:r>
              <a:rPr lang="en-US" dirty="0"/>
              <a:t>LINX</a:t>
            </a:r>
          </a:p>
          <a:p>
            <a:pPr lvl="1"/>
            <a:r>
              <a:rPr lang="en-US" dirty="0"/>
              <a:t>communication: serial, network, …</a:t>
            </a:r>
          </a:p>
          <a:p>
            <a:pPr lvl="1"/>
            <a:r>
              <a:rPr lang="en-US" dirty="0"/>
              <a:t>real-time deployment</a:t>
            </a:r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 bwMode="auto">
          <a:xfrm>
            <a:off x="1079500" y="266700"/>
            <a:ext cx="7258832" cy="1289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7560" rIns="90000" bIns="0" numCol="1" anchor="b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2pPr>
            <a:lvl3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3pPr>
            <a:lvl4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4pPr>
            <a:lvl5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5pPr>
            <a:lvl6pPr marL="25146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6pPr>
            <a:lvl7pPr marL="29718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7pPr>
            <a:lvl8pPr marL="34290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8pPr>
            <a:lvl9pPr marL="38862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9pPr>
          </a:lstStyle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r-HR" sz="4400" dirty="0">
                <a:solidFill>
                  <a:schemeClr val="tx1"/>
                </a:solidFill>
              </a:rPr>
              <a:t>Data </a:t>
            </a:r>
            <a:r>
              <a:rPr lang="hr-HR" sz="4400" dirty="0" err="1">
                <a:solidFill>
                  <a:schemeClr val="tx1"/>
                </a:solidFill>
              </a:rPr>
              <a:t>acquisition</a:t>
            </a:r>
            <a:r>
              <a:rPr lang="hr-HR" sz="4400" dirty="0">
                <a:solidFill>
                  <a:schemeClr val="tx1"/>
                </a:solidFill>
              </a:rPr>
              <a:t> </a:t>
            </a:r>
            <a:r>
              <a:rPr lang="hr-HR" sz="4400" dirty="0" err="1">
                <a:solidFill>
                  <a:schemeClr val="tx1"/>
                </a:solidFill>
              </a:rPr>
              <a:t>and</a:t>
            </a:r>
            <a:r>
              <a:rPr lang="hr-HR" sz="4400" dirty="0">
                <a:solidFill>
                  <a:schemeClr val="tx1"/>
                </a:solidFill>
              </a:rPr>
              <a:t> </a:t>
            </a:r>
            <a:r>
              <a:rPr lang="hr-HR" sz="4400" dirty="0" err="1">
                <a:solidFill>
                  <a:schemeClr val="tx1"/>
                </a:solidFill>
              </a:rPr>
              <a:t>analisys</a:t>
            </a:r>
            <a:endParaRPr lang="hr-HR" sz="4400" b="1" dirty="0"/>
          </a:p>
        </p:txBody>
      </p:sp>
    </p:spTree>
    <p:extLst>
      <p:ext uri="{BB962C8B-B14F-4D97-AF65-F5344CB8AC3E}">
        <p14:creationId xmlns:p14="http://schemas.microsoft.com/office/powerpoint/2010/main" val="19295430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steps:</a:t>
            </a:r>
          </a:p>
          <a:p>
            <a:pPr lvl="1"/>
            <a:r>
              <a:rPr lang="en-US" dirty="0"/>
              <a:t>Installing the </a:t>
            </a:r>
            <a:r>
              <a:rPr lang="en-US" dirty="0" err="1"/>
              <a:t>MakerHub</a:t>
            </a:r>
            <a:r>
              <a:rPr lang="en-US" dirty="0"/>
              <a:t> add-on for </a:t>
            </a:r>
            <a:r>
              <a:rPr lang="en-US" dirty="0" err="1"/>
              <a:t>labview</a:t>
            </a:r>
            <a:endParaRPr lang="en-US" dirty="0"/>
          </a:p>
          <a:p>
            <a:pPr lvl="1"/>
            <a:r>
              <a:rPr lang="en-US" dirty="0"/>
              <a:t>installing drivers for </a:t>
            </a:r>
            <a:r>
              <a:rPr lang="en-US" dirty="0" err="1"/>
              <a:t>arduino</a:t>
            </a:r>
            <a:r>
              <a:rPr lang="en-US" dirty="0"/>
              <a:t> </a:t>
            </a:r>
            <a:r>
              <a:rPr lang="en-US" dirty="0" err="1"/>
              <a:t>bo</a:t>
            </a:r>
            <a:r>
              <a:rPr lang="hr-HR" dirty="0"/>
              <a:t>a</a:t>
            </a:r>
            <a:r>
              <a:rPr lang="en-US" dirty="0" err="1"/>
              <a:t>rd</a:t>
            </a:r>
            <a:endParaRPr lang="en-US" dirty="0"/>
          </a:p>
          <a:p>
            <a:pPr lvl="1"/>
            <a:r>
              <a:rPr lang="en-US" dirty="0"/>
              <a:t>uploading firmware to the </a:t>
            </a:r>
            <a:r>
              <a:rPr lang="en-US" dirty="0" err="1"/>
              <a:t>bord</a:t>
            </a:r>
            <a:r>
              <a:rPr lang="en-US" dirty="0"/>
              <a:t> through </a:t>
            </a:r>
            <a:r>
              <a:rPr lang="en-US" dirty="0" err="1"/>
              <a:t>Labview</a:t>
            </a:r>
            <a:r>
              <a:rPr lang="en-US" dirty="0"/>
              <a:t> </a:t>
            </a:r>
            <a:r>
              <a:rPr lang="en-US" dirty="0" err="1"/>
              <a:t>environement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 bwMode="auto">
          <a:xfrm>
            <a:off x="1079500" y="266700"/>
            <a:ext cx="7258832" cy="1289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7560" rIns="90000" bIns="0" numCol="1" anchor="b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2pPr>
            <a:lvl3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3pPr>
            <a:lvl4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4pPr>
            <a:lvl5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5pPr>
            <a:lvl6pPr marL="25146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6pPr>
            <a:lvl7pPr marL="29718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7pPr>
            <a:lvl8pPr marL="34290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8pPr>
            <a:lvl9pPr marL="38862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9pPr>
          </a:lstStyle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r-HR" sz="4400" dirty="0">
                <a:solidFill>
                  <a:schemeClr val="tx1"/>
                </a:solidFill>
              </a:rPr>
              <a:t>LINX – </a:t>
            </a:r>
            <a:r>
              <a:rPr lang="hr-HR" sz="4400" dirty="0" err="1">
                <a:solidFill>
                  <a:schemeClr val="tx1"/>
                </a:solidFill>
              </a:rPr>
              <a:t>Arduino</a:t>
            </a:r>
            <a:endParaRPr lang="hr-HR" sz="4400" b="1" dirty="0"/>
          </a:p>
        </p:txBody>
      </p:sp>
    </p:spTree>
    <p:extLst>
      <p:ext uri="{BB962C8B-B14F-4D97-AF65-F5344CB8AC3E}">
        <p14:creationId xmlns:p14="http://schemas.microsoft.com/office/powerpoint/2010/main" val="13850161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pros:</a:t>
            </a:r>
          </a:p>
          <a:p>
            <a:pPr lvl="1"/>
            <a:r>
              <a:rPr lang="en-US" dirty="0"/>
              <a:t>good set of libraries</a:t>
            </a:r>
          </a:p>
          <a:p>
            <a:pPr lvl="2"/>
            <a:r>
              <a:rPr lang="en-US" dirty="0"/>
              <a:t>sometimes can also be a drawback</a:t>
            </a:r>
          </a:p>
          <a:p>
            <a:pPr lvl="1"/>
            <a:r>
              <a:rPr lang="en-US" dirty="0"/>
              <a:t>cheap hardware</a:t>
            </a:r>
          </a:p>
          <a:p>
            <a:pPr lvl="2"/>
            <a:r>
              <a:rPr lang="en-US" dirty="0"/>
              <a:t>ideal for:</a:t>
            </a:r>
          </a:p>
          <a:p>
            <a:pPr lvl="3"/>
            <a:r>
              <a:rPr lang="en-US" dirty="0"/>
              <a:t>students home projects and learning </a:t>
            </a:r>
            <a:r>
              <a:rPr lang="en-US" dirty="0" err="1"/>
              <a:t>Labview</a:t>
            </a:r>
            <a:endParaRPr lang="en-US" dirty="0"/>
          </a:p>
          <a:p>
            <a:pPr lvl="3"/>
            <a:r>
              <a:rPr lang="en-US" dirty="0"/>
              <a:t>prototyping</a:t>
            </a:r>
          </a:p>
          <a:p>
            <a:r>
              <a:rPr lang="en-US" dirty="0"/>
              <a:t>cons:</a:t>
            </a:r>
          </a:p>
          <a:p>
            <a:pPr lvl="1"/>
            <a:r>
              <a:rPr lang="en-US" dirty="0"/>
              <a:t>acquisition device  - not a real-time system</a:t>
            </a:r>
          </a:p>
          <a:p>
            <a:pPr lvl="2"/>
            <a:r>
              <a:rPr lang="en-US" dirty="0"/>
              <a:t>requires constant connection to the computer running </a:t>
            </a:r>
            <a:r>
              <a:rPr lang="en-US" dirty="0" err="1"/>
              <a:t>Labview</a:t>
            </a:r>
            <a:endParaRPr lang="en-US" dirty="0"/>
          </a:p>
          <a:p>
            <a:pPr lvl="1"/>
            <a:r>
              <a:rPr lang="en-US" dirty="0"/>
              <a:t>limitations when using libraries</a:t>
            </a:r>
          </a:p>
          <a:p>
            <a:pPr lvl="1"/>
            <a:r>
              <a:rPr lang="en-US" dirty="0"/>
              <a:t>support stopped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 bwMode="auto">
          <a:xfrm>
            <a:off x="1079500" y="266700"/>
            <a:ext cx="7258832" cy="1289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7560" rIns="90000" bIns="0" numCol="1" anchor="b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2pPr>
            <a:lvl3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3pPr>
            <a:lvl4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4pPr>
            <a:lvl5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5pPr>
            <a:lvl6pPr marL="25146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6pPr>
            <a:lvl7pPr marL="29718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7pPr>
            <a:lvl8pPr marL="34290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8pPr>
            <a:lvl9pPr marL="38862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9pPr>
          </a:lstStyle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r-HR" sz="4400" dirty="0">
                <a:solidFill>
                  <a:schemeClr val="tx1"/>
                </a:solidFill>
              </a:rPr>
              <a:t>LINX – </a:t>
            </a:r>
            <a:r>
              <a:rPr lang="hr-HR" sz="4400" dirty="0" err="1">
                <a:solidFill>
                  <a:schemeClr val="tx1"/>
                </a:solidFill>
              </a:rPr>
              <a:t>Arduino</a:t>
            </a:r>
            <a:r>
              <a:rPr lang="hr-HR" sz="4400" dirty="0">
                <a:solidFill>
                  <a:schemeClr val="tx1"/>
                </a:solidFill>
              </a:rPr>
              <a:t>: </a:t>
            </a:r>
            <a:r>
              <a:rPr lang="hr-HR" sz="4400" dirty="0" err="1">
                <a:solidFill>
                  <a:schemeClr val="tx1"/>
                </a:solidFill>
              </a:rPr>
              <a:t>pros</a:t>
            </a:r>
            <a:r>
              <a:rPr lang="hr-HR" sz="4400" dirty="0">
                <a:solidFill>
                  <a:schemeClr val="tx1"/>
                </a:solidFill>
              </a:rPr>
              <a:t>/</a:t>
            </a:r>
            <a:r>
              <a:rPr lang="hr-HR" sz="4400" dirty="0" err="1">
                <a:solidFill>
                  <a:schemeClr val="tx1"/>
                </a:solidFill>
              </a:rPr>
              <a:t>cons</a:t>
            </a:r>
            <a:endParaRPr lang="hr-HR" sz="4400" b="1" dirty="0"/>
          </a:p>
        </p:txBody>
      </p:sp>
    </p:spTree>
    <p:extLst>
      <p:ext uri="{BB962C8B-B14F-4D97-AF65-F5344CB8AC3E}">
        <p14:creationId xmlns:p14="http://schemas.microsoft.com/office/powerpoint/2010/main" val="19763501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steps:</a:t>
            </a:r>
          </a:p>
          <a:p>
            <a:pPr lvl="1"/>
            <a:r>
              <a:rPr lang="en-US" dirty="0"/>
              <a:t>Installing </a:t>
            </a:r>
            <a:r>
              <a:rPr lang="en-US" dirty="0" err="1"/>
              <a:t>Labview</a:t>
            </a:r>
            <a:r>
              <a:rPr lang="en-US" dirty="0"/>
              <a:t> 2014 sp1, 32 bit</a:t>
            </a:r>
          </a:p>
          <a:p>
            <a:pPr lvl="1"/>
            <a:r>
              <a:rPr lang="en-US" dirty="0"/>
              <a:t>Installing the </a:t>
            </a:r>
            <a:r>
              <a:rPr lang="en-US" dirty="0" err="1"/>
              <a:t>MakerHub</a:t>
            </a:r>
            <a:r>
              <a:rPr lang="en-US" dirty="0"/>
              <a:t> add-on for </a:t>
            </a:r>
            <a:r>
              <a:rPr lang="en-US" dirty="0" err="1"/>
              <a:t>labview</a:t>
            </a:r>
            <a:r>
              <a:rPr lang="hr-HR" dirty="0"/>
              <a:t> </a:t>
            </a:r>
            <a:r>
              <a:rPr lang="hr-HR" dirty="0" err="1"/>
              <a:t>using</a:t>
            </a:r>
            <a:r>
              <a:rPr lang="hr-HR" dirty="0"/>
              <a:t> VI </a:t>
            </a:r>
            <a:r>
              <a:rPr lang="hr-HR" dirty="0" err="1"/>
              <a:t>package</a:t>
            </a:r>
            <a:r>
              <a:rPr lang="hr-HR" dirty="0"/>
              <a:t> manager</a:t>
            </a:r>
            <a:endParaRPr lang="en-US" dirty="0"/>
          </a:p>
          <a:p>
            <a:pPr lvl="1"/>
            <a:r>
              <a:rPr lang="en-US" dirty="0"/>
              <a:t>install </a:t>
            </a:r>
            <a:r>
              <a:rPr lang="en-US" dirty="0" err="1"/>
              <a:t>Rasbian</a:t>
            </a:r>
            <a:r>
              <a:rPr lang="en-US" dirty="0"/>
              <a:t> OS on Raspberry PI </a:t>
            </a:r>
          </a:p>
          <a:p>
            <a:pPr lvl="2"/>
            <a:r>
              <a:rPr lang="en-US" dirty="0"/>
              <a:t>it is more likely to work with </a:t>
            </a:r>
            <a:r>
              <a:rPr lang="en-US" dirty="0" err="1"/>
              <a:t>Rasbian</a:t>
            </a:r>
            <a:r>
              <a:rPr lang="en-US" dirty="0"/>
              <a:t> Jessie (version from April 2017)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r>
              <a:rPr lang="en-US" dirty="0"/>
              <a:t>connection to the Raspberry PI</a:t>
            </a:r>
          </a:p>
          <a:p>
            <a:pPr lvl="1"/>
            <a:r>
              <a:rPr lang="en-US" dirty="0"/>
              <a:t>Serial, network (</a:t>
            </a:r>
            <a:r>
              <a:rPr lang="en-US" dirty="0" err="1"/>
              <a:t>WiFi</a:t>
            </a:r>
            <a:r>
              <a:rPr lang="en-US" dirty="0"/>
              <a:t>, Ethernet cable)</a:t>
            </a:r>
          </a:p>
          <a:p>
            <a:pPr lvl="1"/>
            <a:r>
              <a:rPr lang="en-US" dirty="0"/>
              <a:t>it is used to interact with the application in non-real time applications</a:t>
            </a:r>
          </a:p>
          <a:p>
            <a:pPr lvl="1"/>
            <a:r>
              <a:rPr lang="en-US" dirty="0"/>
              <a:t>it is used to upload real-time application to the Raspberry PI</a:t>
            </a:r>
          </a:p>
          <a:p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3" name="Rectangle 1"/>
          <p:cNvSpPr txBox="1">
            <a:spLocks noChangeArrowheads="1"/>
          </p:cNvSpPr>
          <p:nvPr/>
        </p:nvSpPr>
        <p:spPr bwMode="auto">
          <a:xfrm>
            <a:off x="1663700" y="114300"/>
            <a:ext cx="7258832" cy="12899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7560" rIns="90000" bIns="0" numCol="1" anchor="b" anchorCtr="0" compatLnSpc="1">
            <a:prstTxWarp prst="textNoShape">
              <a:avLst/>
            </a:prstTxWarp>
          </a:bodyPr>
          <a:lstStyle>
            <a:lvl1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+mj-lt"/>
                <a:ea typeface="+mj-ea"/>
                <a:cs typeface="+mj-cs"/>
              </a:defRPr>
            </a:lvl1pPr>
            <a:lvl2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2pPr>
            <a:lvl3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3pPr>
            <a:lvl4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4pPr>
            <a:lvl5pPr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5pPr>
            <a:lvl6pPr marL="25146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6pPr>
            <a:lvl7pPr marL="29718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7pPr>
            <a:lvl8pPr marL="34290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8pPr>
            <a:lvl9pPr marL="3886200" indent="-228600" algn="l" defTabSz="457200" rtl="0" eaLnBrk="0" fontAlgn="base" hangingPunct="0">
              <a:lnSpc>
                <a:spcPct val="97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3366"/>
                </a:solidFill>
                <a:latin typeface="Arial" charset="0"/>
                <a:cs typeface="DejaVu Sans" charset="0"/>
              </a:defRPr>
            </a:lvl9pPr>
          </a:lstStyle>
          <a:p>
            <a:pPr algn="ctr">
              <a:lnSpc>
                <a:spcPct val="93000"/>
              </a:lnSpc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hr-HR" sz="4400" dirty="0">
                <a:solidFill>
                  <a:schemeClr val="tx1"/>
                </a:solidFill>
              </a:rPr>
              <a:t>LINX – </a:t>
            </a:r>
            <a:r>
              <a:rPr lang="hr-HR" sz="4400" dirty="0" err="1">
                <a:solidFill>
                  <a:schemeClr val="tx1"/>
                </a:solidFill>
              </a:rPr>
              <a:t>Raspberry</a:t>
            </a:r>
            <a:r>
              <a:rPr lang="hr-HR" sz="4400" dirty="0">
                <a:solidFill>
                  <a:schemeClr val="tx1"/>
                </a:solidFill>
              </a:rPr>
              <a:t> PI</a:t>
            </a:r>
            <a:endParaRPr lang="hr-HR" sz="4400" b="1" dirty="0"/>
          </a:p>
        </p:txBody>
      </p:sp>
    </p:spTree>
    <p:extLst>
      <p:ext uri="{BB962C8B-B14F-4D97-AF65-F5344CB8AC3E}">
        <p14:creationId xmlns:p14="http://schemas.microsoft.com/office/powerpoint/2010/main" val="26769678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1903</TotalTime>
  <Words>391</Words>
  <Application>Microsoft Office PowerPoint</Application>
  <PresentationFormat>Widescreen</PresentationFormat>
  <Paragraphs>92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adagio_slab</vt:lpstr>
      <vt:lpstr>Arial</vt:lpstr>
      <vt:lpstr>Calibri</vt:lpstr>
      <vt:lpstr>Calibri Light</vt:lpstr>
      <vt:lpstr>Garamond</vt:lpstr>
      <vt:lpstr>Times New Roman</vt:lpstr>
      <vt:lpstr>Office Theme</vt:lpstr>
      <vt:lpstr>Workshop – Video Acquisition, Processing and Data Acquisition</vt:lpstr>
      <vt:lpstr>Instructors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Никола Кнежевић</dc:creator>
  <cp:lastModifiedBy>Stefana Jocic</cp:lastModifiedBy>
  <cp:revision>46</cp:revision>
  <dcterms:created xsi:type="dcterms:W3CDTF">2019-03-01T09:53:35Z</dcterms:created>
  <dcterms:modified xsi:type="dcterms:W3CDTF">2019-10-12T19:22:22Z</dcterms:modified>
</cp:coreProperties>
</file>