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7" r:id="rId3"/>
    <p:sldId id="286" r:id="rId4"/>
    <p:sldId id="298" r:id="rId5"/>
    <p:sldId id="299" r:id="rId6"/>
    <p:sldId id="260" r:id="rId7"/>
    <p:sldId id="263" r:id="rId8"/>
    <p:sldId id="268" r:id="rId9"/>
    <p:sldId id="272" r:id="rId10"/>
    <p:sldId id="266" r:id="rId11"/>
    <p:sldId id="294" r:id="rId12"/>
    <p:sldId id="269" r:id="rId13"/>
    <p:sldId id="270" r:id="rId14"/>
    <p:sldId id="288" r:id="rId15"/>
    <p:sldId id="289" r:id="rId16"/>
    <p:sldId id="290" r:id="rId17"/>
    <p:sldId id="291" r:id="rId18"/>
    <p:sldId id="293" r:id="rId19"/>
    <p:sldId id="300" r:id="rId20"/>
    <p:sldId id="261" r:id="rId21"/>
    <p:sldId id="295" r:id="rId22"/>
    <p:sldId id="296" r:id="rId23"/>
    <p:sldId id="301" r:id="rId24"/>
    <p:sldId id="273" r:id="rId25"/>
    <p:sldId id="276" r:id="rId26"/>
    <p:sldId id="277" r:id="rId27"/>
    <p:sldId id="278" r:id="rId28"/>
    <p:sldId id="280" r:id="rId29"/>
    <p:sldId id="281" r:id="rId30"/>
    <p:sldId id="284" r:id="rId31"/>
    <p:sldId id="274" r:id="rId32"/>
    <p:sldId id="275" r:id="rId33"/>
    <p:sldId id="315" r:id="rId34"/>
  </p:sldIdLst>
  <p:sldSz cx="9144000" cy="6858000" type="screen4x3"/>
  <p:notesSz cx="6858000" cy="9144000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C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051149473839077"/>
          <c:y val="0.28776587009930921"/>
          <c:w val="0.3473366677068625"/>
          <c:h val="0.6022339385842262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52855">
              <a:noFill/>
            </a:ln>
          </c:spPr>
          <c:explosion val="25"/>
          <c:dPt>
            <c:idx val="0"/>
            <c:bubble3D val="0"/>
            <c:spPr>
              <a:solidFill>
                <a:srgbClr val="CC99FF"/>
              </a:solidFill>
              <a:ln w="52855">
                <a:noFill/>
              </a:ln>
            </c:spPr>
            <c:extLst>
              <c:ext xmlns:c16="http://schemas.microsoft.com/office/drawing/2014/chart" uri="{C3380CC4-5D6E-409C-BE32-E72D297353CC}">
                <c16:uniqueId val="{00000001-AC41-4B50-90A3-073B0B6B4F3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52855">
                <a:noFill/>
              </a:ln>
            </c:spPr>
            <c:extLst>
              <c:ext xmlns:c16="http://schemas.microsoft.com/office/drawing/2014/chart" uri="{C3380CC4-5D6E-409C-BE32-E72D297353CC}">
                <c16:uniqueId val="{00000003-AC41-4B50-90A3-073B0B6B4F3D}"/>
              </c:ext>
            </c:extLst>
          </c:dPt>
          <c:dPt>
            <c:idx val="2"/>
            <c:bubble3D val="0"/>
            <c:spPr>
              <a:solidFill>
                <a:srgbClr val="99CCFF"/>
              </a:solidFill>
              <a:ln w="52855">
                <a:noFill/>
              </a:ln>
            </c:spPr>
            <c:extLst>
              <c:ext xmlns:c16="http://schemas.microsoft.com/office/drawing/2014/chart" uri="{C3380CC4-5D6E-409C-BE32-E72D297353CC}">
                <c16:uniqueId val="{00000005-AC41-4B50-90A3-073B0B6B4F3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52855">
                <a:noFill/>
              </a:ln>
            </c:spPr>
            <c:extLst>
              <c:ext xmlns:c16="http://schemas.microsoft.com/office/drawing/2014/chart" uri="{C3380CC4-5D6E-409C-BE32-E72D297353CC}">
                <c16:uniqueId val="{00000007-AC41-4B50-90A3-073B0B6B4F3D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52855">
                <a:noFill/>
              </a:ln>
            </c:spPr>
            <c:extLst>
              <c:ext xmlns:c16="http://schemas.microsoft.com/office/drawing/2014/chart" uri="{C3380CC4-5D6E-409C-BE32-E72D297353CC}">
                <c16:uniqueId val="{00000009-AC41-4B50-90A3-073B0B6B4F3D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52855">
                <a:noFill/>
              </a:ln>
            </c:spPr>
            <c:extLst>
              <c:ext xmlns:c16="http://schemas.microsoft.com/office/drawing/2014/chart" uri="{C3380CC4-5D6E-409C-BE32-E72D297353CC}">
                <c16:uniqueId val="{0000000B-AC41-4B50-90A3-073B0B6B4F3D}"/>
              </c:ext>
            </c:extLst>
          </c:dPt>
          <c:dLbls>
            <c:dLbl>
              <c:idx val="0"/>
              <c:layout>
                <c:manualLayout>
                  <c:x val="0.10820818494878004"/>
                  <c:y val="3.1126031511108376E-2"/>
                </c:manualLayout>
              </c:layout>
              <c:tx>
                <c:rich>
                  <a:bodyPr/>
                  <a:lstStyle/>
                  <a:p>
                    <a:pPr>
                      <a:defRPr sz="19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Аналогни
55%</a:t>
                    </a:r>
                  </a:p>
                </c:rich>
              </c:tx>
              <c:spPr>
                <a:noFill/>
                <a:ln w="5285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41-4B50-90A3-073B0B6B4F3D}"/>
                </c:ext>
              </c:extLst>
            </c:dLbl>
            <c:dLbl>
              <c:idx val="1"/>
              <c:layout>
                <c:manualLayout>
                  <c:x val="-8.2189549492722891E-2"/>
                  <c:y val="0.11563231098457749"/>
                </c:manualLayout>
              </c:layout>
              <c:tx>
                <c:rich>
                  <a:bodyPr/>
                  <a:lstStyle/>
                  <a:p>
                    <a:pPr>
                      <a:defRPr sz="19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Дигитални
25%</a:t>
                    </a:r>
                  </a:p>
                </c:rich>
              </c:tx>
              <c:spPr>
                <a:noFill/>
                <a:ln w="5285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41-4B50-90A3-073B0B6B4F3D}"/>
                </c:ext>
              </c:extLst>
            </c:dLbl>
            <c:dLbl>
              <c:idx val="2"/>
              <c:layout>
                <c:manualLayout>
                  <c:x val="-9.9829053219028407E-2"/>
                  <c:y val="-0.1595358663968881"/>
                </c:manualLayout>
              </c:layout>
              <c:tx>
                <c:rich>
                  <a:bodyPr/>
                  <a:lstStyle/>
                  <a:p>
                    <a:pPr>
                      <a:defRPr sz="19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Квази дигитални
20%</a:t>
                    </a:r>
                  </a:p>
                </c:rich>
              </c:tx>
              <c:spPr>
                <a:noFill/>
                <a:ln w="5285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41-4B50-90A3-073B0B6B4F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41-4B50-90A3-073B0B6B4F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41-4B50-90A3-073B0B6B4F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41-4B50-90A3-073B0B6B4F3D}"/>
                </c:ext>
              </c:extLst>
            </c:dLbl>
            <c:numFmt formatCode="0%" sourceLinked="0"/>
            <c:spPr>
              <a:noFill/>
              <a:ln w="5285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3"/>
                <c:pt idx="0">
                  <c:v>Аналогові сенсори</c:v>
                </c:pt>
                <c:pt idx="1">
                  <c:v>Цифрові сенсори</c:v>
                </c:pt>
                <c:pt idx="2">
                  <c:v>Квазіцифрові сенсори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55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41-4B50-90A3-073B0B6B4F3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5285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869565217391303"/>
          <c:y val="0.38288288288288286"/>
          <c:w val="0.41304347826086957"/>
          <c:h val="0.3423423423423423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3994">
              <a:solidFill>
                <a:srgbClr val="000000"/>
              </a:solidFill>
              <a:prstDash val="solid"/>
            </a:ln>
          </c:spPr>
          <c:explosion val="27"/>
          <c:dPt>
            <c:idx val="0"/>
            <c:bubble3D val="0"/>
            <c:spPr>
              <a:solidFill>
                <a:srgbClr val="CC99FF"/>
              </a:solidFill>
              <a:ln w="47988">
                <a:noFill/>
              </a:ln>
            </c:spPr>
            <c:extLst>
              <c:ext xmlns:c16="http://schemas.microsoft.com/office/drawing/2014/chart" uri="{C3380CC4-5D6E-409C-BE32-E72D297353CC}">
                <c16:uniqueId val="{00000001-C784-4E22-A608-9BA334186265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47988">
                <a:noFill/>
              </a:ln>
            </c:spPr>
            <c:extLst>
              <c:ext xmlns:c16="http://schemas.microsoft.com/office/drawing/2014/chart" uri="{C3380CC4-5D6E-409C-BE32-E72D297353CC}">
                <c16:uniqueId val="{00000003-C784-4E22-A608-9BA334186265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 w="47988">
                <a:noFill/>
              </a:ln>
            </c:spPr>
            <c:extLst>
              <c:ext xmlns:c16="http://schemas.microsoft.com/office/drawing/2014/chart" uri="{C3380CC4-5D6E-409C-BE32-E72D297353CC}">
                <c16:uniqueId val="{00000005-C784-4E22-A608-9BA334186265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47988">
                <a:noFill/>
              </a:ln>
            </c:spPr>
            <c:extLst>
              <c:ext xmlns:c16="http://schemas.microsoft.com/office/drawing/2014/chart" uri="{C3380CC4-5D6E-409C-BE32-E72D297353CC}">
                <c16:uniqueId val="{00000007-C784-4E22-A608-9BA334186265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  <a:ln w="47988">
                <a:noFill/>
              </a:ln>
            </c:spPr>
            <c:extLst>
              <c:ext xmlns:c16="http://schemas.microsoft.com/office/drawing/2014/chart" uri="{C3380CC4-5D6E-409C-BE32-E72D297353CC}">
                <c16:uniqueId val="{00000009-C784-4E22-A608-9BA33418626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47988">
                <a:noFill/>
              </a:ln>
            </c:spPr>
            <c:extLst>
              <c:ext xmlns:c16="http://schemas.microsoft.com/office/drawing/2014/chart" uri="{C3380CC4-5D6E-409C-BE32-E72D297353CC}">
                <c16:uniqueId val="{0000000B-C784-4E22-A608-9BA334186265}"/>
              </c:ext>
            </c:extLst>
          </c:dPt>
          <c:dLbls>
            <c:dLbl>
              <c:idx val="0"/>
              <c:layout>
                <c:manualLayout>
                  <c:x val="4.6487580661057626E-2"/>
                  <c:y val="0.1362532196567442"/>
                </c:manualLayout>
              </c:layout>
              <c:tx>
                <c:rich>
                  <a:bodyPr/>
                  <a:lstStyle/>
                  <a:p>
                    <a:pPr>
                      <a:defRPr sz="17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Фреквенција
70%</a:t>
                    </a:r>
                  </a:p>
                </c:rich>
              </c:tx>
              <c:spPr>
                <a:noFill/>
                <a:ln w="4798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84-4E22-A608-9BA334186265}"/>
                </c:ext>
              </c:extLst>
            </c:dLbl>
            <c:dLbl>
              <c:idx val="1"/>
              <c:layout>
                <c:manualLayout>
                  <c:x val="-7.0751298796957629E-2"/>
                  <c:y val="-6.8759863591057735E-2"/>
                </c:manualLayout>
              </c:layout>
              <c:tx>
                <c:rich>
                  <a:bodyPr/>
                  <a:lstStyle/>
                  <a:p>
                    <a:pPr>
                      <a:defRPr sz="17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ИШМ
16%</a:t>
                    </a:r>
                  </a:p>
                </c:rich>
              </c:tx>
              <c:spPr>
                <a:noFill/>
                <a:ln w="4798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84-4E22-A608-9BA334186265}"/>
                </c:ext>
              </c:extLst>
            </c:dLbl>
            <c:dLbl>
              <c:idx val="2"/>
              <c:layout>
                <c:manualLayout>
                  <c:x val="-0.21934010925459377"/>
                  <c:y val="-0.19179239987584959"/>
                </c:manualLayout>
              </c:layout>
              <c:tx>
                <c:rich>
                  <a:bodyPr/>
                  <a:lstStyle/>
                  <a:p>
                    <a:pPr>
                      <a:defRPr sz="17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f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/f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
9%</a:t>
                    </a:r>
                  </a:p>
                </c:rich>
              </c:tx>
              <c:spPr>
                <a:noFill/>
                <a:ln w="4798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84-4E22-A608-9BA334186265}"/>
                </c:ext>
              </c:extLst>
            </c:dLbl>
            <c:dLbl>
              <c:idx val="3"/>
              <c:layout>
                <c:manualLayout>
                  <c:x val="-0.10131266891965807"/>
                  <c:y val="-0.18874078828848573"/>
                </c:manualLayout>
              </c:layout>
              <c:tx>
                <c:rich>
                  <a:bodyPr/>
                  <a:lstStyle/>
                  <a:p>
                    <a:pPr>
                      <a:defRPr sz="17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Временски</a:t>
                    </a:r>
                    <a:r>
                      <a:rPr lang="mk-MK" baseline="0" dirty="0"/>
                      <a:t> интервал</a:t>
                    </a:r>
                    <a:r>
                      <a:rPr lang="mk-MK" dirty="0"/>
                      <a:t>
3%</a:t>
                    </a:r>
                  </a:p>
                </c:rich>
              </c:tx>
              <c:spPr>
                <a:noFill/>
                <a:ln w="4798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84-4E22-A608-9BA334186265}"/>
                </c:ext>
              </c:extLst>
            </c:dLbl>
            <c:dLbl>
              <c:idx val="4"/>
              <c:layout>
                <c:manualLayout>
                  <c:x val="6.1895579912607079E-2"/>
                  <c:y val="-0.25919661100767571"/>
                </c:manualLayout>
              </c:layout>
              <c:tx>
                <c:rich>
                  <a:bodyPr/>
                  <a:lstStyle/>
                  <a:p>
                    <a:pPr>
                      <a:defRPr sz="17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Периода
1%</a:t>
                    </a:r>
                  </a:p>
                </c:rich>
              </c:tx>
              <c:spPr>
                <a:noFill/>
                <a:ln w="4798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84-4E22-A608-9BA334186265}"/>
                </c:ext>
              </c:extLst>
            </c:dLbl>
            <c:dLbl>
              <c:idx val="5"/>
              <c:layout>
                <c:manualLayout>
                  <c:x val="0.23546869520627078"/>
                  <c:y val="-0.19162904344010814"/>
                </c:manualLayout>
              </c:layout>
              <c:tx>
                <c:rich>
                  <a:bodyPr/>
                  <a:lstStyle/>
                  <a:p>
                    <a:pPr>
                      <a:defRPr sz="17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mk-MK" dirty="0"/>
                      <a:t>Фазно поместување
1%</a:t>
                    </a:r>
                  </a:p>
                </c:rich>
              </c:tx>
              <c:spPr>
                <a:noFill/>
                <a:ln w="4798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84-4E22-A608-9BA334186265}"/>
                </c:ext>
              </c:extLst>
            </c:dLbl>
            <c:numFmt formatCode="0%" sourceLinked="0"/>
            <c:spPr>
              <a:noFill/>
              <a:ln w="479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6"/>
                <c:pt idx="0">
                  <c:v>Частота</c:v>
                </c:pt>
                <c:pt idx="1">
                  <c:v>Широтно-імпульсна модуляція</c:v>
                </c:pt>
                <c:pt idx="2">
                  <c:v>Коефіцієнт заповнення</c:v>
                </c:pt>
                <c:pt idx="3">
                  <c:v>Число імпульсів</c:v>
                </c:pt>
                <c:pt idx="4">
                  <c:v>Період</c:v>
                </c:pt>
                <c:pt idx="5">
                  <c:v>Фазовий зсув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70</c:v>
                </c:pt>
                <c:pt idx="1">
                  <c:v>16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4-4E22-A608-9BA33418626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4798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217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EA38D-6673-4332-AC0E-9F16BD4B7C29}" type="doc">
      <dgm:prSet loTypeId="urn:microsoft.com/office/officeart/2005/8/layout/radial5" loCatId="relationship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mk-MK"/>
        </a:p>
      </dgm:t>
    </dgm:pt>
    <dgm:pt modelId="{4B59DF6C-6AF0-41C7-BAFB-B9CA51A5820C}">
      <dgm:prSet phldrT="[Text]"/>
      <dgm:spPr/>
      <dgm:t>
        <a:bodyPr/>
        <a:lstStyle/>
        <a:p>
          <a:r>
            <a:rPr lang="mk-MK" b="1" dirty="0"/>
            <a:t>ДОМЕН</a:t>
          </a:r>
        </a:p>
      </dgm:t>
    </dgm:pt>
    <dgm:pt modelId="{01678BC2-552D-4FE1-88D4-F1DA98847340}" type="parTrans" cxnId="{4A2790CC-6839-4100-9E08-0FBF226A511A}">
      <dgm:prSet/>
      <dgm:spPr/>
      <dgm:t>
        <a:bodyPr/>
        <a:lstStyle/>
        <a:p>
          <a:endParaRPr lang="mk-MK" b="1"/>
        </a:p>
      </dgm:t>
    </dgm:pt>
    <dgm:pt modelId="{7FB580C6-FAC7-4126-A27C-248543C465AA}" type="sibTrans" cxnId="{4A2790CC-6839-4100-9E08-0FBF226A511A}">
      <dgm:prSet/>
      <dgm:spPr/>
      <dgm:t>
        <a:bodyPr/>
        <a:lstStyle/>
        <a:p>
          <a:endParaRPr lang="mk-MK" b="1"/>
        </a:p>
      </dgm:t>
    </dgm:pt>
    <dgm:pt modelId="{7138437C-D6AE-48D6-8708-DBCDC25988C3}">
      <dgm:prSet phldrT="[Text]"/>
      <dgm:spPr/>
      <dgm:t>
        <a:bodyPr/>
        <a:lstStyle/>
        <a:p>
          <a:r>
            <a:rPr lang="mk-MK" b="1" dirty="0"/>
            <a:t>Механички</a:t>
          </a:r>
        </a:p>
      </dgm:t>
    </dgm:pt>
    <dgm:pt modelId="{EE452743-84F2-416D-9400-F8F67EA391C3}" type="parTrans" cxnId="{1D35082E-DFF5-43AF-A5ED-060A5C22FE44}">
      <dgm:prSet/>
      <dgm:spPr/>
      <dgm:t>
        <a:bodyPr/>
        <a:lstStyle/>
        <a:p>
          <a:endParaRPr lang="mk-MK" b="1"/>
        </a:p>
      </dgm:t>
    </dgm:pt>
    <dgm:pt modelId="{D5E7ED18-FBB6-48B9-BC52-AA18346A4DC1}" type="sibTrans" cxnId="{1D35082E-DFF5-43AF-A5ED-060A5C22FE44}">
      <dgm:prSet/>
      <dgm:spPr/>
      <dgm:t>
        <a:bodyPr/>
        <a:lstStyle/>
        <a:p>
          <a:endParaRPr lang="mk-MK" b="1"/>
        </a:p>
      </dgm:t>
    </dgm:pt>
    <dgm:pt modelId="{CC38D4C2-F1DF-44B7-8BB4-A963F41A059A}">
      <dgm:prSet phldrT="[Text]"/>
      <dgm:spPr/>
      <dgm:t>
        <a:bodyPr/>
        <a:lstStyle/>
        <a:p>
          <a:r>
            <a:rPr lang="mk-MK" b="1" dirty="0"/>
            <a:t>Електрични</a:t>
          </a:r>
        </a:p>
      </dgm:t>
    </dgm:pt>
    <dgm:pt modelId="{7308F81F-6FFF-4BAF-A73F-8237E16587D8}" type="parTrans" cxnId="{0094BD6A-CFEA-432D-BF09-B4D27463A601}">
      <dgm:prSet/>
      <dgm:spPr/>
      <dgm:t>
        <a:bodyPr/>
        <a:lstStyle/>
        <a:p>
          <a:endParaRPr lang="mk-MK" b="1"/>
        </a:p>
      </dgm:t>
    </dgm:pt>
    <dgm:pt modelId="{97089496-C306-4E83-9F80-E936B3CAAEAC}" type="sibTrans" cxnId="{0094BD6A-CFEA-432D-BF09-B4D27463A601}">
      <dgm:prSet/>
      <dgm:spPr/>
      <dgm:t>
        <a:bodyPr/>
        <a:lstStyle/>
        <a:p>
          <a:endParaRPr lang="mk-MK" b="1"/>
        </a:p>
      </dgm:t>
    </dgm:pt>
    <dgm:pt modelId="{7D2815EE-C811-4D86-9EDD-31632EE095E8}">
      <dgm:prSet phldrT="[Text]"/>
      <dgm:spPr/>
      <dgm:t>
        <a:bodyPr/>
        <a:lstStyle/>
        <a:p>
          <a:r>
            <a:rPr lang="mk-MK" b="1" dirty="0"/>
            <a:t>Магнетни</a:t>
          </a:r>
        </a:p>
      </dgm:t>
    </dgm:pt>
    <dgm:pt modelId="{F2B30A58-870E-4356-84CB-50BE139958F6}" type="parTrans" cxnId="{068930BC-C9EF-4D93-83EF-2EBD050B9179}">
      <dgm:prSet/>
      <dgm:spPr/>
      <dgm:t>
        <a:bodyPr/>
        <a:lstStyle/>
        <a:p>
          <a:endParaRPr lang="mk-MK" b="1"/>
        </a:p>
      </dgm:t>
    </dgm:pt>
    <dgm:pt modelId="{DA4B0CA3-75A1-4A7F-84B5-8E95576749DF}" type="sibTrans" cxnId="{068930BC-C9EF-4D93-83EF-2EBD050B9179}">
      <dgm:prSet/>
      <dgm:spPr/>
      <dgm:t>
        <a:bodyPr/>
        <a:lstStyle/>
        <a:p>
          <a:endParaRPr lang="mk-MK" b="1"/>
        </a:p>
      </dgm:t>
    </dgm:pt>
    <dgm:pt modelId="{514E1A58-8D2F-4303-AB6C-CF9D5C232CD2}">
      <dgm:prSet phldrT="[Text]"/>
      <dgm:spPr/>
      <dgm:t>
        <a:bodyPr/>
        <a:lstStyle/>
        <a:p>
          <a:r>
            <a:rPr lang="mk-MK" b="1" dirty="0"/>
            <a:t>Хемиски</a:t>
          </a:r>
        </a:p>
      </dgm:t>
    </dgm:pt>
    <dgm:pt modelId="{D8E1ED35-8952-47F5-A47D-8A91A86FFE07}" type="parTrans" cxnId="{50D497BD-1599-4270-9FCA-64E94BF3C5BF}">
      <dgm:prSet/>
      <dgm:spPr/>
      <dgm:t>
        <a:bodyPr/>
        <a:lstStyle/>
        <a:p>
          <a:endParaRPr lang="mk-MK" b="1"/>
        </a:p>
      </dgm:t>
    </dgm:pt>
    <dgm:pt modelId="{7E930ADF-BCD6-441E-86C2-FDB9AF5169CB}" type="sibTrans" cxnId="{50D497BD-1599-4270-9FCA-64E94BF3C5BF}">
      <dgm:prSet/>
      <dgm:spPr/>
      <dgm:t>
        <a:bodyPr/>
        <a:lstStyle/>
        <a:p>
          <a:endParaRPr lang="mk-MK" b="1"/>
        </a:p>
      </dgm:t>
    </dgm:pt>
    <dgm:pt modelId="{22D96BCA-697A-4AB1-9963-074F2B791307}">
      <dgm:prSet/>
      <dgm:spPr/>
      <dgm:t>
        <a:bodyPr/>
        <a:lstStyle/>
        <a:p>
          <a:r>
            <a:rPr lang="mk-MK" b="1" dirty="0"/>
            <a:t>Зрачење</a:t>
          </a:r>
        </a:p>
      </dgm:t>
    </dgm:pt>
    <dgm:pt modelId="{2353AD56-7BF1-426E-9252-6844FECAB365}" type="parTrans" cxnId="{AD99A5D5-7C55-4143-B95C-0207B730DC15}">
      <dgm:prSet/>
      <dgm:spPr/>
      <dgm:t>
        <a:bodyPr/>
        <a:lstStyle/>
        <a:p>
          <a:endParaRPr lang="mk-MK" b="1"/>
        </a:p>
      </dgm:t>
    </dgm:pt>
    <dgm:pt modelId="{604827CD-7886-477B-BC45-85697B233585}" type="sibTrans" cxnId="{AD99A5D5-7C55-4143-B95C-0207B730DC15}">
      <dgm:prSet/>
      <dgm:spPr/>
      <dgm:t>
        <a:bodyPr/>
        <a:lstStyle/>
        <a:p>
          <a:endParaRPr lang="mk-MK" b="1"/>
        </a:p>
      </dgm:t>
    </dgm:pt>
    <dgm:pt modelId="{3378EAB8-99F5-4546-9C07-BF89F18F835D}">
      <dgm:prSet/>
      <dgm:spPr/>
      <dgm:t>
        <a:bodyPr/>
        <a:lstStyle/>
        <a:p>
          <a:r>
            <a:rPr lang="mk-MK" b="1" dirty="0"/>
            <a:t>Термички</a:t>
          </a:r>
        </a:p>
      </dgm:t>
    </dgm:pt>
    <dgm:pt modelId="{3B58BFA2-7E3D-4813-8C89-BA23EEA20D7D}" type="parTrans" cxnId="{148C3918-2501-44E4-B159-D1FD45E4F5A0}">
      <dgm:prSet/>
      <dgm:spPr/>
      <dgm:t>
        <a:bodyPr/>
        <a:lstStyle/>
        <a:p>
          <a:endParaRPr lang="mk-MK" b="1"/>
        </a:p>
      </dgm:t>
    </dgm:pt>
    <dgm:pt modelId="{123149AC-DD57-442B-8030-91FB1EF5278C}" type="sibTrans" cxnId="{148C3918-2501-44E4-B159-D1FD45E4F5A0}">
      <dgm:prSet/>
      <dgm:spPr/>
      <dgm:t>
        <a:bodyPr/>
        <a:lstStyle/>
        <a:p>
          <a:endParaRPr lang="mk-MK" b="1"/>
        </a:p>
      </dgm:t>
    </dgm:pt>
    <dgm:pt modelId="{F6D8A8D9-D427-48F7-8531-8F990CFA9446}" type="pres">
      <dgm:prSet presAssocID="{A7DEA38D-6673-4332-AC0E-9F16BD4B7C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1A8BA7-4280-4CF9-A2EC-7025AE5B8D76}" type="pres">
      <dgm:prSet presAssocID="{4B59DF6C-6AF0-41C7-BAFB-B9CA51A5820C}" presName="centerShape" presStyleLbl="node0" presStyleIdx="0" presStyleCnt="1"/>
      <dgm:spPr/>
    </dgm:pt>
    <dgm:pt modelId="{6FB5B91E-AC41-4494-8B2D-5CF0CB92BBA5}" type="pres">
      <dgm:prSet presAssocID="{EE452743-84F2-416D-9400-F8F67EA391C3}" presName="parTrans" presStyleLbl="sibTrans2D1" presStyleIdx="0" presStyleCnt="6"/>
      <dgm:spPr/>
    </dgm:pt>
    <dgm:pt modelId="{1BFDE9B2-B1C2-48DB-BE03-C167E1E1485D}" type="pres">
      <dgm:prSet presAssocID="{EE452743-84F2-416D-9400-F8F67EA391C3}" presName="connectorText" presStyleLbl="sibTrans2D1" presStyleIdx="0" presStyleCnt="6"/>
      <dgm:spPr/>
    </dgm:pt>
    <dgm:pt modelId="{60A412BB-C9CB-4A39-AADD-ADDEA46322A3}" type="pres">
      <dgm:prSet presAssocID="{7138437C-D6AE-48D6-8708-DBCDC25988C3}" presName="node" presStyleLbl="node1" presStyleIdx="0" presStyleCnt="6" custScaleX="133188">
        <dgm:presLayoutVars>
          <dgm:bulletEnabled val="1"/>
        </dgm:presLayoutVars>
      </dgm:prSet>
      <dgm:spPr/>
    </dgm:pt>
    <dgm:pt modelId="{F55FAB79-3F0E-496F-9675-3BDB51CA61A6}" type="pres">
      <dgm:prSet presAssocID="{7308F81F-6FFF-4BAF-A73F-8237E16587D8}" presName="parTrans" presStyleLbl="sibTrans2D1" presStyleIdx="1" presStyleCnt="6"/>
      <dgm:spPr/>
    </dgm:pt>
    <dgm:pt modelId="{226F6B42-5560-4BE8-BED4-6603C74FF630}" type="pres">
      <dgm:prSet presAssocID="{7308F81F-6FFF-4BAF-A73F-8237E16587D8}" presName="connectorText" presStyleLbl="sibTrans2D1" presStyleIdx="1" presStyleCnt="6"/>
      <dgm:spPr/>
    </dgm:pt>
    <dgm:pt modelId="{FF423821-B742-49E4-8CE1-4BC3F2BE4AB8}" type="pres">
      <dgm:prSet presAssocID="{CC38D4C2-F1DF-44B7-8BB4-A963F41A059A}" presName="node" presStyleLbl="node1" presStyleIdx="1" presStyleCnt="6" custScaleX="133188">
        <dgm:presLayoutVars>
          <dgm:bulletEnabled val="1"/>
        </dgm:presLayoutVars>
      </dgm:prSet>
      <dgm:spPr/>
    </dgm:pt>
    <dgm:pt modelId="{4B98BC2D-8B9C-43E5-B33A-B08F93267CC8}" type="pres">
      <dgm:prSet presAssocID="{F2B30A58-870E-4356-84CB-50BE139958F6}" presName="parTrans" presStyleLbl="sibTrans2D1" presStyleIdx="2" presStyleCnt="6"/>
      <dgm:spPr/>
    </dgm:pt>
    <dgm:pt modelId="{21366ED6-5415-49D6-996B-68EB7E26C7AD}" type="pres">
      <dgm:prSet presAssocID="{F2B30A58-870E-4356-84CB-50BE139958F6}" presName="connectorText" presStyleLbl="sibTrans2D1" presStyleIdx="2" presStyleCnt="6"/>
      <dgm:spPr/>
    </dgm:pt>
    <dgm:pt modelId="{78CF6E9A-78D8-44B5-862A-53C523CA18EA}" type="pres">
      <dgm:prSet presAssocID="{7D2815EE-C811-4D86-9EDD-31632EE095E8}" presName="node" presStyleLbl="node1" presStyleIdx="2" presStyleCnt="6" custScaleX="133188">
        <dgm:presLayoutVars>
          <dgm:bulletEnabled val="1"/>
        </dgm:presLayoutVars>
      </dgm:prSet>
      <dgm:spPr/>
    </dgm:pt>
    <dgm:pt modelId="{D523AE20-4A42-4D3D-A675-049BD53DE6CD}" type="pres">
      <dgm:prSet presAssocID="{D8E1ED35-8952-47F5-A47D-8A91A86FFE07}" presName="parTrans" presStyleLbl="sibTrans2D1" presStyleIdx="3" presStyleCnt="6"/>
      <dgm:spPr/>
    </dgm:pt>
    <dgm:pt modelId="{A8798889-C13A-42AA-85EC-D7ACB65A2771}" type="pres">
      <dgm:prSet presAssocID="{D8E1ED35-8952-47F5-A47D-8A91A86FFE07}" presName="connectorText" presStyleLbl="sibTrans2D1" presStyleIdx="3" presStyleCnt="6"/>
      <dgm:spPr/>
    </dgm:pt>
    <dgm:pt modelId="{55849F4C-2CF0-4882-A109-1951BE70DC32}" type="pres">
      <dgm:prSet presAssocID="{514E1A58-8D2F-4303-AB6C-CF9D5C232CD2}" presName="node" presStyleLbl="node1" presStyleIdx="3" presStyleCnt="6" custScaleX="133883">
        <dgm:presLayoutVars>
          <dgm:bulletEnabled val="1"/>
        </dgm:presLayoutVars>
      </dgm:prSet>
      <dgm:spPr/>
    </dgm:pt>
    <dgm:pt modelId="{8FD6E303-5C0D-4EAC-9A64-4A0E8CB1A8CB}" type="pres">
      <dgm:prSet presAssocID="{2353AD56-7BF1-426E-9252-6844FECAB365}" presName="parTrans" presStyleLbl="sibTrans2D1" presStyleIdx="4" presStyleCnt="6"/>
      <dgm:spPr/>
    </dgm:pt>
    <dgm:pt modelId="{E35F52CC-ABA6-4A2E-9B22-726301AFD245}" type="pres">
      <dgm:prSet presAssocID="{2353AD56-7BF1-426E-9252-6844FECAB365}" presName="connectorText" presStyleLbl="sibTrans2D1" presStyleIdx="4" presStyleCnt="6"/>
      <dgm:spPr/>
    </dgm:pt>
    <dgm:pt modelId="{431821E5-26AE-4069-B0F2-D2F88715CD8D}" type="pres">
      <dgm:prSet presAssocID="{22D96BCA-697A-4AB1-9963-074F2B791307}" presName="node" presStyleLbl="node1" presStyleIdx="4" presStyleCnt="6" custScaleX="133188">
        <dgm:presLayoutVars>
          <dgm:bulletEnabled val="1"/>
        </dgm:presLayoutVars>
      </dgm:prSet>
      <dgm:spPr/>
    </dgm:pt>
    <dgm:pt modelId="{1BC4C920-7D74-4475-A738-D53346D51FB9}" type="pres">
      <dgm:prSet presAssocID="{3B58BFA2-7E3D-4813-8C89-BA23EEA20D7D}" presName="parTrans" presStyleLbl="sibTrans2D1" presStyleIdx="5" presStyleCnt="6"/>
      <dgm:spPr/>
    </dgm:pt>
    <dgm:pt modelId="{2162B4A5-DB08-49B8-9A77-BB71F6A2DA01}" type="pres">
      <dgm:prSet presAssocID="{3B58BFA2-7E3D-4813-8C89-BA23EEA20D7D}" presName="connectorText" presStyleLbl="sibTrans2D1" presStyleIdx="5" presStyleCnt="6"/>
      <dgm:spPr/>
    </dgm:pt>
    <dgm:pt modelId="{2D644A6F-6B19-488C-ADF3-D613E6A89739}" type="pres">
      <dgm:prSet presAssocID="{3378EAB8-99F5-4546-9C07-BF89F18F835D}" presName="node" presStyleLbl="node1" presStyleIdx="5" presStyleCnt="6" custScaleX="133188">
        <dgm:presLayoutVars>
          <dgm:bulletEnabled val="1"/>
        </dgm:presLayoutVars>
      </dgm:prSet>
      <dgm:spPr/>
    </dgm:pt>
  </dgm:ptLst>
  <dgm:cxnLst>
    <dgm:cxn modelId="{8CBEDA01-D5CF-4C4F-98B0-E3B1170E8F9F}" type="presOf" srcId="{EE452743-84F2-416D-9400-F8F67EA391C3}" destId="{6FB5B91E-AC41-4494-8B2D-5CF0CB92BBA5}" srcOrd="0" destOrd="0" presId="urn:microsoft.com/office/officeart/2005/8/layout/radial5"/>
    <dgm:cxn modelId="{8163F407-2DB4-4A7B-9503-9EE264B0E557}" type="presOf" srcId="{22D96BCA-697A-4AB1-9963-074F2B791307}" destId="{431821E5-26AE-4069-B0F2-D2F88715CD8D}" srcOrd="0" destOrd="0" presId="urn:microsoft.com/office/officeart/2005/8/layout/radial5"/>
    <dgm:cxn modelId="{148C3918-2501-44E4-B159-D1FD45E4F5A0}" srcId="{4B59DF6C-6AF0-41C7-BAFB-B9CA51A5820C}" destId="{3378EAB8-99F5-4546-9C07-BF89F18F835D}" srcOrd="5" destOrd="0" parTransId="{3B58BFA2-7E3D-4813-8C89-BA23EEA20D7D}" sibTransId="{123149AC-DD57-442B-8030-91FB1EF5278C}"/>
    <dgm:cxn modelId="{B7BB9128-28C7-446F-B8BB-54D89069612F}" type="presOf" srcId="{A7DEA38D-6673-4332-AC0E-9F16BD4B7C29}" destId="{F6D8A8D9-D427-48F7-8531-8F990CFA9446}" srcOrd="0" destOrd="0" presId="urn:microsoft.com/office/officeart/2005/8/layout/radial5"/>
    <dgm:cxn modelId="{DEE77B2A-26E1-4F71-8A06-B50DC761A356}" type="presOf" srcId="{2353AD56-7BF1-426E-9252-6844FECAB365}" destId="{E35F52CC-ABA6-4A2E-9B22-726301AFD245}" srcOrd="1" destOrd="0" presId="urn:microsoft.com/office/officeart/2005/8/layout/radial5"/>
    <dgm:cxn modelId="{1D35082E-DFF5-43AF-A5ED-060A5C22FE44}" srcId="{4B59DF6C-6AF0-41C7-BAFB-B9CA51A5820C}" destId="{7138437C-D6AE-48D6-8708-DBCDC25988C3}" srcOrd="0" destOrd="0" parTransId="{EE452743-84F2-416D-9400-F8F67EA391C3}" sibTransId="{D5E7ED18-FBB6-48B9-BC52-AA18346A4DC1}"/>
    <dgm:cxn modelId="{C74C7647-074C-428A-A3F8-9D3C540613D9}" type="presOf" srcId="{D8E1ED35-8952-47F5-A47D-8A91A86FFE07}" destId="{D523AE20-4A42-4D3D-A675-049BD53DE6CD}" srcOrd="0" destOrd="0" presId="urn:microsoft.com/office/officeart/2005/8/layout/radial5"/>
    <dgm:cxn modelId="{0094BD6A-CFEA-432D-BF09-B4D27463A601}" srcId="{4B59DF6C-6AF0-41C7-BAFB-B9CA51A5820C}" destId="{CC38D4C2-F1DF-44B7-8BB4-A963F41A059A}" srcOrd="1" destOrd="0" parTransId="{7308F81F-6FFF-4BAF-A73F-8237E16587D8}" sibTransId="{97089496-C306-4E83-9F80-E936B3CAAEAC}"/>
    <dgm:cxn modelId="{DBD84858-836F-4AEE-868B-95A3CAF8797D}" type="presOf" srcId="{F2B30A58-870E-4356-84CB-50BE139958F6}" destId="{4B98BC2D-8B9C-43E5-B33A-B08F93267CC8}" srcOrd="0" destOrd="0" presId="urn:microsoft.com/office/officeart/2005/8/layout/radial5"/>
    <dgm:cxn modelId="{3B313E92-769A-47A2-8751-C5BBD54EBAA6}" type="presOf" srcId="{7308F81F-6FFF-4BAF-A73F-8237E16587D8}" destId="{226F6B42-5560-4BE8-BED4-6603C74FF630}" srcOrd="1" destOrd="0" presId="urn:microsoft.com/office/officeart/2005/8/layout/radial5"/>
    <dgm:cxn modelId="{E2F12196-B04A-472A-93C2-B126BC90E2BD}" type="presOf" srcId="{F2B30A58-870E-4356-84CB-50BE139958F6}" destId="{21366ED6-5415-49D6-996B-68EB7E26C7AD}" srcOrd="1" destOrd="0" presId="urn:microsoft.com/office/officeart/2005/8/layout/radial5"/>
    <dgm:cxn modelId="{AE735B9A-3439-4B20-A49A-56DA68EC0BAD}" type="presOf" srcId="{CC38D4C2-F1DF-44B7-8BB4-A963F41A059A}" destId="{FF423821-B742-49E4-8CE1-4BC3F2BE4AB8}" srcOrd="0" destOrd="0" presId="urn:microsoft.com/office/officeart/2005/8/layout/radial5"/>
    <dgm:cxn modelId="{BFDAEFA0-A217-41B4-B3DC-383F1D740AB4}" type="presOf" srcId="{7D2815EE-C811-4D86-9EDD-31632EE095E8}" destId="{78CF6E9A-78D8-44B5-862A-53C523CA18EA}" srcOrd="0" destOrd="0" presId="urn:microsoft.com/office/officeart/2005/8/layout/radial5"/>
    <dgm:cxn modelId="{5A8F7CAB-7511-4D34-8364-EB580A0197A7}" type="presOf" srcId="{3B58BFA2-7E3D-4813-8C89-BA23EEA20D7D}" destId="{2162B4A5-DB08-49B8-9A77-BB71F6A2DA01}" srcOrd="1" destOrd="0" presId="urn:microsoft.com/office/officeart/2005/8/layout/radial5"/>
    <dgm:cxn modelId="{9C5AE9AD-700B-4DBF-9D3C-A7886CD5E851}" type="presOf" srcId="{514E1A58-8D2F-4303-AB6C-CF9D5C232CD2}" destId="{55849F4C-2CF0-4882-A109-1951BE70DC32}" srcOrd="0" destOrd="0" presId="urn:microsoft.com/office/officeart/2005/8/layout/radial5"/>
    <dgm:cxn modelId="{A2D584B6-B5AF-4308-A592-0252D0616929}" type="presOf" srcId="{3B58BFA2-7E3D-4813-8C89-BA23EEA20D7D}" destId="{1BC4C920-7D74-4475-A738-D53346D51FB9}" srcOrd="0" destOrd="0" presId="urn:microsoft.com/office/officeart/2005/8/layout/radial5"/>
    <dgm:cxn modelId="{068930BC-C9EF-4D93-83EF-2EBD050B9179}" srcId="{4B59DF6C-6AF0-41C7-BAFB-B9CA51A5820C}" destId="{7D2815EE-C811-4D86-9EDD-31632EE095E8}" srcOrd="2" destOrd="0" parTransId="{F2B30A58-870E-4356-84CB-50BE139958F6}" sibTransId="{DA4B0CA3-75A1-4A7F-84B5-8E95576749DF}"/>
    <dgm:cxn modelId="{50D497BD-1599-4270-9FCA-64E94BF3C5BF}" srcId="{4B59DF6C-6AF0-41C7-BAFB-B9CA51A5820C}" destId="{514E1A58-8D2F-4303-AB6C-CF9D5C232CD2}" srcOrd="3" destOrd="0" parTransId="{D8E1ED35-8952-47F5-A47D-8A91A86FFE07}" sibTransId="{7E930ADF-BCD6-441E-86C2-FDB9AF5169CB}"/>
    <dgm:cxn modelId="{92CA9ACA-98B0-4DAE-83DB-E073E0C3DEAD}" type="presOf" srcId="{7138437C-D6AE-48D6-8708-DBCDC25988C3}" destId="{60A412BB-C9CB-4A39-AADD-ADDEA46322A3}" srcOrd="0" destOrd="0" presId="urn:microsoft.com/office/officeart/2005/8/layout/radial5"/>
    <dgm:cxn modelId="{5D8E9FCA-CD74-408B-847D-371C40804B9D}" type="presOf" srcId="{D8E1ED35-8952-47F5-A47D-8A91A86FFE07}" destId="{A8798889-C13A-42AA-85EC-D7ACB65A2771}" srcOrd="1" destOrd="0" presId="urn:microsoft.com/office/officeart/2005/8/layout/radial5"/>
    <dgm:cxn modelId="{BE70B6CA-22EC-43B3-BE72-FA1BE4BD98AB}" type="presOf" srcId="{2353AD56-7BF1-426E-9252-6844FECAB365}" destId="{8FD6E303-5C0D-4EAC-9A64-4A0E8CB1A8CB}" srcOrd="0" destOrd="0" presId="urn:microsoft.com/office/officeart/2005/8/layout/radial5"/>
    <dgm:cxn modelId="{4A2790CC-6839-4100-9E08-0FBF226A511A}" srcId="{A7DEA38D-6673-4332-AC0E-9F16BD4B7C29}" destId="{4B59DF6C-6AF0-41C7-BAFB-B9CA51A5820C}" srcOrd="0" destOrd="0" parTransId="{01678BC2-552D-4FE1-88D4-F1DA98847340}" sibTransId="{7FB580C6-FAC7-4126-A27C-248543C465AA}"/>
    <dgm:cxn modelId="{CE8A93CC-F747-44FD-A662-0DFB81C3775A}" type="presOf" srcId="{EE452743-84F2-416D-9400-F8F67EA391C3}" destId="{1BFDE9B2-B1C2-48DB-BE03-C167E1E1485D}" srcOrd="1" destOrd="0" presId="urn:microsoft.com/office/officeart/2005/8/layout/radial5"/>
    <dgm:cxn modelId="{280181CD-D8BE-4F9A-A0FF-0AAE9484EAAC}" type="presOf" srcId="{3378EAB8-99F5-4546-9C07-BF89F18F835D}" destId="{2D644A6F-6B19-488C-ADF3-D613E6A89739}" srcOrd="0" destOrd="0" presId="urn:microsoft.com/office/officeart/2005/8/layout/radial5"/>
    <dgm:cxn modelId="{7DD84CCF-FA3B-4296-B94E-91010FE1FF3F}" type="presOf" srcId="{7308F81F-6FFF-4BAF-A73F-8237E16587D8}" destId="{F55FAB79-3F0E-496F-9675-3BDB51CA61A6}" srcOrd="0" destOrd="0" presId="urn:microsoft.com/office/officeart/2005/8/layout/radial5"/>
    <dgm:cxn modelId="{AD99A5D5-7C55-4143-B95C-0207B730DC15}" srcId="{4B59DF6C-6AF0-41C7-BAFB-B9CA51A5820C}" destId="{22D96BCA-697A-4AB1-9963-074F2B791307}" srcOrd="4" destOrd="0" parTransId="{2353AD56-7BF1-426E-9252-6844FECAB365}" sibTransId="{604827CD-7886-477B-BC45-85697B233585}"/>
    <dgm:cxn modelId="{70D52CE5-1AAD-47B0-A9A2-2230B49EDB01}" type="presOf" srcId="{4B59DF6C-6AF0-41C7-BAFB-B9CA51A5820C}" destId="{501A8BA7-4280-4CF9-A2EC-7025AE5B8D76}" srcOrd="0" destOrd="0" presId="urn:microsoft.com/office/officeart/2005/8/layout/radial5"/>
    <dgm:cxn modelId="{8A08AF57-04DD-4370-946B-C9B4EAC6DCF5}" type="presParOf" srcId="{F6D8A8D9-D427-48F7-8531-8F990CFA9446}" destId="{501A8BA7-4280-4CF9-A2EC-7025AE5B8D76}" srcOrd="0" destOrd="0" presId="urn:microsoft.com/office/officeart/2005/8/layout/radial5"/>
    <dgm:cxn modelId="{32C2DDFD-DABB-4382-81E5-92437ABCF61A}" type="presParOf" srcId="{F6D8A8D9-D427-48F7-8531-8F990CFA9446}" destId="{6FB5B91E-AC41-4494-8B2D-5CF0CB92BBA5}" srcOrd="1" destOrd="0" presId="urn:microsoft.com/office/officeart/2005/8/layout/radial5"/>
    <dgm:cxn modelId="{10846149-2B95-4CFF-AF05-D9B9C9CCAF00}" type="presParOf" srcId="{6FB5B91E-AC41-4494-8B2D-5CF0CB92BBA5}" destId="{1BFDE9B2-B1C2-48DB-BE03-C167E1E1485D}" srcOrd="0" destOrd="0" presId="urn:microsoft.com/office/officeart/2005/8/layout/radial5"/>
    <dgm:cxn modelId="{E614567A-12BA-4988-889A-43C77EBE17DC}" type="presParOf" srcId="{F6D8A8D9-D427-48F7-8531-8F990CFA9446}" destId="{60A412BB-C9CB-4A39-AADD-ADDEA46322A3}" srcOrd="2" destOrd="0" presId="urn:microsoft.com/office/officeart/2005/8/layout/radial5"/>
    <dgm:cxn modelId="{7286FBAA-4077-4BC8-9D59-ED41D5F7D245}" type="presParOf" srcId="{F6D8A8D9-D427-48F7-8531-8F990CFA9446}" destId="{F55FAB79-3F0E-496F-9675-3BDB51CA61A6}" srcOrd="3" destOrd="0" presId="urn:microsoft.com/office/officeart/2005/8/layout/radial5"/>
    <dgm:cxn modelId="{CDCEE591-A061-431B-BBD7-3E40321153C9}" type="presParOf" srcId="{F55FAB79-3F0E-496F-9675-3BDB51CA61A6}" destId="{226F6B42-5560-4BE8-BED4-6603C74FF630}" srcOrd="0" destOrd="0" presId="urn:microsoft.com/office/officeart/2005/8/layout/radial5"/>
    <dgm:cxn modelId="{19DCC85E-978B-4C60-A8EE-989AD502A098}" type="presParOf" srcId="{F6D8A8D9-D427-48F7-8531-8F990CFA9446}" destId="{FF423821-B742-49E4-8CE1-4BC3F2BE4AB8}" srcOrd="4" destOrd="0" presId="urn:microsoft.com/office/officeart/2005/8/layout/radial5"/>
    <dgm:cxn modelId="{B355DF70-9A7C-4744-B589-242C4ACAAB3C}" type="presParOf" srcId="{F6D8A8D9-D427-48F7-8531-8F990CFA9446}" destId="{4B98BC2D-8B9C-43E5-B33A-B08F93267CC8}" srcOrd="5" destOrd="0" presId="urn:microsoft.com/office/officeart/2005/8/layout/radial5"/>
    <dgm:cxn modelId="{0CBC2AE7-014B-4837-8C03-B69C20F5E29F}" type="presParOf" srcId="{4B98BC2D-8B9C-43E5-B33A-B08F93267CC8}" destId="{21366ED6-5415-49D6-996B-68EB7E26C7AD}" srcOrd="0" destOrd="0" presId="urn:microsoft.com/office/officeart/2005/8/layout/radial5"/>
    <dgm:cxn modelId="{BEC801AA-DAFB-4722-B47D-C7D9BBF4E24B}" type="presParOf" srcId="{F6D8A8D9-D427-48F7-8531-8F990CFA9446}" destId="{78CF6E9A-78D8-44B5-862A-53C523CA18EA}" srcOrd="6" destOrd="0" presId="urn:microsoft.com/office/officeart/2005/8/layout/radial5"/>
    <dgm:cxn modelId="{C3D74DA7-D6EB-41D3-81B3-F89952B142B1}" type="presParOf" srcId="{F6D8A8D9-D427-48F7-8531-8F990CFA9446}" destId="{D523AE20-4A42-4D3D-A675-049BD53DE6CD}" srcOrd="7" destOrd="0" presId="urn:microsoft.com/office/officeart/2005/8/layout/radial5"/>
    <dgm:cxn modelId="{F4FC1EAD-D247-4159-AECD-A6B00B61E8EE}" type="presParOf" srcId="{D523AE20-4A42-4D3D-A675-049BD53DE6CD}" destId="{A8798889-C13A-42AA-85EC-D7ACB65A2771}" srcOrd="0" destOrd="0" presId="urn:microsoft.com/office/officeart/2005/8/layout/radial5"/>
    <dgm:cxn modelId="{AE3FF863-504A-458F-A055-8DE9CFBCB2CF}" type="presParOf" srcId="{F6D8A8D9-D427-48F7-8531-8F990CFA9446}" destId="{55849F4C-2CF0-4882-A109-1951BE70DC32}" srcOrd="8" destOrd="0" presId="urn:microsoft.com/office/officeart/2005/8/layout/radial5"/>
    <dgm:cxn modelId="{DB084A6E-1981-464B-8CA3-DB877FC5699F}" type="presParOf" srcId="{F6D8A8D9-D427-48F7-8531-8F990CFA9446}" destId="{8FD6E303-5C0D-4EAC-9A64-4A0E8CB1A8CB}" srcOrd="9" destOrd="0" presId="urn:microsoft.com/office/officeart/2005/8/layout/radial5"/>
    <dgm:cxn modelId="{EBE75FEB-EF26-4B8F-9FCB-FAD7A86445D5}" type="presParOf" srcId="{8FD6E303-5C0D-4EAC-9A64-4A0E8CB1A8CB}" destId="{E35F52CC-ABA6-4A2E-9B22-726301AFD245}" srcOrd="0" destOrd="0" presId="urn:microsoft.com/office/officeart/2005/8/layout/radial5"/>
    <dgm:cxn modelId="{D79EDADC-B587-448B-BE46-1F96422777A5}" type="presParOf" srcId="{F6D8A8D9-D427-48F7-8531-8F990CFA9446}" destId="{431821E5-26AE-4069-B0F2-D2F88715CD8D}" srcOrd="10" destOrd="0" presId="urn:microsoft.com/office/officeart/2005/8/layout/radial5"/>
    <dgm:cxn modelId="{F11B3663-8B1B-416A-AD03-A11607003A8A}" type="presParOf" srcId="{F6D8A8D9-D427-48F7-8531-8F990CFA9446}" destId="{1BC4C920-7D74-4475-A738-D53346D51FB9}" srcOrd="11" destOrd="0" presId="urn:microsoft.com/office/officeart/2005/8/layout/radial5"/>
    <dgm:cxn modelId="{769C43EC-23FB-4D39-8BF9-8045EC257218}" type="presParOf" srcId="{1BC4C920-7D74-4475-A738-D53346D51FB9}" destId="{2162B4A5-DB08-49B8-9A77-BB71F6A2DA01}" srcOrd="0" destOrd="0" presId="urn:microsoft.com/office/officeart/2005/8/layout/radial5"/>
    <dgm:cxn modelId="{6DE18DFE-EA12-443A-8500-5CA5403207D0}" type="presParOf" srcId="{F6D8A8D9-D427-48F7-8531-8F990CFA9446}" destId="{2D644A6F-6B19-488C-ADF3-D613E6A8973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8BA7-4280-4CF9-A2EC-7025AE5B8D76}">
      <dsp:nvSpPr>
        <dsp:cNvPr id="0" name=""/>
        <dsp:cNvSpPr/>
      </dsp:nvSpPr>
      <dsp:spPr>
        <a:xfrm>
          <a:off x="3503233" y="2050298"/>
          <a:ext cx="1223133" cy="12231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ДОМЕН</a:t>
          </a:r>
        </a:p>
      </dsp:txBody>
      <dsp:txXfrm>
        <a:off x="3682357" y="2229422"/>
        <a:ext cx="864885" cy="864885"/>
      </dsp:txXfrm>
    </dsp:sp>
    <dsp:sp modelId="{6FB5B91E-AC41-4494-8B2D-5CF0CB92BBA5}">
      <dsp:nvSpPr>
        <dsp:cNvPr id="0" name=""/>
        <dsp:cNvSpPr/>
      </dsp:nvSpPr>
      <dsp:spPr>
        <a:xfrm rot="16200000">
          <a:off x="3942613" y="1497438"/>
          <a:ext cx="344372" cy="47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400" b="1" kern="1200"/>
        </a:p>
      </dsp:txBody>
      <dsp:txXfrm>
        <a:off x="3994269" y="1644184"/>
        <a:ext cx="241060" cy="285272"/>
      </dsp:txXfrm>
    </dsp:sp>
    <dsp:sp modelId="{60A412BB-C9CB-4A39-AADD-ADDEA46322A3}">
      <dsp:nvSpPr>
        <dsp:cNvPr id="0" name=""/>
        <dsp:cNvSpPr/>
      </dsp:nvSpPr>
      <dsp:spPr>
        <a:xfrm>
          <a:off x="3183556" y="2149"/>
          <a:ext cx="1862486" cy="1398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Механички</a:t>
          </a:r>
        </a:p>
      </dsp:txBody>
      <dsp:txXfrm>
        <a:off x="3456311" y="206938"/>
        <a:ext cx="1316976" cy="988811"/>
      </dsp:txXfrm>
    </dsp:sp>
    <dsp:sp modelId="{F55FAB79-3F0E-496F-9675-3BDB51CA61A6}">
      <dsp:nvSpPr>
        <dsp:cNvPr id="0" name=""/>
        <dsp:cNvSpPr/>
      </dsp:nvSpPr>
      <dsp:spPr>
        <a:xfrm rot="19800000">
          <a:off x="4721405" y="1997947"/>
          <a:ext cx="263160" cy="47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400" b="1" kern="1200"/>
        </a:p>
      </dsp:txBody>
      <dsp:txXfrm>
        <a:off x="4726694" y="2112774"/>
        <a:ext cx="184212" cy="285272"/>
      </dsp:txXfrm>
    </dsp:sp>
    <dsp:sp modelId="{FF423821-B742-49E4-8CE1-4BC3F2BE4AB8}">
      <dsp:nvSpPr>
        <dsp:cNvPr id="0" name=""/>
        <dsp:cNvSpPr/>
      </dsp:nvSpPr>
      <dsp:spPr>
        <a:xfrm>
          <a:off x="4881417" y="982410"/>
          <a:ext cx="1862486" cy="1398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Електрични</a:t>
          </a:r>
        </a:p>
      </dsp:txBody>
      <dsp:txXfrm>
        <a:off x="5154172" y="1187199"/>
        <a:ext cx="1316976" cy="988811"/>
      </dsp:txXfrm>
    </dsp:sp>
    <dsp:sp modelId="{4B98BC2D-8B9C-43E5-B33A-B08F93267CC8}">
      <dsp:nvSpPr>
        <dsp:cNvPr id="0" name=""/>
        <dsp:cNvSpPr/>
      </dsp:nvSpPr>
      <dsp:spPr>
        <a:xfrm rot="1800000">
          <a:off x="4721405" y="2850330"/>
          <a:ext cx="263160" cy="47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400" b="1" kern="1200"/>
        </a:p>
      </dsp:txBody>
      <dsp:txXfrm>
        <a:off x="4726694" y="2925683"/>
        <a:ext cx="184212" cy="285272"/>
      </dsp:txXfrm>
    </dsp:sp>
    <dsp:sp modelId="{78CF6E9A-78D8-44B5-862A-53C523CA18EA}">
      <dsp:nvSpPr>
        <dsp:cNvPr id="0" name=""/>
        <dsp:cNvSpPr/>
      </dsp:nvSpPr>
      <dsp:spPr>
        <a:xfrm>
          <a:off x="4881417" y="2942930"/>
          <a:ext cx="1862486" cy="1398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Магнетни</a:t>
          </a:r>
        </a:p>
      </dsp:txBody>
      <dsp:txXfrm>
        <a:off x="5154172" y="3147719"/>
        <a:ext cx="1316976" cy="988811"/>
      </dsp:txXfrm>
    </dsp:sp>
    <dsp:sp modelId="{D523AE20-4A42-4D3D-A675-049BD53DE6CD}">
      <dsp:nvSpPr>
        <dsp:cNvPr id="0" name=""/>
        <dsp:cNvSpPr/>
      </dsp:nvSpPr>
      <dsp:spPr>
        <a:xfrm rot="5400000">
          <a:off x="3942613" y="3350838"/>
          <a:ext cx="344372" cy="47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400" b="1" kern="1200"/>
        </a:p>
      </dsp:txBody>
      <dsp:txXfrm>
        <a:off x="3994269" y="3394272"/>
        <a:ext cx="241060" cy="285272"/>
      </dsp:txXfrm>
    </dsp:sp>
    <dsp:sp modelId="{55849F4C-2CF0-4882-A109-1951BE70DC32}">
      <dsp:nvSpPr>
        <dsp:cNvPr id="0" name=""/>
        <dsp:cNvSpPr/>
      </dsp:nvSpPr>
      <dsp:spPr>
        <a:xfrm>
          <a:off x="3178697" y="3923191"/>
          <a:ext cx="1872205" cy="1398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Хемиски</a:t>
          </a:r>
        </a:p>
      </dsp:txBody>
      <dsp:txXfrm>
        <a:off x="3452875" y="4127980"/>
        <a:ext cx="1323849" cy="988811"/>
      </dsp:txXfrm>
    </dsp:sp>
    <dsp:sp modelId="{8FD6E303-5C0D-4EAC-9A64-4A0E8CB1A8CB}">
      <dsp:nvSpPr>
        <dsp:cNvPr id="0" name=""/>
        <dsp:cNvSpPr/>
      </dsp:nvSpPr>
      <dsp:spPr>
        <a:xfrm rot="9000000">
          <a:off x="3245034" y="2850330"/>
          <a:ext cx="263160" cy="47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400" b="1" kern="1200"/>
        </a:p>
      </dsp:txBody>
      <dsp:txXfrm rot="10800000">
        <a:off x="3318693" y="2925683"/>
        <a:ext cx="184212" cy="285272"/>
      </dsp:txXfrm>
    </dsp:sp>
    <dsp:sp modelId="{431821E5-26AE-4069-B0F2-D2F88715CD8D}">
      <dsp:nvSpPr>
        <dsp:cNvPr id="0" name=""/>
        <dsp:cNvSpPr/>
      </dsp:nvSpPr>
      <dsp:spPr>
        <a:xfrm>
          <a:off x="1485695" y="2942930"/>
          <a:ext cx="1862486" cy="1398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Зрачење</a:t>
          </a:r>
        </a:p>
      </dsp:txBody>
      <dsp:txXfrm>
        <a:off x="1758450" y="3147719"/>
        <a:ext cx="1316976" cy="988811"/>
      </dsp:txXfrm>
    </dsp:sp>
    <dsp:sp modelId="{1BC4C920-7D74-4475-A738-D53346D51FB9}">
      <dsp:nvSpPr>
        <dsp:cNvPr id="0" name=""/>
        <dsp:cNvSpPr/>
      </dsp:nvSpPr>
      <dsp:spPr>
        <a:xfrm rot="12600000">
          <a:off x="3245034" y="1997947"/>
          <a:ext cx="263160" cy="475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400" b="1" kern="1200"/>
        </a:p>
      </dsp:txBody>
      <dsp:txXfrm rot="10800000">
        <a:off x="3318693" y="2112774"/>
        <a:ext cx="184212" cy="285272"/>
      </dsp:txXfrm>
    </dsp:sp>
    <dsp:sp modelId="{2D644A6F-6B19-488C-ADF3-D613E6A89739}">
      <dsp:nvSpPr>
        <dsp:cNvPr id="0" name=""/>
        <dsp:cNvSpPr/>
      </dsp:nvSpPr>
      <dsp:spPr>
        <a:xfrm>
          <a:off x="1485695" y="982410"/>
          <a:ext cx="1862486" cy="1398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1" kern="1200" dirty="0"/>
            <a:t>Термички</a:t>
          </a:r>
        </a:p>
      </dsp:txBody>
      <dsp:txXfrm>
        <a:off x="1758450" y="1187199"/>
        <a:ext cx="1316976" cy="98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FFBA-A3E2-4ED0-9974-8F148C0E2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F8C5-4428-4D9C-A700-52325341E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AE69-4F2C-4388-89EA-D25A5AB54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8F08-4B91-4ACE-BE3A-58075577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743C0-0FA3-4538-BD1F-5A6A1581F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0A60-6B05-4683-8287-24F08374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4529D-E3CF-4056-93E8-96DD4ADD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3B7A-1E22-44FC-AB4E-0E3D0C5E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7335-C808-4811-A728-83A74979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0F8E-D666-4CF0-9A0B-B4358486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D3E4-7D96-4E12-BAF5-EC663CA3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E5D3-758E-45ED-9352-B061ECE5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9E56-E933-4B9F-93DF-6C2878A0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CBFF-FE31-4A94-BB94-B1085F8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F1F5-8EE0-4F81-AF41-700BDF80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8BC2-5219-42FA-B207-890675FD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8C6E3-9B60-43B4-914B-D889A793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3334-D3BC-4BE7-855C-8403D6C8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497C-8B55-424C-AC5D-57CDE52F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BEAA-61F4-4487-AA06-21D4FBE95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A660E-D65B-4C98-8FA7-87D739A6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C874E-DAC5-443F-8A9B-9203420D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3999-DE41-4144-BD42-DE6B053D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AD80-7393-4DBE-84B0-7AFEADA3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2B53-8F71-4049-8526-71A112E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DD7E-BEC5-4BCA-8404-9D94D4B36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5EEDD-56FA-492D-8B9F-1B052D36B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90BB8-950A-41D9-A480-ABAF78815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0CCE5-F33A-43F1-B339-EC8D51799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411F-AEFF-498B-B201-2708E37D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DE3B7-2AF9-414A-B3EF-E2D9730C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E5E83-19A8-48AF-8169-83CDBBF3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5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48B4-24FC-4257-8593-D489FB8A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2B45B-F9AE-4664-BE73-4B885125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8910E-2645-463F-A743-34784BE3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8A413-243C-45B1-8217-4920E241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AEF4C-CD35-42D7-9AB0-DE8BEB53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4693-1793-4E27-B702-F4200099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CF20-FB26-49EC-B608-8FBFD345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7302-2FC3-4236-A2FA-3DBD8FE5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D4F4-5090-4EBE-8F57-E1A2DB33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E36D8-7584-4974-8F60-ED679EA1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0B8AA-C47D-4A6C-BE48-C5F0EBC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88AC3-D615-4376-AB0D-343AE07C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6A548-034A-44B8-83F5-94B78718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0B3C-34DD-45DB-B73C-842E4B9A1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BEE4-BE30-4455-BF17-70B0067F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52C04-27D9-4FBB-82E8-4768F285A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08222-748C-4AD2-92BA-6F30CA6B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B0562-99B5-43C8-82CF-32056A21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33DBB-BDB2-4330-A087-AAFA8152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72C06-6DD7-4C6D-9FCF-2D3182C5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0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37B1-4EC9-4387-AB87-56C6CC88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8AE4D-9C5D-434E-A794-4A9F4CC2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B088E-B687-4E97-989B-ED9EAC47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B2CD-ED9E-4038-86EC-AC1978BB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0D46-85E2-4E6C-B628-38799E9B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8304E-7C3D-4A8E-BCD4-92D419B7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CA1D2-F672-45B1-B003-5E5EECF1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3FBB0-167B-484D-AE67-5AA70616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11997-8857-4055-9098-5B16B3EA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5008-2F3A-4808-9C32-B38E9D21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A58A-13EC-48CC-93F7-861D2479D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0B16-CEA2-46B5-999A-9E41585ED7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757C-993D-4399-A648-70F3820CD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9466-0F09-44CB-90FE-4A8318E93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2664-D9AA-44F6-82E0-C49AF7218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F01B-64C1-4A5A-BCF4-B97324A98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417E-A633-407E-85FE-ECF67A0F3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0791D48B-AA71-4F9F-8442-1A913E14E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124C1-EBB0-4C84-89C3-5DC189B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D14E7-71ED-4B0A-9214-BEB5FF00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3CECE-9020-440E-B1D4-3AE98594A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F51F-CCD7-4463-B0BE-99D1C52B3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3383-3B53-4864-B5FD-7AE7E6F25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0" y="4959110"/>
            <a:ext cx="4296578" cy="9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6" y="966357"/>
            <a:ext cx="1194987" cy="111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7073" y="1040749"/>
            <a:ext cx="71212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764D615-2D05-453E-A71B-34FA54462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3951" y="1765885"/>
            <a:ext cx="7450049" cy="530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3000" b="1" dirty="0">
                <a:latin typeface="Garamond" panose="02020404030301010803" pitchFamily="18" charset="0"/>
              </a:rPr>
              <a:t>Smart sensors and applications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D8BF9-3DCE-496F-847F-32784C73466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" y="3470951"/>
            <a:ext cx="891540" cy="891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82" y="3442955"/>
            <a:ext cx="891540" cy="891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4051151" y="3374375"/>
            <a:ext cx="949361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1" y="3522378"/>
            <a:ext cx="1028700" cy="102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97259" y="2879410"/>
            <a:ext cx="2012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Faculty of Physics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Warsaw University of Technology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5217" y="2925037"/>
            <a:ext cx="13147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Zagreb University of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Applied Sciences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7749" y="2879410"/>
            <a:ext cx="12939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Faculty of Technical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Sciences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9598" y="2755370"/>
            <a:ext cx="1922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Ss. Cyril and Methodius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University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Faculty of Electrical Engineering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and Information Technologies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75184" y="2717828"/>
            <a:ext cx="14783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School of Electrical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Engineering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agio_slab"/>
                <a:ea typeface="+mn-ea"/>
                <a:cs typeface="+mn-cs"/>
              </a:rPr>
              <a:t>University of Belgrade</a:t>
            </a:r>
          </a:p>
        </p:txBody>
      </p:sp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29" y="3442956"/>
            <a:ext cx="935652" cy="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ИЗЛЕЗНИ СИГНАЛИ КАЈ ДИГИТАЛНИ СЕНЗОРИ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11" y="2132856"/>
            <a:ext cx="8457489" cy="43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3863" y="304800"/>
            <a:ext cx="8343900" cy="1112838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КВАЗИ-ДИГИТАЛНИ СЕНЗОРИ</a:t>
            </a:r>
            <a:endParaRPr lang="en-US" altLang="mk-MK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8984" y="1357139"/>
            <a:ext cx="8374063" cy="16779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mk-MK" altLang="mk-MK" sz="2800" dirty="0">
                <a:cs typeface="Times New Roman" panose="02020603050405020304" pitchFamily="18" charset="0"/>
              </a:rPr>
              <a:t>Квази-дигиталните сензори генерираат </a:t>
            </a:r>
            <a:r>
              <a:rPr kumimoji="1" lang="mk-MK" altLang="mk-MK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дискретни излезни сигнали </a:t>
            </a:r>
            <a:r>
              <a:rPr kumimoji="1" lang="mk-MK" altLang="mk-MK" sz="2800" dirty="0">
                <a:cs typeface="Times New Roman" panose="02020603050405020304" pitchFamily="18" charset="0"/>
              </a:rPr>
              <a:t>кои можат да се обработуваат со дигитални системи. Фреквенцијата, периодата, временски интервал, фактор на исполнетост или фазното доцнење претставуваат информациски параметри.</a:t>
            </a:r>
            <a:endParaRPr kumimoji="1" lang="en-US" altLang="mk-MK" sz="2800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1748" name="Puzzle3"/>
          <p:cNvSpPr>
            <a:spLocks noChangeAspect="1" noEditPoints="1" noChangeArrowheads="1"/>
          </p:cNvSpPr>
          <p:nvPr/>
        </p:nvSpPr>
        <p:spPr bwMode="blackWhite">
          <a:xfrm>
            <a:off x="7687915" y="5441057"/>
            <a:ext cx="963612" cy="132715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/>
          <a:p>
            <a:pPr>
              <a:defRPr/>
            </a:pP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en-US" altLang="mk-MK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/f</a:t>
            </a:r>
            <a:r>
              <a:rPr lang="en-US" altLang="mk-MK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749" name="Puzzle4"/>
          <p:cNvSpPr>
            <a:spLocks noChangeAspect="1" noEditPoints="1" noChangeArrowheads="1"/>
          </p:cNvSpPr>
          <p:nvPr/>
        </p:nvSpPr>
        <p:spPr bwMode="blackWhite">
          <a:xfrm>
            <a:off x="6860827" y="4656832"/>
            <a:ext cx="904875" cy="1574800"/>
          </a:xfrm>
          <a:custGeom>
            <a:avLst/>
            <a:gdLst>
              <a:gd name="T0" fmla="*/ 1548 w 21600"/>
              <a:gd name="T1" fmla="*/ 5444 h 21600"/>
              <a:gd name="T2" fmla="*/ 20203 w 21600"/>
              <a:gd name="T3" fmla="*/ 9103 h 21600"/>
            </a:gdLst>
            <a:ahLst/>
            <a:cxnLst/>
            <a:rect l="T0" t="T1" r="T2" b="T3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>
              <a:defRPr/>
            </a:pP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31750" name="Puzzle5"/>
          <p:cNvSpPr>
            <a:spLocks noChangeAspect="1" noEditPoints="1" noChangeArrowheads="1"/>
          </p:cNvSpPr>
          <p:nvPr/>
        </p:nvSpPr>
        <p:spPr bwMode="blackWhite">
          <a:xfrm>
            <a:off x="5689252" y="4691757"/>
            <a:ext cx="1524000" cy="1206500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>
              <a:defRPr/>
            </a:pP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en-US" altLang="mk-MK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1751" name="Puzzle3"/>
          <p:cNvSpPr>
            <a:spLocks noChangeAspect="1" noEditPoints="1" noChangeArrowheads="1"/>
          </p:cNvSpPr>
          <p:nvPr/>
        </p:nvSpPr>
        <p:spPr bwMode="blackWhite">
          <a:xfrm>
            <a:off x="5963890" y="5445820"/>
            <a:ext cx="963612" cy="132715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/>
          <a:p>
            <a:pPr>
              <a:defRPr/>
            </a:pPr>
            <a:r>
              <a:rPr lang="en-US" altLang="mk-MK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D.c.</a:t>
            </a:r>
          </a:p>
        </p:txBody>
      </p:sp>
      <p:sp>
        <p:nvSpPr>
          <p:cNvPr id="31752" name="Puzzle2"/>
          <p:cNvSpPr>
            <a:spLocks noChangeAspect="1" noEditPoints="1" noChangeArrowheads="1"/>
          </p:cNvSpPr>
          <p:nvPr/>
        </p:nvSpPr>
        <p:spPr bwMode="blackWhite">
          <a:xfrm>
            <a:off x="6548090" y="4101207"/>
            <a:ext cx="1524000" cy="947738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/>
          <a:p>
            <a:pPr>
              <a:defRPr/>
            </a:pP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t</a:t>
            </a:r>
            <a:endParaRPr lang="en-US" altLang="mk-MK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3" name="Puzzle3"/>
          <p:cNvSpPr>
            <a:spLocks noChangeAspect="1" noEditPoints="1" noChangeArrowheads="1"/>
          </p:cNvSpPr>
          <p:nvPr/>
        </p:nvSpPr>
        <p:spPr bwMode="blackWhite">
          <a:xfrm>
            <a:off x="7681565" y="3715445"/>
            <a:ext cx="963612" cy="132715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/>
          <a:p>
            <a:pPr>
              <a:defRPr/>
            </a:pP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altLang="mk-MK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1754" name="Puzzle3"/>
          <p:cNvSpPr>
            <a:spLocks noChangeAspect="1" noEditPoints="1" noChangeArrowheads="1"/>
          </p:cNvSpPr>
          <p:nvPr/>
        </p:nvSpPr>
        <p:spPr bwMode="blackWhite">
          <a:xfrm>
            <a:off x="5965477" y="3717032"/>
            <a:ext cx="963613" cy="132715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/>
          <a:p>
            <a:pPr>
              <a:defRPr/>
            </a:pPr>
            <a:r>
              <a:rPr lang="en-US" altLang="mk-MK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en-US" altLang="mk-MK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1755" name="Puzzle5"/>
          <p:cNvSpPr>
            <a:spLocks noChangeAspect="1" noEditPoints="1" noChangeArrowheads="1"/>
          </p:cNvSpPr>
          <p:nvPr/>
        </p:nvSpPr>
        <p:spPr bwMode="blackWhite">
          <a:xfrm>
            <a:off x="7405340" y="4688582"/>
            <a:ext cx="1524000" cy="1206500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>
              <a:defRPr/>
            </a:pPr>
            <a:r>
              <a:rPr lang="en-US" altLang="mk-MK" sz="2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PWM</a:t>
            </a:r>
            <a:endParaRPr lang="en-US" altLang="mk-MK" sz="2200" baseline="-250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3" y="4717951"/>
            <a:ext cx="5133501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  <p:bldP spid="31749" grpId="0" animBg="1" autoUpdateAnimBg="0"/>
      <p:bldP spid="31750" grpId="0" animBg="1" autoUpdateAnimBg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mk-MK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КВАЗИ-ДИГИТАЛНИ СЕНЗОРИ</a:t>
            </a:r>
            <a:endParaRPr lang="en-US" altLang="mk-MK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78253"/>
              </p:ext>
            </p:extLst>
          </p:nvPr>
        </p:nvGraphicFramePr>
        <p:xfrm>
          <a:off x="0" y="1844824"/>
          <a:ext cx="9144000" cy="473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32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ПРЕДНОСТ НА </a:t>
            </a:r>
            <a:r>
              <a:rPr lang="mk-MK" altLang="mk-MK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КВАЗИ-</a:t>
            </a: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ДИГИТАЛНИТЕ СЕНЗОРИ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altLang="mk-MK" dirty="0"/>
              <a:t>Голема имуност на шум</a:t>
            </a:r>
            <a:endParaRPr lang="en-US" altLang="mk-MK" dirty="0"/>
          </a:p>
          <a:p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76872"/>
            <a:ext cx="4680520" cy="43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ПРЕДНОСТ НА </a:t>
            </a:r>
            <a:r>
              <a:rPr lang="mk-MK" altLang="mk-MK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КВАЗИ-</a:t>
            </a: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ДИГИТАЛНИТЕ СЕНЗОРИ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3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772816"/>
            <a:ext cx="6878638" cy="30975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mk-MK" altLang="mk-MK" sz="2800" dirty="0"/>
              <a:t>Широко динамичко подрачје</a:t>
            </a:r>
            <a:endParaRPr lang="en-US" altLang="mk-MK" sz="2800" dirty="0"/>
          </a:p>
          <a:p>
            <a:pPr eaLnBrk="1" hangingPunct="1"/>
            <a:endParaRPr lang="en-US" altLang="mk-M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20888"/>
            <a:ext cx="5904656" cy="43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ПРЕДНОСТ НА </a:t>
            </a:r>
            <a:r>
              <a:rPr lang="mk-MK" altLang="mk-MK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КВАЗИ-</a:t>
            </a: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ДИГИТАЛНИТЕ СЕНЗОРИ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3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772816"/>
            <a:ext cx="6878638" cy="30975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mk-MK" altLang="mk-MK" sz="2800" dirty="0"/>
              <a:t>Поголема точност (референца)</a:t>
            </a:r>
            <a:endParaRPr lang="en-US" altLang="mk-MK" sz="2800" dirty="0"/>
          </a:p>
          <a:p>
            <a:pPr marL="0" indent="0" eaLnBrk="1" hangingPunct="1">
              <a:buNone/>
            </a:pPr>
            <a:endParaRPr lang="en-US" altLang="mk-M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2716932" cy="4208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5936" y="26321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k-MK" sz="2400" dirty="0">
                <a:solidFill>
                  <a:srgbClr val="000000"/>
                </a:solidFill>
                <a:latin typeface="Corbel" panose="020B0503020204020204" pitchFamily="34" charset="0"/>
              </a:rPr>
              <a:t>Кварцните осцилатори се многу по стабилни во споредба со напонските референтни извори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2400" dirty="0">
                <a:solidFill>
                  <a:srgbClr val="000000"/>
                </a:solidFill>
                <a:latin typeface="Corbel" panose="020B0503020204020204" pitchFamily="34" charset="0"/>
              </a:rPr>
              <a:t>не компензиран кварцен осцилатори има грешка од редот 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(1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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50)∙10</a:t>
            </a:r>
            <a:r>
              <a:rPr lang="en-US" sz="2400" baseline="30000" dirty="0">
                <a:solidFill>
                  <a:srgbClr val="000000"/>
                </a:solidFill>
                <a:latin typeface="Corbel" panose="020B0503020204020204" pitchFamily="34" charset="0"/>
              </a:rPr>
              <a:t>‐6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2400" dirty="0">
                <a:solidFill>
                  <a:srgbClr val="000000"/>
                </a:solidFill>
                <a:latin typeface="Corbel" panose="020B0503020204020204" pitchFamily="34" charset="0"/>
              </a:rPr>
              <a:t>Температурно контролирани кварцни осцилатори имаат грешка од редот 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  <a:latin typeface="Corbel" panose="020B0503020204020204" pitchFamily="34" charset="0"/>
              </a:rPr>
              <a:t>‐8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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  <a:latin typeface="Corbel" panose="020B0503020204020204" pitchFamily="34" charset="0"/>
              </a:rPr>
              <a:t>‐10</a:t>
            </a:r>
          </a:p>
        </p:txBody>
      </p:sp>
    </p:spTree>
    <p:extLst>
      <p:ext uri="{BB962C8B-B14F-4D97-AF65-F5344CB8AC3E}">
        <p14:creationId xmlns:p14="http://schemas.microsoft.com/office/powerpoint/2010/main" val="38436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ПРЕДНОСТ НА </a:t>
            </a:r>
            <a:r>
              <a:rPr lang="mk-MK" altLang="mk-MK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КВАЗИ-</a:t>
            </a: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ДИГИТАЛНИТЕ СЕНЗОРИ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3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811251"/>
            <a:ext cx="6878638" cy="1080120"/>
          </a:xfrm>
        </p:spPr>
        <p:txBody>
          <a:bodyPr/>
          <a:lstStyle/>
          <a:p>
            <a:pPr eaLnBrk="1" hangingPunct="1"/>
            <a:r>
              <a:rPr lang="mk-MK" altLang="mk-MK" sz="2800" dirty="0"/>
              <a:t>Едноставен интерфејс</a:t>
            </a:r>
            <a:endParaRPr lang="en-US" altLang="mk-MK" sz="2800" dirty="0"/>
          </a:p>
          <a:p>
            <a:pPr eaLnBrk="1" hangingPunct="1"/>
            <a:r>
              <a:rPr lang="mk-MK" altLang="mk-MK" sz="2800" dirty="0"/>
              <a:t>Едноставна интеграција</a:t>
            </a:r>
          </a:p>
          <a:p>
            <a:pPr eaLnBrk="1" hangingPunct="1"/>
            <a:r>
              <a:rPr lang="mk-MK" altLang="mk-MK" sz="2800" dirty="0"/>
              <a:t>Мали димензии</a:t>
            </a:r>
            <a:endParaRPr lang="en-US" altLang="mk-MK" sz="2800" dirty="0"/>
          </a:p>
          <a:p>
            <a:pPr eaLnBrk="1" hangingPunct="1"/>
            <a:endParaRPr lang="en-US" altLang="mk-M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84984"/>
            <a:ext cx="759287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1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ПРИСТАПИ ЗА ДИЗАЈН НА ПАМЕТНИ СЕНЗОРИ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88"/>
          <a:stretch/>
        </p:blipFill>
        <p:spPr>
          <a:xfrm>
            <a:off x="611560" y="1601316"/>
            <a:ext cx="5112568" cy="4841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2348880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/>
              <a:t>Класичен пристап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4396040"/>
            <a:ext cx="29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/>
              <a:t>Алетернативен пристап</a:t>
            </a:r>
          </a:p>
        </p:txBody>
      </p:sp>
    </p:spTree>
    <p:extLst>
      <p:ext uri="{BB962C8B-B14F-4D97-AF65-F5344CB8AC3E}">
        <p14:creationId xmlns:p14="http://schemas.microsoft.com/office/powerpoint/2010/main" val="321941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4000" dirty="0"/>
              <a:t>ПРОИЗВОДИТЕЛИ НА (КВАЗИ) ДИГИТАЛИ СЕНЗОРИ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4" y="1772816"/>
            <a:ext cx="8426032" cy="48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/>
              <a:t>Основни к-ки на паметните сензори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25144"/>
          </a:xfrm>
        </p:spPr>
        <p:txBody>
          <a:bodyPr/>
          <a:lstStyle/>
          <a:p>
            <a:pPr algn="just"/>
            <a:r>
              <a:rPr lang="mk-MK" sz="2000" b="1"/>
              <a:t>Зголемена доверливост </a:t>
            </a:r>
            <a:r>
              <a:rPr lang="mk-MK" sz="2000" b="1" dirty="0"/>
              <a:t>и робусност</a:t>
            </a:r>
            <a:r>
              <a:rPr lang="mk-MK" sz="2000" dirty="0"/>
              <a:t>: намалување на бројот на компоненти и ожичување.</a:t>
            </a:r>
            <a:endParaRPr lang="en-US" sz="2000" dirty="0"/>
          </a:p>
          <a:p>
            <a:pPr algn="just"/>
            <a:r>
              <a:rPr lang="mk-MK" sz="2000" b="1" dirty="0"/>
              <a:t>Линеарност</a:t>
            </a:r>
            <a:r>
              <a:rPr lang="en-US" sz="2000" dirty="0"/>
              <a:t>: </a:t>
            </a:r>
            <a:r>
              <a:rPr lang="mk-MK" sz="2000" dirty="0"/>
              <a:t>воглавно сензорите се нелинеарни</a:t>
            </a:r>
            <a:r>
              <a:rPr lang="en-US" sz="2000" dirty="0"/>
              <a:t>, </a:t>
            </a:r>
            <a:r>
              <a:rPr lang="mk-MK" sz="2000" dirty="0"/>
              <a:t>но со примена на повратни врски или табели за пребарување може да се подобри линеарноста.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7729731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605247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5" y="274638"/>
            <a:ext cx="8704230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/>
              <a:t>Основни к-ки на паметните сензори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25144"/>
          </a:xfrm>
        </p:spPr>
        <p:txBody>
          <a:bodyPr/>
          <a:lstStyle/>
          <a:p>
            <a:pPr algn="just"/>
            <a:r>
              <a:rPr lang="mk-MK" sz="2400" b="1" dirty="0"/>
              <a:t>Споредна чувствителност</a:t>
            </a:r>
            <a:r>
              <a:rPr lang="en-US" sz="2400" dirty="0"/>
              <a:t>: </a:t>
            </a:r>
            <a:r>
              <a:rPr lang="mk-MK" sz="2400" dirty="0"/>
              <a:t>покрај мерливата најчесто сензорте се чувствителни на друга споредна физичка величина. Споредната чувствителност може да се намали со вградување на дополнителни сензори во исто интегрирано коло и компензирање.</a:t>
            </a:r>
          </a:p>
          <a:p>
            <a:pPr algn="just"/>
            <a:r>
              <a:rPr lang="mk-MK" sz="2400" b="1" dirty="0"/>
              <a:t>Самодијагностика</a:t>
            </a:r>
            <a:r>
              <a:rPr lang="mk-MK" sz="2400" dirty="0"/>
              <a:t>: често се појавуваат дефекти во сензорите и/или системите. Дефектите можат ефикасно да се откријат со специјално дизајнирани електронски кола за дијагностика.</a:t>
            </a:r>
          </a:p>
          <a:p>
            <a:pPr algn="just"/>
            <a:r>
              <a:rPr lang="mk-MK" sz="2400" b="1" dirty="0"/>
              <a:t>Автоматска калибрација</a:t>
            </a:r>
            <a:r>
              <a:rPr lang="mk-MK" sz="2400" dirty="0"/>
              <a:t>: секој мерен систем тежнее да ги промени метролошките караткеристики. Повремено потребно е да се спореди со даден стандард или еталон.</a:t>
            </a:r>
            <a:endParaRPr lang="en-US" sz="2400" dirty="0"/>
          </a:p>
          <a:p>
            <a:pPr algn="just"/>
            <a:r>
              <a:rPr lang="mk-MK" sz="2400" b="1" dirty="0"/>
              <a:t>Подобрена точност и прецизност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98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ТОЧНОСТ И ПРЕЦИЗНОСТ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544" y="1916832"/>
            <a:ext cx="4186808" cy="1368152"/>
          </a:xfrm>
        </p:spPr>
        <p:txBody>
          <a:bodyPr/>
          <a:lstStyle/>
          <a:p>
            <a:r>
              <a:rPr lang="mk-MK" dirty="0"/>
              <a:t>Добра точност</a:t>
            </a:r>
          </a:p>
          <a:p>
            <a:r>
              <a:rPr lang="mk-MK" dirty="0"/>
              <a:t>Добра прецизност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2165"/>
          <a:stretch/>
        </p:blipFill>
        <p:spPr>
          <a:xfrm>
            <a:off x="1179612" y="1600200"/>
            <a:ext cx="1592188" cy="499232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3544" y="3452738"/>
            <a:ext cx="4186808" cy="10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k-MK" kern="0" dirty="0"/>
              <a:t>Лоша точност</a:t>
            </a:r>
          </a:p>
          <a:p>
            <a:r>
              <a:rPr lang="mk-MK" kern="0" dirty="0"/>
              <a:t>Добра прецизност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53544" y="5157192"/>
            <a:ext cx="3970784" cy="10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k-MK" kern="0" dirty="0"/>
              <a:t>Добра точност</a:t>
            </a:r>
          </a:p>
          <a:p>
            <a:r>
              <a:rPr lang="mk-MK" kern="0" dirty="0"/>
              <a:t>Лоша прецизност</a:t>
            </a:r>
          </a:p>
        </p:txBody>
      </p:sp>
    </p:spTree>
    <p:extLst>
      <p:ext uri="{BB962C8B-B14F-4D97-AF65-F5344CB8AC3E}">
        <p14:creationId xmlns:p14="http://schemas.microsoft.com/office/powerpoint/2010/main" val="35588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ПОДОБРЕНА ТОЧНОСТ И ПРЕЦИЗНОСТ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507312"/>
            <a:ext cx="6084168" cy="456312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55776" y="6070438"/>
            <a:ext cx="4834880" cy="10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mk-MK" kern="0" dirty="0"/>
              <a:t>Медијански филтер?</a:t>
            </a:r>
          </a:p>
        </p:txBody>
      </p:sp>
    </p:spTree>
    <p:extLst>
      <p:ext uri="{BB962C8B-B14F-4D97-AF65-F5344CB8AC3E}">
        <p14:creationId xmlns:p14="http://schemas.microsoft.com/office/powerpoint/2010/main" val="3936850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28600"/>
            <a:ext cx="8343900" cy="731838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ТЕХНОЛОГИИ ЗА ИЗРАБОТКА</a:t>
            </a:r>
            <a:endParaRPr lang="en-US" altLang="mk-MK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1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534319"/>
            <a:ext cx="4696271" cy="2747962"/>
          </a:xfrm>
        </p:spPr>
        <p:txBody>
          <a:bodyPr/>
          <a:lstStyle/>
          <a:p>
            <a:pPr eaLnBrk="1" hangingPunct="1"/>
            <a:r>
              <a:rPr lang="en-US" altLang="mk-MK" sz="2800" dirty="0"/>
              <a:t>IC, ASIC</a:t>
            </a:r>
          </a:p>
          <a:p>
            <a:pPr eaLnBrk="1" hangingPunct="1"/>
            <a:r>
              <a:rPr lang="mk-MK" altLang="mk-MK" sz="2800" dirty="0"/>
              <a:t>Хибридни</a:t>
            </a:r>
            <a:endParaRPr lang="en-US" altLang="mk-MK" sz="2800" dirty="0"/>
          </a:p>
          <a:p>
            <a:pPr eaLnBrk="1" hangingPunct="1"/>
            <a:r>
              <a:rPr lang="mk-MK" altLang="mk-MK" sz="2800" dirty="0"/>
              <a:t>МЕМС</a:t>
            </a:r>
            <a:endParaRPr lang="en-US" altLang="mk-MK" sz="2800" dirty="0"/>
          </a:p>
          <a:p>
            <a:pPr eaLnBrk="1" hangingPunct="1"/>
            <a:r>
              <a:rPr lang="mk-MK" altLang="mk-MK" sz="2800" dirty="0"/>
              <a:t>Системи на чип</a:t>
            </a:r>
            <a:r>
              <a:rPr lang="en-US" altLang="mk-MK" sz="2800" dirty="0"/>
              <a:t> (</a:t>
            </a:r>
            <a:r>
              <a:rPr lang="en-US" altLang="mk-MK" sz="2800" dirty="0" err="1"/>
              <a:t>SoC</a:t>
            </a:r>
            <a:r>
              <a:rPr lang="en-US" altLang="mk-MK" sz="2800" dirty="0"/>
              <a:t>)</a:t>
            </a:r>
          </a:p>
        </p:txBody>
      </p:sp>
      <p:grpSp>
        <p:nvGrpSpPr>
          <p:cNvPr id="441386" name="Group 42"/>
          <p:cNvGrpSpPr>
            <a:grpSpLocks/>
          </p:cNvGrpSpPr>
          <p:nvPr/>
        </p:nvGrpSpPr>
        <p:grpSpPr bwMode="auto">
          <a:xfrm>
            <a:off x="4648200" y="1327150"/>
            <a:ext cx="4381500" cy="2676525"/>
            <a:chOff x="2928" y="836"/>
            <a:chExt cx="2760" cy="1686"/>
          </a:xfrm>
        </p:grpSpPr>
        <p:sp>
          <p:nvSpPr>
            <p:cNvPr id="74765" name="Text Box 21"/>
            <p:cNvSpPr txBox="1">
              <a:spLocks noChangeArrowheads="1"/>
            </p:cNvSpPr>
            <p:nvPr/>
          </p:nvSpPr>
          <p:spPr bwMode="auto">
            <a:xfrm>
              <a:off x="5153" y="895"/>
              <a:ext cx="53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Digital</a:t>
              </a:r>
            </a:p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74766" name="Rectangle 5"/>
            <p:cNvSpPr>
              <a:spLocks noChangeArrowheads="1"/>
            </p:cNvSpPr>
            <p:nvPr/>
          </p:nvSpPr>
          <p:spPr bwMode="auto">
            <a:xfrm>
              <a:off x="2928" y="836"/>
              <a:ext cx="2199" cy="168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67" name="Rectangle 6"/>
            <p:cNvSpPr>
              <a:spLocks noChangeArrowheads="1"/>
            </p:cNvSpPr>
            <p:nvPr/>
          </p:nvSpPr>
          <p:spPr bwMode="auto">
            <a:xfrm>
              <a:off x="4180" y="937"/>
              <a:ext cx="823" cy="9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68" name="Rectangle 7"/>
            <p:cNvSpPr>
              <a:spLocks noChangeArrowheads="1"/>
            </p:cNvSpPr>
            <p:nvPr/>
          </p:nvSpPr>
          <p:spPr bwMode="auto">
            <a:xfrm>
              <a:off x="3029" y="921"/>
              <a:ext cx="824" cy="4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69" name="Rectangle 8"/>
            <p:cNvSpPr>
              <a:spLocks noChangeArrowheads="1"/>
            </p:cNvSpPr>
            <p:nvPr/>
          </p:nvSpPr>
          <p:spPr bwMode="auto">
            <a:xfrm>
              <a:off x="3029" y="1439"/>
              <a:ext cx="824" cy="40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70" name="Rectangle 9"/>
            <p:cNvSpPr>
              <a:spLocks noChangeArrowheads="1"/>
            </p:cNvSpPr>
            <p:nvPr/>
          </p:nvSpPr>
          <p:spPr bwMode="auto">
            <a:xfrm>
              <a:off x="3035" y="2026"/>
              <a:ext cx="823" cy="40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71" name="Rectangle 10"/>
            <p:cNvSpPr>
              <a:spLocks noChangeArrowheads="1"/>
            </p:cNvSpPr>
            <p:nvPr/>
          </p:nvSpPr>
          <p:spPr bwMode="auto">
            <a:xfrm>
              <a:off x="4209" y="2026"/>
              <a:ext cx="824" cy="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72" name="Line 11"/>
            <p:cNvSpPr>
              <a:spLocks noChangeShapeType="1"/>
            </p:cNvSpPr>
            <p:nvPr/>
          </p:nvSpPr>
          <p:spPr bwMode="auto">
            <a:xfrm>
              <a:off x="3853" y="1095"/>
              <a:ext cx="332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4773" name="Line 12"/>
            <p:cNvSpPr>
              <a:spLocks noChangeShapeType="1"/>
            </p:cNvSpPr>
            <p:nvPr/>
          </p:nvSpPr>
          <p:spPr bwMode="auto">
            <a:xfrm>
              <a:off x="3861" y="1614"/>
              <a:ext cx="327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4774" name="Line 13"/>
            <p:cNvSpPr>
              <a:spLocks noChangeShapeType="1"/>
            </p:cNvSpPr>
            <p:nvPr/>
          </p:nvSpPr>
          <p:spPr bwMode="auto">
            <a:xfrm>
              <a:off x="3874" y="2201"/>
              <a:ext cx="327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4775" name="AutoShape 14"/>
            <p:cNvSpPr>
              <a:spLocks noChangeArrowheads="1"/>
            </p:cNvSpPr>
            <p:nvPr/>
          </p:nvSpPr>
          <p:spPr bwMode="auto">
            <a:xfrm>
              <a:off x="5003" y="1261"/>
              <a:ext cx="385" cy="314"/>
            </a:xfrm>
            <a:prstGeom prst="leftRightArrow">
              <a:avLst>
                <a:gd name="adj1" fmla="val 50000"/>
                <a:gd name="adj2" fmla="val 24522"/>
              </a:avLst>
            </a:prstGeom>
            <a:solidFill>
              <a:srgbClr val="66FF33"/>
            </a:solidFill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4776" name="Line 15"/>
            <p:cNvSpPr>
              <a:spLocks noChangeShapeType="1"/>
            </p:cNvSpPr>
            <p:nvPr/>
          </p:nvSpPr>
          <p:spPr bwMode="auto">
            <a:xfrm flipV="1">
              <a:off x="4586" y="1832"/>
              <a:ext cx="0" cy="1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4777" name="Text Box 16"/>
            <p:cNvSpPr txBox="1">
              <a:spLocks noChangeArrowheads="1"/>
            </p:cNvSpPr>
            <p:nvPr/>
          </p:nvSpPr>
          <p:spPr bwMode="auto">
            <a:xfrm>
              <a:off x="3120" y="935"/>
              <a:ext cx="67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Sensing</a:t>
              </a:r>
            </a:p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Element 1</a:t>
              </a:r>
            </a:p>
          </p:txBody>
        </p:sp>
        <p:sp>
          <p:nvSpPr>
            <p:cNvPr id="74778" name="Text Box 17"/>
            <p:cNvSpPr txBox="1">
              <a:spLocks noChangeArrowheads="1"/>
            </p:cNvSpPr>
            <p:nvPr/>
          </p:nvSpPr>
          <p:spPr bwMode="auto">
            <a:xfrm>
              <a:off x="3125" y="1469"/>
              <a:ext cx="64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Sensing</a:t>
              </a:r>
            </a:p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Element 2</a:t>
              </a:r>
            </a:p>
          </p:txBody>
        </p:sp>
        <p:sp>
          <p:nvSpPr>
            <p:cNvPr id="74779" name="Text Box 18"/>
            <p:cNvSpPr txBox="1">
              <a:spLocks noChangeArrowheads="1"/>
            </p:cNvSpPr>
            <p:nvPr/>
          </p:nvSpPr>
          <p:spPr bwMode="auto">
            <a:xfrm>
              <a:off x="3128" y="2056"/>
              <a:ext cx="662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Sensing</a:t>
              </a:r>
            </a:p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Element 3</a:t>
              </a:r>
            </a:p>
          </p:txBody>
        </p:sp>
        <p:sp>
          <p:nvSpPr>
            <p:cNvPr id="74780" name="Text Box 19"/>
            <p:cNvSpPr txBox="1">
              <a:spLocks noChangeArrowheads="1"/>
            </p:cNvSpPr>
            <p:nvPr/>
          </p:nvSpPr>
          <p:spPr bwMode="auto">
            <a:xfrm>
              <a:off x="4281" y="2126"/>
              <a:ext cx="61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mk-MK" sz="1400" b="1">
                  <a:solidFill>
                    <a:srgbClr val="000000"/>
                  </a:solidFill>
                </a:rPr>
                <a:t>VFC</a:t>
              </a:r>
            </a:p>
          </p:txBody>
        </p:sp>
        <p:sp>
          <p:nvSpPr>
            <p:cNvPr id="74781" name="Text Box 20"/>
            <p:cNvSpPr txBox="1">
              <a:spLocks noChangeArrowheads="1"/>
            </p:cNvSpPr>
            <p:nvPr/>
          </p:nvSpPr>
          <p:spPr bwMode="auto">
            <a:xfrm>
              <a:off x="4246" y="975"/>
              <a:ext cx="72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mk-MK" sz="1400" b="1" dirty="0">
                  <a:solidFill>
                    <a:srgbClr val="000000"/>
                  </a:solidFill>
                </a:rPr>
                <a:t>FDC (Core)</a:t>
              </a:r>
            </a:p>
          </p:txBody>
        </p:sp>
        <p:grpSp>
          <p:nvGrpSpPr>
            <p:cNvPr id="74782" name="Group 26"/>
            <p:cNvGrpSpPr>
              <a:grpSpLocks/>
            </p:cNvGrpSpPr>
            <p:nvPr/>
          </p:nvGrpSpPr>
          <p:grpSpPr bwMode="auto">
            <a:xfrm>
              <a:off x="4328" y="1536"/>
              <a:ext cx="528" cy="208"/>
              <a:chOff x="1536" y="3272"/>
              <a:chExt cx="528" cy="208"/>
            </a:xfrm>
          </p:grpSpPr>
          <p:sp>
            <p:nvSpPr>
              <p:cNvPr id="74783" name="Rectangle 24"/>
              <p:cNvSpPr>
                <a:spLocks noChangeArrowheads="1"/>
              </p:cNvSpPr>
              <p:nvPr/>
            </p:nvSpPr>
            <p:spPr bwMode="auto">
              <a:xfrm>
                <a:off x="1536" y="3272"/>
                <a:ext cx="528" cy="2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mk-MK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4784" name="Text Box 25"/>
              <p:cNvSpPr txBox="1">
                <a:spLocks noChangeArrowheads="1"/>
              </p:cNvSpPr>
              <p:nvPr/>
            </p:nvSpPr>
            <p:spPr bwMode="auto">
              <a:xfrm>
                <a:off x="1608" y="3280"/>
                <a:ext cx="44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mk-MK" sz="1400" b="1">
                    <a:solidFill>
                      <a:srgbClr val="000000"/>
                    </a:solidFill>
                  </a:rPr>
                  <a:t>TEDS</a:t>
                </a:r>
              </a:p>
            </p:txBody>
          </p:sp>
        </p:grpSp>
      </p:grpSp>
      <p:grpSp>
        <p:nvGrpSpPr>
          <p:cNvPr id="441384" name="Group 40"/>
          <p:cNvGrpSpPr>
            <a:grpSpLocks/>
          </p:cNvGrpSpPr>
          <p:nvPr/>
        </p:nvGrpSpPr>
        <p:grpSpPr bwMode="auto">
          <a:xfrm>
            <a:off x="4937125" y="4133850"/>
            <a:ext cx="3279775" cy="1963738"/>
            <a:chOff x="3110" y="2652"/>
            <a:chExt cx="2066" cy="1237"/>
          </a:xfrm>
        </p:grpSpPr>
        <p:graphicFrame>
          <p:nvGraphicFramePr>
            <p:cNvPr id="74760" name="Object 32"/>
            <p:cNvGraphicFramePr>
              <a:graphicFrameLocks noChangeAspect="1"/>
            </p:cNvGraphicFramePr>
            <p:nvPr/>
          </p:nvGraphicFramePr>
          <p:xfrm>
            <a:off x="3110" y="2652"/>
            <a:ext cx="505" cy="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9" name="BeckerCHART" r:id="rId3" imgW="867600" imgH="1587600" progId="BeckerCHART.Document">
                    <p:embed/>
                  </p:oleObj>
                </mc:Choice>
                <mc:Fallback>
                  <p:oleObj name="BeckerCHART" r:id="rId3" imgW="867600" imgH="1587600" progId="BeckerCHART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" y="2652"/>
                          <a:ext cx="505" cy="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61" name="Group 39"/>
            <p:cNvGrpSpPr>
              <a:grpSpLocks/>
            </p:cNvGrpSpPr>
            <p:nvPr/>
          </p:nvGrpSpPr>
          <p:grpSpPr bwMode="auto">
            <a:xfrm>
              <a:off x="3176" y="2736"/>
              <a:ext cx="656" cy="1153"/>
              <a:chOff x="3176" y="2672"/>
              <a:chExt cx="656" cy="1153"/>
            </a:xfrm>
          </p:grpSpPr>
          <p:pic>
            <p:nvPicPr>
              <p:cNvPr id="74763" name="Picture 33" descr="wbrid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302"/>
              <a:stretch>
                <a:fillRect/>
              </a:stretch>
            </p:blipFill>
            <p:spPr bwMode="auto">
              <a:xfrm>
                <a:off x="3176" y="3441"/>
                <a:ext cx="368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764" name="AutoShape 36"/>
              <p:cNvSpPr>
                <a:spLocks/>
              </p:cNvSpPr>
              <p:nvPr/>
            </p:nvSpPr>
            <p:spPr bwMode="auto">
              <a:xfrm>
                <a:off x="3616" y="2672"/>
                <a:ext cx="216" cy="1152"/>
              </a:xfrm>
              <a:prstGeom prst="rightBrace">
                <a:avLst>
                  <a:gd name="adj1" fmla="val 4444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mk-MK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762" name="Text Box 37"/>
            <p:cNvSpPr txBox="1">
              <a:spLocks noChangeArrowheads="1"/>
            </p:cNvSpPr>
            <p:nvPr/>
          </p:nvSpPr>
          <p:spPr bwMode="auto">
            <a:xfrm>
              <a:off x="3880" y="3096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mk-MK">
                  <a:solidFill>
                    <a:srgbClr val="000000"/>
                  </a:solidFill>
                </a:rPr>
                <a:t>Sensors and sensing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48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ТЕМПЕРАТУРНИ СЕНЗОРИ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2259" name="Picture 3" descr="Temperature_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7" y="1419920"/>
            <a:ext cx="8243573" cy="503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13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00025"/>
            <a:ext cx="8343900" cy="1112838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СЕНЗОРИ ЗА ПРИТИСОК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4307" name="Picture 3" descr="Pressure_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1344" b="1128"/>
          <a:stretch>
            <a:fillRect/>
          </a:stretch>
        </p:blipFill>
        <p:spPr bwMode="auto">
          <a:xfrm>
            <a:off x="1399903" y="1124744"/>
            <a:ext cx="6480720" cy="560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0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142875"/>
            <a:ext cx="8343900" cy="1235075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АКСЕЛЕРОМЕТРИ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6355" name="Picture 3" descr="Accelerom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3847" r="972"/>
          <a:stretch>
            <a:fillRect/>
          </a:stretch>
        </p:blipFill>
        <p:spPr bwMode="auto">
          <a:xfrm>
            <a:off x="620713" y="1793875"/>
            <a:ext cx="8286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6" name="Picture 4" descr="rbafamily-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0248"/>
            <a:ext cx="288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9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1163" y="142875"/>
            <a:ext cx="8343900" cy="1235075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СЕНЗОРИ ЗА БОЈА И ОСВЕТЛЕНОСТ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0451" name="Picture 3" descr="Opto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204864"/>
            <a:ext cx="831056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8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6875" y="128588"/>
            <a:ext cx="8343900" cy="1220787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СЕНЗОРИ ЗА ВЛАЖНОСТ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62499" name="Picture 3" descr="Humidity_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844824"/>
            <a:ext cx="80994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38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ДРУГИ СЕНЗОРИ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9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8475" y="1408113"/>
            <a:ext cx="8259763" cy="2633662"/>
          </a:xfrm>
        </p:spPr>
        <p:txBody>
          <a:bodyPr/>
          <a:lstStyle/>
          <a:p>
            <a:pPr eaLnBrk="1" hangingPunct="1"/>
            <a:r>
              <a:rPr lang="mk-MK" altLang="mk-MK" dirty="0"/>
              <a:t>Сензори за наклон</a:t>
            </a:r>
            <a:endParaRPr lang="en-US" altLang="mk-MK" dirty="0"/>
          </a:p>
          <a:p>
            <a:pPr eaLnBrk="1" hangingPunct="1"/>
            <a:r>
              <a:rPr lang="mk-MK" altLang="mk-MK" dirty="0"/>
              <a:t>Сензори за истегнување и смолкнување</a:t>
            </a:r>
            <a:endParaRPr lang="en-US" altLang="mk-MK" dirty="0"/>
          </a:p>
          <a:p>
            <a:pPr eaLnBrk="1" hangingPunct="1"/>
            <a:r>
              <a:rPr lang="mk-MK" altLang="mk-MK" dirty="0"/>
              <a:t>Сензори за ниво</a:t>
            </a:r>
            <a:endParaRPr lang="en-US" altLang="mk-MK" dirty="0"/>
          </a:p>
          <a:p>
            <a:pPr eaLnBrk="1" hangingPunct="1"/>
            <a:r>
              <a:rPr kumimoji="1" lang="mk-MK" altLang="mk-MK" dirty="0">
                <a:cs typeface="Times New Roman" panose="02020603050405020304" pitchFamily="18" charset="0"/>
              </a:rPr>
              <a:t>Сензори за спроводливост</a:t>
            </a:r>
            <a:endParaRPr lang="en-US" altLang="mk-MK" dirty="0"/>
          </a:p>
          <a:p>
            <a:pPr eaLnBrk="1" hangingPunct="1"/>
            <a:r>
              <a:rPr lang="mk-MK" altLang="mk-MK" dirty="0"/>
              <a:t>Сензори за проток</a:t>
            </a:r>
            <a:endParaRPr lang="en-US" altLang="mk-MK" dirty="0"/>
          </a:p>
        </p:txBody>
      </p:sp>
      <p:pic>
        <p:nvPicPr>
          <p:cNvPr id="439300" name="Picture 4" descr="Flow_2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890789"/>
            <a:ext cx="8667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1" name="Picture 5" descr="Flow_3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997152"/>
            <a:ext cx="1477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2" name="Picture 6" descr="Flow_S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884439"/>
            <a:ext cx="66516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3" name="Picture 7" descr="Flow_sensor_7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857452"/>
            <a:ext cx="920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4" name="Picture 8" descr="Flow_sensor_7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871739"/>
            <a:ext cx="8255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ИНТЕРНЕТ НА НЕШТА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8" y="1772816"/>
            <a:ext cx="8489104" cy="46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4813" y="215900"/>
            <a:ext cx="8343900" cy="693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IEEE 1451 </a:t>
            </a: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СТАНДАРД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5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3913" y="1489075"/>
            <a:ext cx="7942262" cy="467622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mk-MK" altLang="mk-MK" sz="3000" dirty="0">
                <a:cs typeface="Times New Roman" panose="02020603050405020304" pitchFamily="18" charset="0"/>
              </a:rPr>
              <a:t>Стандардот дефинира концепт на </a:t>
            </a:r>
            <a:r>
              <a:rPr lang="en-US" altLang="mk-MK" sz="3000" dirty="0">
                <a:cs typeface="Times New Roman" panose="02020603050405020304" pitchFamily="18" charset="0"/>
              </a:rPr>
              <a:t>plug-and-play </a:t>
            </a:r>
            <a:r>
              <a:rPr lang="mk-MK" altLang="mk-MK" sz="3000" dirty="0">
                <a:cs typeface="Times New Roman" panose="02020603050405020304" pitchFamily="18" charset="0"/>
              </a:rPr>
              <a:t>сензори со аналоген излезен сгнал кој ќе обезбеди компатибилност со големиот број расположливи инструменти и интерфејси</a:t>
            </a:r>
            <a:r>
              <a:rPr lang="en-US" altLang="mk-MK" sz="30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mk-MK" sz="3000" dirty="0">
                <a:cs typeface="Times New Roman" panose="02020603050405020304" pitchFamily="18" charset="0"/>
              </a:rPr>
              <a:t>IEEE 1451 </a:t>
            </a:r>
            <a:r>
              <a:rPr lang="mk-MK" altLang="mk-MK" sz="3000" dirty="0">
                <a:cs typeface="Times New Roman" panose="02020603050405020304" pitchFamily="18" charset="0"/>
              </a:rPr>
              <a:t>популарноста на фамилијата стандарди постојано се зголемува</a:t>
            </a:r>
            <a:endParaRPr lang="en-US" altLang="mk-MK" sz="30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mk-MK" altLang="mk-MK" sz="3000" dirty="0"/>
              <a:t>Од</a:t>
            </a:r>
            <a:r>
              <a:rPr lang="en-US" altLang="mk-MK" sz="3000" dirty="0"/>
              <a:t> </a:t>
            </a:r>
            <a:r>
              <a:rPr lang="en-US" altLang="mk-MK" sz="3000" dirty="0">
                <a:cs typeface="Times New Roman" panose="02020603050405020304" pitchFamily="18" charset="0"/>
              </a:rPr>
              <a:t>2004 </a:t>
            </a:r>
            <a:r>
              <a:rPr lang="mk-MK" altLang="mk-MK" sz="3000" dirty="0">
                <a:cs typeface="Times New Roman" panose="02020603050405020304" pitchFamily="18" charset="0"/>
              </a:rPr>
              <a:t>произведени се повеќе од 1</a:t>
            </a:r>
            <a:r>
              <a:rPr lang="en-US" altLang="mk-MK" sz="3000" dirty="0">
                <a:cs typeface="Times New Roman" panose="02020603050405020304" pitchFamily="18" charset="0"/>
              </a:rPr>
              <a:t>3200 </a:t>
            </a:r>
            <a:r>
              <a:rPr lang="mk-MK" altLang="mk-MK" sz="3000" dirty="0">
                <a:cs typeface="Times New Roman" panose="02020603050405020304" pitchFamily="18" charset="0"/>
              </a:rPr>
              <a:t>различни модели на сензори согласно</a:t>
            </a:r>
            <a:r>
              <a:rPr lang="en-US" altLang="mk-MK" sz="3000" dirty="0">
                <a:cs typeface="Times New Roman" panose="02020603050405020304" pitchFamily="18" charset="0"/>
              </a:rPr>
              <a:t> IEEE 1451.4</a:t>
            </a:r>
          </a:p>
        </p:txBody>
      </p:sp>
    </p:spTree>
    <p:extLst>
      <p:ext uri="{BB962C8B-B14F-4D97-AF65-F5344CB8AC3E}">
        <p14:creationId xmlns:p14="http://schemas.microsoft.com/office/powerpoint/2010/main" val="1893991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113" y="165100"/>
            <a:ext cx="83439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IEEE 1451 </a:t>
            </a: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СТАНДАРД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29238" name="Group 182"/>
          <p:cNvGrpSpPr>
            <a:grpSpLocks/>
          </p:cNvGrpSpPr>
          <p:nvPr/>
        </p:nvGrpSpPr>
        <p:grpSpPr bwMode="auto">
          <a:xfrm>
            <a:off x="1087438" y="1325563"/>
            <a:ext cx="7564437" cy="4667250"/>
            <a:chOff x="685" y="835"/>
            <a:chExt cx="4765" cy="2940"/>
          </a:xfrm>
        </p:grpSpPr>
        <p:sp>
          <p:nvSpPr>
            <p:cNvPr id="70662" name="Rectangle 115"/>
            <p:cNvSpPr>
              <a:spLocks noChangeArrowheads="1"/>
            </p:cNvSpPr>
            <p:nvPr/>
          </p:nvSpPr>
          <p:spPr bwMode="auto">
            <a:xfrm>
              <a:off x="3055" y="3580"/>
              <a:ext cx="239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63" name="Rectangle 116"/>
            <p:cNvSpPr>
              <a:spLocks noChangeArrowheads="1"/>
            </p:cNvSpPr>
            <p:nvPr/>
          </p:nvSpPr>
          <p:spPr bwMode="auto">
            <a:xfrm>
              <a:off x="3055" y="3580"/>
              <a:ext cx="239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64" name="Freeform 6"/>
            <p:cNvSpPr>
              <a:spLocks/>
            </p:cNvSpPr>
            <p:nvPr/>
          </p:nvSpPr>
          <p:spPr bwMode="auto">
            <a:xfrm>
              <a:off x="2892" y="1106"/>
              <a:ext cx="641" cy="321"/>
            </a:xfrm>
            <a:custGeom>
              <a:avLst/>
              <a:gdLst>
                <a:gd name="T0" fmla="*/ 641 w 641"/>
                <a:gd name="T1" fmla="*/ 163 h 321"/>
                <a:gd name="T2" fmla="*/ 559 w 641"/>
                <a:gd name="T3" fmla="*/ 0 h 321"/>
                <a:gd name="T4" fmla="*/ 559 w 641"/>
                <a:gd name="T5" fmla="*/ 82 h 321"/>
                <a:gd name="T6" fmla="*/ 81 w 641"/>
                <a:gd name="T7" fmla="*/ 82 h 321"/>
                <a:gd name="T8" fmla="*/ 81 w 641"/>
                <a:gd name="T9" fmla="*/ 0 h 321"/>
                <a:gd name="T10" fmla="*/ 0 w 641"/>
                <a:gd name="T11" fmla="*/ 163 h 321"/>
                <a:gd name="T12" fmla="*/ 81 w 641"/>
                <a:gd name="T13" fmla="*/ 321 h 321"/>
                <a:gd name="T14" fmla="*/ 81 w 641"/>
                <a:gd name="T15" fmla="*/ 239 h 321"/>
                <a:gd name="T16" fmla="*/ 559 w 641"/>
                <a:gd name="T17" fmla="*/ 239 h 321"/>
                <a:gd name="T18" fmla="*/ 559 w 641"/>
                <a:gd name="T19" fmla="*/ 321 h 321"/>
                <a:gd name="T20" fmla="*/ 641 w 641"/>
                <a:gd name="T21" fmla="*/ 163 h 3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1" h="321">
                  <a:moveTo>
                    <a:pt x="641" y="163"/>
                  </a:moveTo>
                  <a:lnTo>
                    <a:pt x="559" y="0"/>
                  </a:lnTo>
                  <a:lnTo>
                    <a:pt x="559" y="82"/>
                  </a:lnTo>
                  <a:lnTo>
                    <a:pt x="81" y="82"/>
                  </a:lnTo>
                  <a:lnTo>
                    <a:pt x="81" y="0"/>
                  </a:lnTo>
                  <a:lnTo>
                    <a:pt x="0" y="163"/>
                  </a:lnTo>
                  <a:lnTo>
                    <a:pt x="81" y="321"/>
                  </a:lnTo>
                  <a:lnTo>
                    <a:pt x="81" y="239"/>
                  </a:lnTo>
                  <a:lnTo>
                    <a:pt x="559" y="239"/>
                  </a:lnTo>
                  <a:lnTo>
                    <a:pt x="559" y="321"/>
                  </a:lnTo>
                  <a:lnTo>
                    <a:pt x="641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65" name="Freeform 7"/>
            <p:cNvSpPr>
              <a:spLocks/>
            </p:cNvSpPr>
            <p:nvPr/>
          </p:nvSpPr>
          <p:spPr bwMode="auto">
            <a:xfrm>
              <a:off x="2892" y="1106"/>
              <a:ext cx="641" cy="321"/>
            </a:xfrm>
            <a:custGeom>
              <a:avLst/>
              <a:gdLst>
                <a:gd name="T0" fmla="*/ 641 w 102"/>
                <a:gd name="T1" fmla="*/ 164 h 51"/>
                <a:gd name="T2" fmla="*/ 559 w 102"/>
                <a:gd name="T3" fmla="*/ 0 h 51"/>
                <a:gd name="T4" fmla="*/ 559 w 102"/>
                <a:gd name="T5" fmla="*/ 82 h 51"/>
                <a:gd name="T6" fmla="*/ 82 w 102"/>
                <a:gd name="T7" fmla="*/ 82 h 51"/>
                <a:gd name="T8" fmla="*/ 82 w 102"/>
                <a:gd name="T9" fmla="*/ 0 h 51"/>
                <a:gd name="T10" fmla="*/ 0 w 102"/>
                <a:gd name="T11" fmla="*/ 164 h 51"/>
                <a:gd name="T12" fmla="*/ 82 w 102"/>
                <a:gd name="T13" fmla="*/ 321 h 51"/>
                <a:gd name="T14" fmla="*/ 82 w 102"/>
                <a:gd name="T15" fmla="*/ 239 h 51"/>
                <a:gd name="T16" fmla="*/ 559 w 102"/>
                <a:gd name="T17" fmla="*/ 239 h 51"/>
                <a:gd name="T18" fmla="*/ 559 w 102"/>
                <a:gd name="T19" fmla="*/ 321 h 51"/>
                <a:gd name="T20" fmla="*/ 641 w 102"/>
                <a:gd name="T21" fmla="*/ 164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51">
                  <a:moveTo>
                    <a:pt x="102" y="26"/>
                  </a:moveTo>
                  <a:lnTo>
                    <a:pt x="89" y="0"/>
                  </a:lnTo>
                  <a:lnTo>
                    <a:pt x="89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89" y="38"/>
                  </a:lnTo>
                  <a:lnTo>
                    <a:pt x="89" y="51"/>
                  </a:lnTo>
                  <a:lnTo>
                    <a:pt x="102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66" name="Rectangle 8"/>
            <p:cNvSpPr>
              <a:spLocks noChangeArrowheads="1"/>
            </p:cNvSpPr>
            <p:nvPr/>
          </p:nvSpPr>
          <p:spPr bwMode="auto">
            <a:xfrm>
              <a:off x="2992" y="1219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IEEE</a:t>
              </a:r>
              <a:endParaRPr lang="en-US" altLang="mk-MK"/>
            </a:p>
          </p:txBody>
        </p:sp>
        <p:sp>
          <p:nvSpPr>
            <p:cNvPr id="70667" name="Rectangle 9"/>
            <p:cNvSpPr>
              <a:spLocks noChangeArrowheads="1"/>
            </p:cNvSpPr>
            <p:nvPr/>
          </p:nvSpPr>
          <p:spPr bwMode="auto">
            <a:xfrm>
              <a:off x="3193" y="1219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1451.2</a:t>
              </a:r>
              <a:endParaRPr lang="en-US" altLang="mk-MK"/>
            </a:p>
          </p:txBody>
        </p:sp>
        <p:sp>
          <p:nvSpPr>
            <p:cNvPr id="70668" name="Freeform 10"/>
            <p:cNvSpPr>
              <a:spLocks/>
            </p:cNvSpPr>
            <p:nvPr/>
          </p:nvSpPr>
          <p:spPr bwMode="auto">
            <a:xfrm>
              <a:off x="2892" y="1741"/>
              <a:ext cx="641" cy="322"/>
            </a:xfrm>
            <a:custGeom>
              <a:avLst/>
              <a:gdLst>
                <a:gd name="T0" fmla="*/ 641 w 641"/>
                <a:gd name="T1" fmla="*/ 158 h 322"/>
                <a:gd name="T2" fmla="*/ 559 w 641"/>
                <a:gd name="T3" fmla="*/ 0 h 322"/>
                <a:gd name="T4" fmla="*/ 559 w 641"/>
                <a:gd name="T5" fmla="*/ 82 h 322"/>
                <a:gd name="T6" fmla="*/ 81 w 641"/>
                <a:gd name="T7" fmla="*/ 82 h 322"/>
                <a:gd name="T8" fmla="*/ 81 w 641"/>
                <a:gd name="T9" fmla="*/ 0 h 322"/>
                <a:gd name="T10" fmla="*/ 0 w 641"/>
                <a:gd name="T11" fmla="*/ 158 h 322"/>
                <a:gd name="T12" fmla="*/ 81 w 641"/>
                <a:gd name="T13" fmla="*/ 322 h 322"/>
                <a:gd name="T14" fmla="*/ 81 w 641"/>
                <a:gd name="T15" fmla="*/ 240 h 322"/>
                <a:gd name="T16" fmla="*/ 559 w 641"/>
                <a:gd name="T17" fmla="*/ 240 h 322"/>
                <a:gd name="T18" fmla="*/ 559 w 641"/>
                <a:gd name="T19" fmla="*/ 322 h 322"/>
                <a:gd name="T20" fmla="*/ 641 w 641"/>
                <a:gd name="T21" fmla="*/ 158 h 3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1" h="322">
                  <a:moveTo>
                    <a:pt x="641" y="158"/>
                  </a:moveTo>
                  <a:lnTo>
                    <a:pt x="559" y="0"/>
                  </a:lnTo>
                  <a:lnTo>
                    <a:pt x="559" y="82"/>
                  </a:lnTo>
                  <a:lnTo>
                    <a:pt x="81" y="82"/>
                  </a:lnTo>
                  <a:lnTo>
                    <a:pt x="81" y="0"/>
                  </a:lnTo>
                  <a:lnTo>
                    <a:pt x="0" y="158"/>
                  </a:lnTo>
                  <a:lnTo>
                    <a:pt x="81" y="322"/>
                  </a:lnTo>
                  <a:lnTo>
                    <a:pt x="81" y="240"/>
                  </a:lnTo>
                  <a:lnTo>
                    <a:pt x="559" y="240"/>
                  </a:lnTo>
                  <a:lnTo>
                    <a:pt x="559" y="322"/>
                  </a:lnTo>
                  <a:lnTo>
                    <a:pt x="6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69" name="Freeform 11"/>
            <p:cNvSpPr>
              <a:spLocks/>
            </p:cNvSpPr>
            <p:nvPr/>
          </p:nvSpPr>
          <p:spPr bwMode="auto">
            <a:xfrm>
              <a:off x="2892" y="1741"/>
              <a:ext cx="641" cy="322"/>
            </a:xfrm>
            <a:custGeom>
              <a:avLst/>
              <a:gdLst>
                <a:gd name="T0" fmla="*/ 641 w 102"/>
                <a:gd name="T1" fmla="*/ 158 h 51"/>
                <a:gd name="T2" fmla="*/ 559 w 102"/>
                <a:gd name="T3" fmla="*/ 0 h 51"/>
                <a:gd name="T4" fmla="*/ 559 w 102"/>
                <a:gd name="T5" fmla="*/ 82 h 51"/>
                <a:gd name="T6" fmla="*/ 82 w 102"/>
                <a:gd name="T7" fmla="*/ 82 h 51"/>
                <a:gd name="T8" fmla="*/ 82 w 102"/>
                <a:gd name="T9" fmla="*/ 0 h 51"/>
                <a:gd name="T10" fmla="*/ 0 w 102"/>
                <a:gd name="T11" fmla="*/ 158 h 51"/>
                <a:gd name="T12" fmla="*/ 82 w 102"/>
                <a:gd name="T13" fmla="*/ 322 h 51"/>
                <a:gd name="T14" fmla="*/ 82 w 102"/>
                <a:gd name="T15" fmla="*/ 240 h 51"/>
                <a:gd name="T16" fmla="*/ 559 w 102"/>
                <a:gd name="T17" fmla="*/ 240 h 51"/>
                <a:gd name="T18" fmla="*/ 559 w 102"/>
                <a:gd name="T19" fmla="*/ 322 h 51"/>
                <a:gd name="T20" fmla="*/ 641 w 102"/>
                <a:gd name="T21" fmla="*/ 158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51">
                  <a:moveTo>
                    <a:pt x="102" y="25"/>
                  </a:moveTo>
                  <a:lnTo>
                    <a:pt x="89" y="0"/>
                  </a:lnTo>
                  <a:lnTo>
                    <a:pt x="89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89" y="38"/>
                  </a:lnTo>
                  <a:lnTo>
                    <a:pt x="89" y="51"/>
                  </a:lnTo>
                  <a:lnTo>
                    <a:pt x="102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70" name="Rectangle 12"/>
            <p:cNvSpPr>
              <a:spLocks noChangeArrowheads="1"/>
            </p:cNvSpPr>
            <p:nvPr/>
          </p:nvSpPr>
          <p:spPr bwMode="auto">
            <a:xfrm>
              <a:off x="2992" y="1848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IEEE</a:t>
              </a:r>
              <a:endParaRPr lang="en-US" altLang="mk-MK"/>
            </a:p>
          </p:txBody>
        </p:sp>
        <p:sp>
          <p:nvSpPr>
            <p:cNvPr id="70671" name="Rectangle 13"/>
            <p:cNvSpPr>
              <a:spLocks noChangeArrowheads="1"/>
            </p:cNvSpPr>
            <p:nvPr/>
          </p:nvSpPr>
          <p:spPr bwMode="auto">
            <a:xfrm>
              <a:off x="3193" y="1848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1451.3</a:t>
              </a:r>
              <a:endParaRPr lang="en-US" altLang="mk-MK"/>
            </a:p>
          </p:txBody>
        </p:sp>
        <p:sp>
          <p:nvSpPr>
            <p:cNvPr id="70672" name="Freeform 14"/>
            <p:cNvSpPr>
              <a:spLocks/>
            </p:cNvSpPr>
            <p:nvPr/>
          </p:nvSpPr>
          <p:spPr bwMode="auto">
            <a:xfrm>
              <a:off x="2885" y="2384"/>
              <a:ext cx="641" cy="314"/>
            </a:xfrm>
            <a:custGeom>
              <a:avLst/>
              <a:gdLst>
                <a:gd name="T0" fmla="*/ 641 w 641"/>
                <a:gd name="T1" fmla="*/ 157 h 314"/>
                <a:gd name="T2" fmla="*/ 560 w 641"/>
                <a:gd name="T3" fmla="*/ 0 h 314"/>
                <a:gd name="T4" fmla="*/ 560 w 641"/>
                <a:gd name="T5" fmla="*/ 75 h 314"/>
                <a:gd name="T6" fmla="*/ 82 w 641"/>
                <a:gd name="T7" fmla="*/ 75 h 314"/>
                <a:gd name="T8" fmla="*/ 82 w 641"/>
                <a:gd name="T9" fmla="*/ 0 h 314"/>
                <a:gd name="T10" fmla="*/ 0 w 641"/>
                <a:gd name="T11" fmla="*/ 157 h 314"/>
                <a:gd name="T12" fmla="*/ 82 w 641"/>
                <a:gd name="T13" fmla="*/ 314 h 314"/>
                <a:gd name="T14" fmla="*/ 82 w 641"/>
                <a:gd name="T15" fmla="*/ 239 h 314"/>
                <a:gd name="T16" fmla="*/ 560 w 641"/>
                <a:gd name="T17" fmla="*/ 239 h 314"/>
                <a:gd name="T18" fmla="*/ 560 w 641"/>
                <a:gd name="T19" fmla="*/ 314 h 314"/>
                <a:gd name="T20" fmla="*/ 641 w 641"/>
                <a:gd name="T21" fmla="*/ 1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1" h="314">
                  <a:moveTo>
                    <a:pt x="641" y="157"/>
                  </a:moveTo>
                  <a:lnTo>
                    <a:pt x="560" y="0"/>
                  </a:lnTo>
                  <a:lnTo>
                    <a:pt x="560" y="75"/>
                  </a:lnTo>
                  <a:lnTo>
                    <a:pt x="82" y="75"/>
                  </a:lnTo>
                  <a:lnTo>
                    <a:pt x="82" y="0"/>
                  </a:lnTo>
                  <a:lnTo>
                    <a:pt x="0" y="157"/>
                  </a:lnTo>
                  <a:lnTo>
                    <a:pt x="82" y="314"/>
                  </a:lnTo>
                  <a:lnTo>
                    <a:pt x="82" y="239"/>
                  </a:lnTo>
                  <a:lnTo>
                    <a:pt x="560" y="239"/>
                  </a:lnTo>
                  <a:lnTo>
                    <a:pt x="560" y="314"/>
                  </a:lnTo>
                  <a:lnTo>
                    <a:pt x="641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73" name="Freeform 15"/>
            <p:cNvSpPr>
              <a:spLocks/>
            </p:cNvSpPr>
            <p:nvPr/>
          </p:nvSpPr>
          <p:spPr bwMode="auto">
            <a:xfrm>
              <a:off x="2885" y="2384"/>
              <a:ext cx="641" cy="314"/>
            </a:xfrm>
            <a:custGeom>
              <a:avLst/>
              <a:gdLst>
                <a:gd name="T0" fmla="*/ 641 w 102"/>
                <a:gd name="T1" fmla="*/ 157 h 50"/>
                <a:gd name="T2" fmla="*/ 559 w 102"/>
                <a:gd name="T3" fmla="*/ 0 h 50"/>
                <a:gd name="T4" fmla="*/ 559 w 102"/>
                <a:gd name="T5" fmla="*/ 75 h 50"/>
                <a:gd name="T6" fmla="*/ 82 w 102"/>
                <a:gd name="T7" fmla="*/ 75 h 50"/>
                <a:gd name="T8" fmla="*/ 82 w 102"/>
                <a:gd name="T9" fmla="*/ 0 h 50"/>
                <a:gd name="T10" fmla="*/ 0 w 102"/>
                <a:gd name="T11" fmla="*/ 157 h 50"/>
                <a:gd name="T12" fmla="*/ 82 w 102"/>
                <a:gd name="T13" fmla="*/ 314 h 50"/>
                <a:gd name="T14" fmla="*/ 82 w 102"/>
                <a:gd name="T15" fmla="*/ 239 h 50"/>
                <a:gd name="T16" fmla="*/ 559 w 102"/>
                <a:gd name="T17" fmla="*/ 239 h 50"/>
                <a:gd name="T18" fmla="*/ 559 w 102"/>
                <a:gd name="T19" fmla="*/ 314 h 50"/>
                <a:gd name="T20" fmla="*/ 641 w 102"/>
                <a:gd name="T21" fmla="*/ 157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50">
                  <a:moveTo>
                    <a:pt x="102" y="25"/>
                  </a:moveTo>
                  <a:lnTo>
                    <a:pt x="89" y="0"/>
                  </a:lnTo>
                  <a:lnTo>
                    <a:pt x="89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13" y="50"/>
                  </a:lnTo>
                  <a:lnTo>
                    <a:pt x="13" y="38"/>
                  </a:lnTo>
                  <a:lnTo>
                    <a:pt x="89" y="38"/>
                  </a:lnTo>
                  <a:lnTo>
                    <a:pt x="89" y="50"/>
                  </a:lnTo>
                  <a:lnTo>
                    <a:pt x="102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74" name="Rectangle 16"/>
            <p:cNvSpPr>
              <a:spLocks noChangeArrowheads="1"/>
            </p:cNvSpPr>
            <p:nvPr/>
          </p:nvSpPr>
          <p:spPr bwMode="auto">
            <a:xfrm>
              <a:off x="2986" y="2491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IEEE</a:t>
              </a:r>
              <a:endParaRPr lang="en-US" altLang="mk-MK"/>
            </a:p>
          </p:txBody>
        </p:sp>
        <p:sp>
          <p:nvSpPr>
            <p:cNvPr id="70675" name="Rectangle 17"/>
            <p:cNvSpPr>
              <a:spLocks noChangeArrowheads="1"/>
            </p:cNvSpPr>
            <p:nvPr/>
          </p:nvSpPr>
          <p:spPr bwMode="auto">
            <a:xfrm>
              <a:off x="3187" y="2491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1451.5</a:t>
              </a:r>
              <a:endParaRPr lang="en-US" altLang="mk-MK"/>
            </a:p>
          </p:txBody>
        </p:sp>
        <p:sp>
          <p:nvSpPr>
            <p:cNvPr id="70676" name="Freeform 18"/>
            <p:cNvSpPr>
              <a:spLocks/>
            </p:cNvSpPr>
            <p:nvPr/>
          </p:nvSpPr>
          <p:spPr bwMode="auto">
            <a:xfrm>
              <a:off x="2885" y="3026"/>
              <a:ext cx="641" cy="321"/>
            </a:xfrm>
            <a:custGeom>
              <a:avLst/>
              <a:gdLst>
                <a:gd name="T0" fmla="*/ 641 w 641"/>
                <a:gd name="T1" fmla="*/ 163 h 321"/>
                <a:gd name="T2" fmla="*/ 560 w 641"/>
                <a:gd name="T3" fmla="*/ 0 h 321"/>
                <a:gd name="T4" fmla="*/ 560 w 641"/>
                <a:gd name="T5" fmla="*/ 81 h 321"/>
                <a:gd name="T6" fmla="*/ 82 w 641"/>
                <a:gd name="T7" fmla="*/ 81 h 321"/>
                <a:gd name="T8" fmla="*/ 82 w 641"/>
                <a:gd name="T9" fmla="*/ 0 h 321"/>
                <a:gd name="T10" fmla="*/ 0 w 641"/>
                <a:gd name="T11" fmla="*/ 163 h 321"/>
                <a:gd name="T12" fmla="*/ 82 w 641"/>
                <a:gd name="T13" fmla="*/ 321 h 321"/>
                <a:gd name="T14" fmla="*/ 82 w 641"/>
                <a:gd name="T15" fmla="*/ 239 h 321"/>
                <a:gd name="T16" fmla="*/ 560 w 641"/>
                <a:gd name="T17" fmla="*/ 239 h 321"/>
                <a:gd name="T18" fmla="*/ 560 w 641"/>
                <a:gd name="T19" fmla="*/ 321 h 321"/>
                <a:gd name="T20" fmla="*/ 641 w 641"/>
                <a:gd name="T21" fmla="*/ 163 h 3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1" h="321">
                  <a:moveTo>
                    <a:pt x="641" y="163"/>
                  </a:moveTo>
                  <a:lnTo>
                    <a:pt x="560" y="0"/>
                  </a:lnTo>
                  <a:lnTo>
                    <a:pt x="560" y="81"/>
                  </a:lnTo>
                  <a:lnTo>
                    <a:pt x="82" y="81"/>
                  </a:lnTo>
                  <a:lnTo>
                    <a:pt x="82" y="0"/>
                  </a:lnTo>
                  <a:lnTo>
                    <a:pt x="0" y="163"/>
                  </a:lnTo>
                  <a:lnTo>
                    <a:pt x="82" y="321"/>
                  </a:lnTo>
                  <a:lnTo>
                    <a:pt x="82" y="239"/>
                  </a:lnTo>
                  <a:lnTo>
                    <a:pt x="560" y="239"/>
                  </a:lnTo>
                  <a:lnTo>
                    <a:pt x="560" y="321"/>
                  </a:lnTo>
                  <a:lnTo>
                    <a:pt x="641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77" name="Freeform 19"/>
            <p:cNvSpPr>
              <a:spLocks/>
            </p:cNvSpPr>
            <p:nvPr/>
          </p:nvSpPr>
          <p:spPr bwMode="auto">
            <a:xfrm>
              <a:off x="2885" y="3026"/>
              <a:ext cx="641" cy="321"/>
            </a:xfrm>
            <a:custGeom>
              <a:avLst/>
              <a:gdLst>
                <a:gd name="T0" fmla="*/ 641 w 102"/>
                <a:gd name="T1" fmla="*/ 164 h 51"/>
                <a:gd name="T2" fmla="*/ 559 w 102"/>
                <a:gd name="T3" fmla="*/ 0 h 51"/>
                <a:gd name="T4" fmla="*/ 559 w 102"/>
                <a:gd name="T5" fmla="*/ 82 h 51"/>
                <a:gd name="T6" fmla="*/ 82 w 102"/>
                <a:gd name="T7" fmla="*/ 82 h 51"/>
                <a:gd name="T8" fmla="*/ 82 w 102"/>
                <a:gd name="T9" fmla="*/ 0 h 51"/>
                <a:gd name="T10" fmla="*/ 0 w 102"/>
                <a:gd name="T11" fmla="*/ 164 h 51"/>
                <a:gd name="T12" fmla="*/ 82 w 102"/>
                <a:gd name="T13" fmla="*/ 321 h 51"/>
                <a:gd name="T14" fmla="*/ 82 w 102"/>
                <a:gd name="T15" fmla="*/ 239 h 51"/>
                <a:gd name="T16" fmla="*/ 559 w 102"/>
                <a:gd name="T17" fmla="*/ 239 h 51"/>
                <a:gd name="T18" fmla="*/ 559 w 102"/>
                <a:gd name="T19" fmla="*/ 321 h 51"/>
                <a:gd name="T20" fmla="*/ 641 w 102"/>
                <a:gd name="T21" fmla="*/ 164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51">
                  <a:moveTo>
                    <a:pt x="102" y="26"/>
                  </a:moveTo>
                  <a:lnTo>
                    <a:pt x="89" y="0"/>
                  </a:lnTo>
                  <a:lnTo>
                    <a:pt x="89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89" y="38"/>
                  </a:lnTo>
                  <a:lnTo>
                    <a:pt x="89" y="51"/>
                  </a:lnTo>
                  <a:lnTo>
                    <a:pt x="102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78" name="Rectangle 20"/>
            <p:cNvSpPr>
              <a:spLocks noChangeArrowheads="1"/>
            </p:cNvSpPr>
            <p:nvPr/>
          </p:nvSpPr>
          <p:spPr bwMode="auto">
            <a:xfrm>
              <a:off x="2986" y="3139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IEEE</a:t>
              </a:r>
              <a:endParaRPr lang="en-US" altLang="mk-MK"/>
            </a:p>
          </p:txBody>
        </p:sp>
        <p:sp>
          <p:nvSpPr>
            <p:cNvPr id="70679" name="Rectangle 21"/>
            <p:cNvSpPr>
              <a:spLocks noChangeArrowheads="1"/>
            </p:cNvSpPr>
            <p:nvPr/>
          </p:nvSpPr>
          <p:spPr bwMode="auto">
            <a:xfrm>
              <a:off x="3187" y="3139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1451.4</a:t>
              </a:r>
              <a:endParaRPr lang="en-US" altLang="mk-MK"/>
            </a:p>
          </p:txBody>
        </p:sp>
        <p:sp>
          <p:nvSpPr>
            <p:cNvPr id="70680" name="Rectangle 22"/>
            <p:cNvSpPr>
              <a:spLocks noChangeArrowheads="1"/>
            </p:cNvSpPr>
            <p:nvPr/>
          </p:nvSpPr>
          <p:spPr bwMode="auto">
            <a:xfrm>
              <a:off x="3539" y="2944"/>
              <a:ext cx="47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81" name="Rectangle 23"/>
            <p:cNvSpPr>
              <a:spLocks noChangeArrowheads="1"/>
            </p:cNvSpPr>
            <p:nvPr/>
          </p:nvSpPr>
          <p:spPr bwMode="auto">
            <a:xfrm>
              <a:off x="3539" y="2944"/>
              <a:ext cx="478" cy="4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82" name="Rectangle 24"/>
            <p:cNvSpPr>
              <a:spLocks noChangeArrowheads="1"/>
            </p:cNvSpPr>
            <p:nvPr/>
          </p:nvSpPr>
          <p:spPr bwMode="auto">
            <a:xfrm>
              <a:off x="3533" y="2994"/>
              <a:ext cx="4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83" name="Rectangle 25"/>
            <p:cNvSpPr>
              <a:spLocks noChangeArrowheads="1"/>
            </p:cNvSpPr>
            <p:nvPr/>
          </p:nvSpPr>
          <p:spPr bwMode="auto">
            <a:xfrm>
              <a:off x="3533" y="2994"/>
              <a:ext cx="4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84" name="Rectangle 26"/>
            <p:cNvSpPr>
              <a:spLocks noChangeArrowheads="1"/>
            </p:cNvSpPr>
            <p:nvPr/>
          </p:nvSpPr>
          <p:spPr bwMode="auto">
            <a:xfrm>
              <a:off x="3658" y="3026"/>
              <a:ext cx="2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100" b="1">
                  <a:solidFill>
                    <a:srgbClr val="000000"/>
                  </a:solidFill>
                </a:rPr>
                <a:t>TEDS</a:t>
              </a:r>
              <a:endParaRPr lang="en-US" altLang="mk-MK"/>
            </a:p>
          </p:txBody>
        </p:sp>
        <p:sp>
          <p:nvSpPr>
            <p:cNvPr id="70685" name="Rectangle 27"/>
            <p:cNvSpPr>
              <a:spLocks noChangeArrowheads="1"/>
            </p:cNvSpPr>
            <p:nvPr/>
          </p:nvSpPr>
          <p:spPr bwMode="auto">
            <a:xfrm>
              <a:off x="3621" y="3202"/>
              <a:ext cx="32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86" name="Rectangle 28"/>
            <p:cNvSpPr>
              <a:spLocks noChangeArrowheads="1"/>
            </p:cNvSpPr>
            <p:nvPr/>
          </p:nvSpPr>
          <p:spPr bwMode="auto">
            <a:xfrm>
              <a:off x="3621" y="3202"/>
              <a:ext cx="32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87" name="Rectangle 29"/>
            <p:cNvSpPr>
              <a:spLocks noChangeArrowheads="1"/>
            </p:cNvSpPr>
            <p:nvPr/>
          </p:nvSpPr>
          <p:spPr bwMode="auto">
            <a:xfrm>
              <a:off x="3665" y="3259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Txdcr</a:t>
              </a:r>
              <a:endParaRPr lang="en-US" altLang="mk-MK"/>
            </a:p>
          </p:txBody>
        </p:sp>
        <p:sp>
          <p:nvSpPr>
            <p:cNvPr id="70688" name="Line 30"/>
            <p:cNvSpPr>
              <a:spLocks noChangeShapeType="1"/>
            </p:cNvSpPr>
            <p:nvPr/>
          </p:nvSpPr>
          <p:spPr bwMode="auto">
            <a:xfrm>
              <a:off x="3539" y="3189"/>
              <a:ext cx="4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689" name="Rectangle 31"/>
            <p:cNvSpPr>
              <a:spLocks noChangeArrowheads="1"/>
            </p:cNvSpPr>
            <p:nvPr/>
          </p:nvSpPr>
          <p:spPr bwMode="auto">
            <a:xfrm>
              <a:off x="1779" y="1018"/>
              <a:ext cx="1106" cy="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90" name="Rectangle 32"/>
            <p:cNvSpPr>
              <a:spLocks noChangeArrowheads="1"/>
            </p:cNvSpPr>
            <p:nvPr/>
          </p:nvSpPr>
          <p:spPr bwMode="auto">
            <a:xfrm>
              <a:off x="1779" y="1018"/>
              <a:ext cx="1106" cy="2398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91" name="Rectangle 33"/>
            <p:cNvSpPr>
              <a:spLocks noChangeArrowheads="1"/>
            </p:cNvSpPr>
            <p:nvPr/>
          </p:nvSpPr>
          <p:spPr bwMode="auto">
            <a:xfrm>
              <a:off x="1823" y="2302"/>
              <a:ext cx="478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92" name="Rectangle 34"/>
            <p:cNvSpPr>
              <a:spLocks noChangeArrowheads="1"/>
            </p:cNvSpPr>
            <p:nvPr/>
          </p:nvSpPr>
          <p:spPr bwMode="auto">
            <a:xfrm>
              <a:off x="1823" y="2302"/>
              <a:ext cx="478" cy="7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93" name="Rectangle 35"/>
            <p:cNvSpPr>
              <a:spLocks noChangeArrowheads="1"/>
            </p:cNvSpPr>
            <p:nvPr/>
          </p:nvSpPr>
          <p:spPr bwMode="auto">
            <a:xfrm>
              <a:off x="1823" y="2459"/>
              <a:ext cx="47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94" name="Rectangle 36"/>
            <p:cNvSpPr>
              <a:spLocks noChangeArrowheads="1"/>
            </p:cNvSpPr>
            <p:nvPr/>
          </p:nvSpPr>
          <p:spPr bwMode="auto">
            <a:xfrm>
              <a:off x="1823" y="2459"/>
              <a:ext cx="47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695" name="Rectangle 37"/>
            <p:cNvSpPr>
              <a:spLocks noChangeArrowheads="1"/>
            </p:cNvSpPr>
            <p:nvPr/>
          </p:nvSpPr>
          <p:spPr bwMode="auto">
            <a:xfrm>
              <a:off x="1974" y="2446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IEEE</a:t>
              </a:r>
              <a:endParaRPr lang="en-US" altLang="mk-MK"/>
            </a:p>
          </p:txBody>
        </p:sp>
        <p:sp>
          <p:nvSpPr>
            <p:cNvPr id="70696" name="Rectangle 38"/>
            <p:cNvSpPr>
              <a:spLocks noChangeArrowheads="1"/>
            </p:cNvSpPr>
            <p:nvPr/>
          </p:nvSpPr>
          <p:spPr bwMode="auto">
            <a:xfrm>
              <a:off x="1942" y="2547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1451.1</a:t>
              </a:r>
              <a:endParaRPr lang="en-US" altLang="mk-MK"/>
            </a:p>
          </p:txBody>
        </p:sp>
        <p:sp>
          <p:nvSpPr>
            <p:cNvPr id="70697" name="Rectangle 39"/>
            <p:cNvSpPr>
              <a:spLocks noChangeArrowheads="1"/>
            </p:cNvSpPr>
            <p:nvPr/>
          </p:nvSpPr>
          <p:spPr bwMode="auto">
            <a:xfrm>
              <a:off x="1886" y="2648"/>
              <a:ext cx="3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Common</a:t>
              </a:r>
              <a:endParaRPr lang="en-US" altLang="mk-MK"/>
            </a:p>
          </p:txBody>
        </p:sp>
        <p:sp>
          <p:nvSpPr>
            <p:cNvPr id="70698" name="Rectangle 40"/>
            <p:cNvSpPr>
              <a:spLocks noChangeArrowheads="1"/>
            </p:cNvSpPr>
            <p:nvPr/>
          </p:nvSpPr>
          <p:spPr bwMode="auto">
            <a:xfrm>
              <a:off x="1936" y="2749"/>
              <a:ext cx="2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Object</a:t>
              </a:r>
              <a:endParaRPr lang="en-US" altLang="mk-MK"/>
            </a:p>
          </p:txBody>
        </p:sp>
        <p:sp>
          <p:nvSpPr>
            <p:cNvPr id="70699" name="Rectangle 41"/>
            <p:cNvSpPr>
              <a:spLocks noChangeArrowheads="1"/>
            </p:cNvSpPr>
            <p:nvPr/>
          </p:nvSpPr>
          <p:spPr bwMode="auto">
            <a:xfrm>
              <a:off x="1942" y="2849"/>
              <a:ext cx="2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Model</a:t>
              </a:r>
              <a:endParaRPr lang="en-US" altLang="mk-MK"/>
            </a:p>
          </p:txBody>
        </p:sp>
        <p:sp>
          <p:nvSpPr>
            <p:cNvPr id="70700" name="Rectangle 42"/>
            <p:cNvSpPr>
              <a:spLocks noChangeArrowheads="1"/>
            </p:cNvSpPr>
            <p:nvPr/>
          </p:nvSpPr>
          <p:spPr bwMode="auto">
            <a:xfrm>
              <a:off x="2351" y="2302"/>
              <a:ext cx="478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01" name="Rectangle 43"/>
            <p:cNvSpPr>
              <a:spLocks noChangeArrowheads="1"/>
            </p:cNvSpPr>
            <p:nvPr/>
          </p:nvSpPr>
          <p:spPr bwMode="auto">
            <a:xfrm>
              <a:off x="2351" y="2302"/>
              <a:ext cx="478" cy="7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02" name="Rectangle 44"/>
            <p:cNvSpPr>
              <a:spLocks noChangeArrowheads="1"/>
            </p:cNvSpPr>
            <p:nvPr/>
          </p:nvSpPr>
          <p:spPr bwMode="auto">
            <a:xfrm>
              <a:off x="2357" y="2459"/>
              <a:ext cx="47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03" name="Rectangle 45"/>
            <p:cNvSpPr>
              <a:spLocks noChangeArrowheads="1"/>
            </p:cNvSpPr>
            <p:nvPr/>
          </p:nvSpPr>
          <p:spPr bwMode="auto">
            <a:xfrm>
              <a:off x="2357" y="2459"/>
              <a:ext cx="47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04" name="Rectangle 46"/>
            <p:cNvSpPr>
              <a:spLocks noChangeArrowheads="1"/>
            </p:cNvSpPr>
            <p:nvPr/>
          </p:nvSpPr>
          <p:spPr bwMode="auto">
            <a:xfrm>
              <a:off x="2508" y="2396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IEEE</a:t>
              </a:r>
              <a:endParaRPr lang="en-US" altLang="mk-MK"/>
            </a:p>
          </p:txBody>
        </p:sp>
        <p:sp>
          <p:nvSpPr>
            <p:cNvPr id="70705" name="Rectangle 47"/>
            <p:cNvSpPr>
              <a:spLocks noChangeArrowheads="1"/>
            </p:cNvSpPr>
            <p:nvPr/>
          </p:nvSpPr>
          <p:spPr bwMode="auto">
            <a:xfrm>
              <a:off x="2470" y="2497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1451.0</a:t>
              </a:r>
              <a:endParaRPr lang="en-US" altLang="mk-MK"/>
            </a:p>
          </p:txBody>
        </p:sp>
        <p:sp>
          <p:nvSpPr>
            <p:cNvPr id="70706" name="Rectangle 48"/>
            <p:cNvSpPr>
              <a:spLocks noChangeArrowheads="1"/>
            </p:cNvSpPr>
            <p:nvPr/>
          </p:nvSpPr>
          <p:spPr bwMode="auto">
            <a:xfrm>
              <a:off x="2414" y="2598"/>
              <a:ext cx="34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Common</a:t>
              </a:r>
              <a:endParaRPr lang="en-US" altLang="mk-MK"/>
            </a:p>
          </p:txBody>
        </p:sp>
        <p:sp>
          <p:nvSpPr>
            <p:cNvPr id="70707" name="Rectangle 49"/>
            <p:cNvSpPr>
              <a:spLocks noChangeArrowheads="1"/>
            </p:cNvSpPr>
            <p:nvPr/>
          </p:nvSpPr>
          <p:spPr bwMode="auto">
            <a:xfrm>
              <a:off x="2382" y="2698"/>
              <a:ext cx="38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Functiona</a:t>
              </a:r>
              <a:endParaRPr lang="en-US" altLang="mk-MK"/>
            </a:p>
          </p:txBody>
        </p:sp>
        <p:sp>
          <p:nvSpPr>
            <p:cNvPr id="70708" name="Rectangle 50"/>
            <p:cNvSpPr>
              <a:spLocks noChangeArrowheads="1"/>
            </p:cNvSpPr>
            <p:nvPr/>
          </p:nvSpPr>
          <p:spPr bwMode="auto">
            <a:xfrm>
              <a:off x="2778" y="2698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09" name="Rectangle 51"/>
            <p:cNvSpPr>
              <a:spLocks noChangeArrowheads="1"/>
            </p:cNvSpPr>
            <p:nvPr/>
          </p:nvSpPr>
          <p:spPr bwMode="auto">
            <a:xfrm>
              <a:off x="2496" y="2799"/>
              <a:ext cx="1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lity</a:t>
              </a:r>
              <a:endParaRPr lang="en-US" altLang="mk-MK"/>
            </a:p>
          </p:txBody>
        </p:sp>
        <p:sp>
          <p:nvSpPr>
            <p:cNvPr id="70710" name="Rectangle 52"/>
            <p:cNvSpPr>
              <a:spLocks noChangeArrowheads="1"/>
            </p:cNvSpPr>
            <p:nvPr/>
          </p:nvSpPr>
          <p:spPr bwMode="auto">
            <a:xfrm>
              <a:off x="2640" y="2799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&amp;</a:t>
              </a:r>
              <a:endParaRPr lang="en-US" altLang="mk-MK"/>
            </a:p>
          </p:txBody>
        </p:sp>
        <p:sp>
          <p:nvSpPr>
            <p:cNvPr id="70711" name="Rectangle 53"/>
            <p:cNvSpPr>
              <a:spLocks noChangeArrowheads="1"/>
            </p:cNvSpPr>
            <p:nvPr/>
          </p:nvSpPr>
          <p:spPr bwMode="auto">
            <a:xfrm>
              <a:off x="2489" y="2900"/>
              <a:ext cx="21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TEDS</a:t>
              </a:r>
              <a:endParaRPr lang="en-US" altLang="mk-MK"/>
            </a:p>
          </p:txBody>
        </p:sp>
        <p:sp>
          <p:nvSpPr>
            <p:cNvPr id="70712" name="Rectangle 54"/>
            <p:cNvSpPr>
              <a:spLocks noChangeArrowheads="1"/>
            </p:cNvSpPr>
            <p:nvPr/>
          </p:nvSpPr>
          <p:spPr bwMode="auto">
            <a:xfrm>
              <a:off x="1867" y="1024"/>
              <a:ext cx="962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13" name="Rectangle 55"/>
            <p:cNvSpPr>
              <a:spLocks noChangeArrowheads="1"/>
            </p:cNvSpPr>
            <p:nvPr/>
          </p:nvSpPr>
          <p:spPr bwMode="auto">
            <a:xfrm>
              <a:off x="1867" y="1024"/>
              <a:ext cx="962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14" name="Rectangle 56"/>
            <p:cNvSpPr>
              <a:spLocks noChangeArrowheads="1"/>
            </p:cNvSpPr>
            <p:nvPr/>
          </p:nvSpPr>
          <p:spPr bwMode="auto">
            <a:xfrm>
              <a:off x="1936" y="1169"/>
              <a:ext cx="4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300" b="1">
                  <a:solidFill>
                    <a:srgbClr val="000000"/>
                  </a:solidFill>
                </a:rPr>
                <a:t>Network</a:t>
              </a:r>
              <a:endParaRPr lang="en-US" altLang="mk-MK"/>
            </a:p>
          </p:txBody>
        </p:sp>
        <p:sp>
          <p:nvSpPr>
            <p:cNvPr id="70715" name="Rectangle 57"/>
            <p:cNvSpPr>
              <a:spLocks noChangeArrowheads="1"/>
            </p:cNvSpPr>
            <p:nvPr/>
          </p:nvSpPr>
          <p:spPr bwMode="auto">
            <a:xfrm>
              <a:off x="2338" y="1169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300" b="1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16" name="Rectangle 58"/>
            <p:cNvSpPr>
              <a:spLocks noChangeArrowheads="1"/>
            </p:cNvSpPr>
            <p:nvPr/>
          </p:nvSpPr>
          <p:spPr bwMode="auto">
            <a:xfrm>
              <a:off x="2370" y="1169"/>
              <a:ext cx="40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300" b="1">
                  <a:solidFill>
                    <a:srgbClr val="000000"/>
                  </a:solidFill>
                </a:rPr>
                <a:t>Capable</a:t>
              </a:r>
              <a:endParaRPr lang="en-US" altLang="mk-MK"/>
            </a:p>
          </p:txBody>
        </p:sp>
        <p:sp>
          <p:nvSpPr>
            <p:cNvPr id="70717" name="Rectangle 59"/>
            <p:cNvSpPr>
              <a:spLocks noChangeArrowheads="1"/>
            </p:cNvSpPr>
            <p:nvPr/>
          </p:nvSpPr>
          <p:spPr bwMode="auto">
            <a:xfrm>
              <a:off x="2081" y="1295"/>
              <a:ext cx="5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300" b="1">
                  <a:solidFill>
                    <a:srgbClr val="000000"/>
                  </a:solidFill>
                </a:rPr>
                <a:t>Application</a:t>
              </a:r>
              <a:endParaRPr lang="en-US" altLang="mk-MK"/>
            </a:p>
          </p:txBody>
        </p:sp>
        <p:sp>
          <p:nvSpPr>
            <p:cNvPr id="70718" name="Rectangle 60"/>
            <p:cNvSpPr>
              <a:spLocks noChangeArrowheads="1"/>
            </p:cNvSpPr>
            <p:nvPr/>
          </p:nvSpPr>
          <p:spPr bwMode="auto">
            <a:xfrm>
              <a:off x="2099" y="1420"/>
              <a:ext cx="50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300" b="1">
                  <a:solidFill>
                    <a:srgbClr val="000000"/>
                  </a:solidFill>
                </a:rPr>
                <a:t>Processor</a:t>
              </a:r>
              <a:endParaRPr lang="en-US" altLang="mk-MK"/>
            </a:p>
          </p:txBody>
        </p:sp>
        <p:sp>
          <p:nvSpPr>
            <p:cNvPr id="70719" name="Rectangle 61"/>
            <p:cNvSpPr>
              <a:spLocks noChangeArrowheads="1"/>
            </p:cNvSpPr>
            <p:nvPr/>
          </p:nvSpPr>
          <p:spPr bwMode="auto">
            <a:xfrm>
              <a:off x="2175" y="1546"/>
              <a:ext cx="3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300" b="1">
                  <a:solidFill>
                    <a:srgbClr val="000000"/>
                  </a:solidFill>
                </a:rPr>
                <a:t>(NCAP)</a:t>
              </a:r>
              <a:endParaRPr lang="en-US" altLang="mk-MK"/>
            </a:p>
          </p:txBody>
        </p:sp>
        <p:sp>
          <p:nvSpPr>
            <p:cNvPr id="70720" name="Freeform 62"/>
            <p:cNvSpPr>
              <a:spLocks/>
            </p:cNvSpPr>
            <p:nvPr/>
          </p:nvSpPr>
          <p:spPr bwMode="auto">
            <a:xfrm>
              <a:off x="1125" y="2075"/>
              <a:ext cx="635" cy="321"/>
            </a:xfrm>
            <a:custGeom>
              <a:avLst/>
              <a:gdLst>
                <a:gd name="T0" fmla="*/ 635 w 635"/>
                <a:gd name="T1" fmla="*/ 157 h 321"/>
                <a:gd name="T2" fmla="*/ 560 w 635"/>
                <a:gd name="T3" fmla="*/ 0 h 321"/>
                <a:gd name="T4" fmla="*/ 560 w 635"/>
                <a:gd name="T5" fmla="*/ 82 h 321"/>
                <a:gd name="T6" fmla="*/ 82 w 635"/>
                <a:gd name="T7" fmla="*/ 82 h 321"/>
                <a:gd name="T8" fmla="*/ 82 w 635"/>
                <a:gd name="T9" fmla="*/ 0 h 321"/>
                <a:gd name="T10" fmla="*/ 0 w 635"/>
                <a:gd name="T11" fmla="*/ 157 h 321"/>
                <a:gd name="T12" fmla="*/ 82 w 635"/>
                <a:gd name="T13" fmla="*/ 321 h 321"/>
                <a:gd name="T14" fmla="*/ 82 w 635"/>
                <a:gd name="T15" fmla="*/ 239 h 321"/>
                <a:gd name="T16" fmla="*/ 560 w 635"/>
                <a:gd name="T17" fmla="*/ 239 h 321"/>
                <a:gd name="T18" fmla="*/ 560 w 635"/>
                <a:gd name="T19" fmla="*/ 321 h 321"/>
                <a:gd name="T20" fmla="*/ 635 w 635"/>
                <a:gd name="T21" fmla="*/ 157 h 3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5" h="321">
                  <a:moveTo>
                    <a:pt x="635" y="157"/>
                  </a:moveTo>
                  <a:lnTo>
                    <a:pt x="560" y="0"/>
                  </a:lnTo>
                  <a:lnTo>
                    <a:pt x="560" y="82"/>
                  </a:lnTo>
                  <a:lnTo>
                    <a:pt x="82" y="82"/>
                  </a:lnTo>
                  <a:lnTo>
                    <a:pt x="82" y="0"/>
                  </a:lnTo>
                  <a:lnTo>
                    <a:pt x="0" y="157"/>
                  </a:lnTo>
                  <a:lnTo>
                    <a:pt x="82" y="321"/>
                  </a:lnTo>
                  <a:lnTo>
                    <a:pt x="82" y="239"/>
                  </a:lnTo>
                  <a:lnTo>
                    <a:pt x="560" y="239"/>
                  </a:lnTo>
                  <a:lnTo>
                    <a:pt x="560" y="321"/>
                  </a:lnTo>
                  <a:lnTo>
                    <a:pt x="635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721" name="Freeform 63"/>
            <p:cNvSpPr>
              <a:spLocks/>
            </p:cNvSpPr>
            <p:nvPr/>
          </p:nvSpPr>
          <p:spPr bwMode="auto">
            <a:xfrm>
              <a:off x="1125" y="2075"/>
              <a:ext cx="635" cy="321"/>
            </a:xfrm>
            <a:custGeom>
              <a:avLst/>
              <a:gdLst>
                <a:gd name="T0" fmla="*/ 635 w 101"/>
                <a:gd name="T1" fmla="*/ 157 h 51"/>
                <a:gd name="T2" fmla="*/ 560 w 101"/>
                <a:gd name="T3" fmla="*/ 0 h 51"/>
                <a:gd name="T4" fmla="*/ 560 w 101"/>
                <a:gd name="T5" fmla="*/ 82 h 51"/>
                <a:gd name="T6" fmla="*/ 82 w 101"/>
                <a:gd name="T7" fmla="*/ 82 h 51"/>
                <a:gd name="T8" fmla="*/ 82 w 101"/>
                <a:gd name="T9" fmla="*/ 0 h 51"/>
                <a:gd name="T10" fmla="*/ 0 w 101"/>
                <a:gd name="T11" fmla="*/ 157 h 51"/>
                <a:gd name="T12" fmla="*/ 82 w 101"/>
                <a:gd name="T13" fmla="*/ 321 h 51"/>
                <a:gd name="T14" fmla="*/ 82 w 101"/>
                <a:gd name="T15" fmla="*/ 239 h 51"/>
                <a:gd name="T16" fmla="*/ 560 w 101"/>
                <a:gd name="T17" fmla="*/ 239 h 51"/>
                <a:gd name="T18" fmla="*/ 560 w 101"/>
                <a:gd name="T19" fmla="*/ 321 h 51"/>
                <a:gd name="T20" fmla="*/ 635 w 101"/>
                <a:gd name="T21" fmla="*/ 157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51">
                  <a:moveTo>
                    <a:pt x="101" y="25"/>
                  </a:moveTo>
                  <a:lnTo>
                    <a:pt x="89" y="0"/>
                  </a:lnTo>
                  <a:lnTo>
                    <a:pt x="89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89" y="38"/>
                  </a:lnTo>
                  <a:lnTo>
                    <a:pt x="89" y="51"/>
                  </a:lnTo>
                  <a:lnTo>
                    <a:pt x="101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722" name="Rectangle 64"/>
            <p:cNvSpPr>
              <a:spLocks noChangeArrowheads="1"/>
            </p:cNvSpPr>
            <p:nvPr/>
          </p:nvSpPr>
          <p:spPr bwMode="auto">
            <a:xfrm>
              <a:off x="1282" y="2182"/>
              <a:ext cx="3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Network</a:t>
              </a:r>
              <a:endParaRPr lang="en-US" altLang="mk-MK"/>
            </a:p>
          </p:txBody>
        </p:sp>
        <p:sp>
          <p:nvSpPr>
            <p:cNvPr id="70723" name="Rectangle 65"/>
            <p:cNvSpPr>
              <a:spLocks noChangeArrowheads="1"/>
            </p:cNvSpPr>
            <p:nvPr/>
          </p:nvSpPr>
          <p:spPr bwMode="auto">
            <a:xfrm>
              <a:off x="1056" y="1024"/>
              <a:ext cx="63" cy="240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24" name="Rectangle 66"/>
            <p:cNvSpPr>
              <a:spLocks noChangeArrowheads="1"/>
            </p:cNvSpPr>
            <p:nvPr/>
          </p:nvSpPr>
          <p:spPr bwMode="auto">
            <a:xfrm>
              <a:off x="1056" y="1024"/>
              <a:ext cx="63" cy="24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25" name="Rectangle 67"/>
            <p:cNvSpPr>
              <a:spLocks noChangeArrowheads="1"/>
            </p:cNvSpPr>
            <p:nvPr/>
          </p:nvSpPr>
          <p:spPr bwMode="auto">
            <a:xfrm>
              <a:off x="2816" y="2812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26" name="Rectangle 68"/>
            <p:cNvSpPr>
              <a:spLocks noChangeArrowheads="1"/>
            </p:cNvSpPr>
            <p:nvPr/>
          </p:nvSpPr>
          <p:spPr bwMode="auto">
            <a:xfrm>
              <a:off x="2816" y="2812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27" name="Rectangle 69"/>
            <p:cNvSpPr>
              <a:spLocks noChangeArrowheads="1"/>
            </p:cNvSpPr>
            <p:nvPr/>
          </p:nvSpPr>
          <p:spPr bwMode="auto">
            <a:xfrm>
              <a:off x="2998" y="2875"/>
              <a:ext cx="4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Frequency+</a:t>
              </a:r>
              <a:endParaRPr lang="en-US" altLang="mk-MK"/>
            </a:p>
          </p:txBody>
        </p:sp>
        <p:sp>
          <p:nvSpPr>
            <p:cNvPr id="70728" name="Rectangle 70"/>
            <p:cNvSpPr>
              <a:spLocks noChangeArrowheads="1"/>
            </p:cNvSpPr>
            <p:nvPr/>
          </p:nvSpPr>
          <p:spPr bwMode="auto">
            <a:xfrm>
              <a:off x="3099" y="2975"/>
              <a:ext cx="2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Digital</a:t>
              </a:r>
              <a:endParaRPr lang="en-US" altLang="mk-MK"/>
            </a:p>
          </p:txBody>
        </p:sp>
        <p:sp>
          <p:nvSpPr>
            <p:cNvPr id="70729" name="Rectangle 71"/>
            <p:cNvSpPr>
              <a:spLocks noChangeArrowheads="1"/>
            </p:cNvSpPr>
            <p:nvPr/>
          </p:nvSpPr>
          <p:spPr bwMode="auto">
            <a:xfrm>
              <a:off x="2822" y="2182"/>
              <a:ext cx="79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30" name="Rectangle 72"/>
            <p:cNvSpPr>
              <a:spLocks noChangeArrowheads="1"/>
            </p:cNvSpPr>
            <p:nvPr/>
          </p:nvSpPr>
          <p:spPr bwMode="auto">
            <a:xfrm>
              <a:off x="2822" y="2182"/>
              <a:ext cx="79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31" name="Rectangle 73"/>
            <p:cNvSpPr>
              <a:spLocks noChangeArrowheads="1"/>
            </p:cNvSpPr>
            <p:nvPr/>
          </p:nvSpPr>
          <p:spPr bwMode="auto">
            <a:xfrm>
              <a:off x="3061" y="2289"/>
              <a:ext cx="3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Wireless</a:t>
              </a:r>
              <a:endParaRPr lang="en-US" altLang="mk-MK"/>
            </a:p>
          </p:txBody>
        </p:sp>
        <p:sp>
          <p:nvSpPr>
            <p:cNvPr id="70732" name="Rectangle 74"/>
            <p:cNvSpPr>
              <a:spLocks noChangeArrowheads="1"/>
            </p:cNvSpPr>
            <p:nvPr/>
          </p:nvSpPr>
          <p:spPr bwMode="auto">
            <a:xfrm>
              <a:off x="2816" y="1477"/>
              <a:ext cx="79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33" name="Rectangle 75"/>
            <p:cNvSpPr>
              <a:spLocks noChangeArrowheads="1"/>
            </p:cNvSpPr>
            <p:nvPr/>
          </p:nvSpPr>
          <p:spPr bwMode="auto">
            <a:xfrm>
              <a:off x="2816" y="1477"/>
              <a:ext cx="79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34" name="Rectangle 76"/>
            <p:cNvSpPr>
              <a:spLocks noChangeArrowheads="1"/>
            </p:cNvSpPr>
            <p:nvPr/>
          </p:nvSpPr>
          <p:spPr bwMode="auto">
            <a:xfrm>
              <a:off x="3017" y="1534"/>
              <a:ext cx="3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Distributed</a:t>
              </a:r>
              <a:endParaRPr lang="en-US" altLang="mk-MK"/>
            </a:p>
          </p:txBody>
        </p:sp>
        <p:sp>
          <p:nvSpPr>
            <p:cNvPr id="70735" name="Rectangle 77"/>
            <p:cNvSpPr>
              <a:spLocks noChangeArrowheads="1"/>
            </p:cNvSpPr>
            <p:nvPr/>
          </p:nvSpPr>
          <p:spPr bwMode="auto">
            <a:xfrm>
              <a:off x="2961" y="1634"/>
              <a:ext cx="3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Multidrop</a:t>
              </a:r>
              <a:endParaRPr lang="en-US" altLang="mk-MK"/>
            </a:p>
          </p:txBody>
        </p:sp>
        <p:sp>
          <p:nvSpPr>
            <p:cNvPr id="70736" name="Rectangle 78"/>
            <p:cNvSpPr>
              <a:spLocks noChangeArrowheads="1"/>
            </p:cNvSpPr>
            <p:nvPr/>
          </p:nvSpPr>
          <p:spPr bwMode="auto">
            <a:xfrm>
              <a:off x="3319" y="1634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Bus</a:t>
              </a:r>
              <a:endParaRPr lang="en-US" altLang="mk-MK"/>
            </a:p>
          </p:txBody>
        </p:sp>
        <p:sp>
          <p:nvSpPr>
            <p:cNvPr id="70737" name="Rectangle 79"/>
            <p:cNvSpPr>
              <a:spLocks noChangeArrowheads="1"/>
            </p:cNvSpPr>
            <p:nvPr/>
          </p:nvSpPr>
          <p:spPr bwMode="auto">
            <a:xfrm>
              <a:off x="2810" y="835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38" name="Rectangle 80"/>
            <p:cNvSpPr>
              <a:spLocks noChangeArrowheads="1"/>
            </p:cNvSpPr>
            <p:nvPr/>
          </p:nvSpPr>
          <p:spPr bwMode="auto">
            <a:xfrm>
              <a:off x="2810" y="835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39" name="Rectangle 81"/>
            <p:cNvSpPr>
              <a:spLocks noChangeArrowheads="1"/>
            </p:cNvSpPr>
            <p:nvPr/>
          </p:nvSpPr>
          <p:spPr bwMode="auto">
            <a:xfrm>
              <a:off x="3080" y="892"/>
              <a:ext cx="2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Digital,</a:t>
              </a:r>
              <a:endParaRPr lang="en-US" altLang="mk-MK"/>
            </a:p>
          </p:txBody>
        </p:sp>
        <p:sp>
          <p:nvSpPr>
            <p:cNvPr id="70740" name="Rectangle 82"/>
            <p:cNvSpPr>
              <a:spLocks noChangeArrowheads="1"/>
            </p:cNvSpPr>
            <p:nvPr/>
          </p:nvSpPr>
          <p:spPr bwMode="auto">
            <a:xfrm>
              <a:off x="2961" y="992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Point</a:t>
              </a:r>
              <a:endParaRPr lang="en-US" altLang="mk-MK"/>
            </a:p>
          </p:txBody>
        </p:sp>
        <p:sp>
          <p:nvSpPr>
            <p:cNvPr id="70741" name="Rectangle 83"/>
            <p:cNvSpPr>
              <a:spLocks noChangeArrowheads="1"/>
            </p:cNvSpPr>
            <p:nvPr/>
          </p:nvSpPr>
          <p:spPr bwMode="auto">
            <a:xfrm>
              <a:off x="3149" y="992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42" name="Rectangle 84"/>
            <p:cNvSpPr>
              <a:spLocks noChangeArrowheads="1"/>
            </p:cNvSpPr>
            <p:nvPr/>
          </p:nvSpPr>
          <p:spPr bwMode="auto">
            <a:xfrm>
              <a:off x="3174" y="992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to</a:t>
              </a:r>
              <a:endParaRPr lang="en-US" altLang="mk-MK"/>
            </a:p>
          </p:txBody>
        </p:sp>
        <p:sp>
          <p:nvSpPr>
            <p:cNvPr id="70743" name="Rectangle 85"/>
            <p:cNvSpPr>
              <a:spLocks noChangeArrowheads="1"/>
            </p:cNvSpPr>
            <p:nvPr/>
          </p:nvSpPr>
          <p:spPr bwMode="auto">
            <a:xfrm>
              <a:off x="3244" y="992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44" name="Rectangle 86"/>
            <p:cNvSpPr>
              <a:spLocks noChangeArrowheads="1"/>
            </p:cNvSpPr>
            <p:nvPr/>
          </p:nvSpPr>
          <p:spPr bwMode="auto">
            <a:xfrm>
              <a:off x="3269" y="992"/>
              <a:ext cx="1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>
                  <a:solidFill>
                    <a:srgbClr val="000000"/>
                  </a:solidFill>
                </a:rPr>
                <a:t>Point</a:t>
              </a:r>
              <a:endParaRPr lang="en-US" altLang="mk-MK"/>
            </a:p>
          </p:txBody>
        </p:sp>
        <p:sp>
          <p:nvSpPr>
            <p:cNvPr id="70745" name="Rectangle 87"/>
            <p:cNvSpPr>
              <a:spLocks noChangeArrowheads="1"/>
            </p:cNvSpPr>
            <p:nvPr/>
          </p:nvSpPr>
          <p:spPr bwMode="auto">
            <a:xfrm>
              <a:off x="4551" y="3026"/>
              <a:ext cx="79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46" name="Rectangle 88"/>
            <p:cNvSpPr>
              <a:spLocks noChangeArrowheads="1"/>
            </p:cNvSpPr>
            <p:nvPr/>
          </p:nvSpPr>
          <p:spPr bwMode="auto">
            <a:xfrm>
              <a:off x="4551" y="3026"/>
              <a:ext cx="79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47" name="Rectangle 89"/>
            <p:cNvSpPr>
              <a:spLocks noChangeArrowheads="1"/>
            </p:cNvSpPr>
            <p:nvPr/>
          </p:nvSpPr>
          <p:spPr bwMode="auto">
            <a:xfrm>
              <a:off x="4570" y="3089"/>
              <a:ext cx="2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Mixed</a:t>
              </a:r>
              <a:endParaRPr lang="en-US" altLang="mk-MK"/>
            </a:p>
          </p:txBody>
        </p:sp>
        <p:sp>
          <p:nvSpPr>
            <p:cNvPr id="70748" name="Rectangle 90"/>
            <p:cNvSpPr>
              <a:spLocks noChangeArrowheads="1"/>
            </p:cNvSpPr>
            <p:nvPr/>
          </p:nvSpPr>
          <p:spPr bwMode="auto">
            <a:xfrm>
              <a:off x="4815" y="3089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49" name="Rectangle 91"/>
            <p:cNvSpPr>
              <a:spLocks noChangeArrowheads="1"/>
            </p:cNvSpPr>
            <p:nvPr/>
          </p:nvSpPr>
          <p:spPr bwMode="auto">
            <a:xfrm>
              <a:off x="4840" y="3089"/>
              <a:ext cx="20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Mode</a:t>
              </a:r>
              <a:endParaRPr lang="en-US" altLang="mk-MK"/>
            </a:p>
          </p:txBody>
        </p:sp>
        <p:sp>
          <p:nvSpPr>
            <p:cNvPr id="70750" name="Rectangle 92"/>
            <p:cNvSpPr>
              <a:spLocks noChangeArrowheads="1"/>
            </p:cNvSpPr>
            <p:nvPr/>
          </p:nvSpPr>
          <p:spPr bwMode="auto">
            <a:xfrm>
              <a:off x="4570" y="3189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Transducer</a:t>
              </a:r>
              <a:endParaRPr lang="en-US" altLang="mk-MK"/>
            </a:p>
          </p:txBody>
        </p:sp>
        <p:sp>
          <p:nvSpPr>
            <p:cNvPr id="70751" name="Rectangle 93"/>
            <p:cNvSpPr>
              <a:spLocks noChangeArrowheads="1"/>
            </p:cNvSpPr>
            <p:nvPr/>
          </p:nvSpPr>
          <p:spPr bwMode="auto">
            <a:xfrm>
              <a:off x="4551" y="2390"/>
              <a:ext cx="799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52" name="Rectangle 94"/>
            <p:cNvSpPr>
              <a:spLocks noChangeArrowheads="1"/>
            </p:cNvSpPr>
            <p:nvPr/>
          </p:nvSpPr>
          <p:spPr bwMode="auto">
            <a:xfrm>
              <a:off x="4551" y="2390"/>
              <a:ext cx="799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53" name="Rectangle 95"/>
            <p:cNvSpPr>
              <a:spLocks noChangeArrowheads="1"/>
            </p:cNvSpPr>
            <p:nvPr/>
          </p:nvSpPr>
          <p:spPr bwMode="auto">
            <a:xfrm>
              <a:off x="4570" y="2446"/>
              <a:ext cx="3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Wireless</a:t>
              </a:r>
              <a:endParaRPr lang="en-US" altLang="mk-MK"/>
            </a:p>
          </p:txBody>
        </p:sp>
        <p:sp>
          <p:nvSpPr>
            <p:cNvPr id="70754" name="Rectangle 96"/>
            <p:cNvSpPr>
              <a:spLocks noChangeArrowheads="1"/>
            </p:cNvSpPr>
            <p:nvPr/>
          </p:nvSpPr>
          <p:spPr bwMode="auto">
            <a:xfrm>
              <a:off x="4570" y="2547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Transducer</a:t>
              </a:r>
              <a:endParaRPr lang="en-US" altLang="mk-MK"/>
            </a:p>
          </p:txBody>
        </p:sp>
        <p:sp>
          <p:nvSpPr>
            <p:cNvPr id="70755" name="Rectangle 97"/>
            <p:cNvSpPr>
              <a:spLocks noChangeArrowheads="1"/>
            </p:cNvSpPr>
            <p:nvPr/>
          </p:nvSpPr>
          <p:spPr bwMode="auto">
            <a:xfrm>
              <a:off x="4545" y="1754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56" name="Rectangle 98"/>
            <p:cNvSpPr>
              <a:spLocks noChangeArrowheads="1"/>
            </p:cNvSpPr>
            <p:nvPr/>
          </p:nvSpPr>
          <p:spPr bwMode="auto">
            <a:xfrm>
              <a:off x="4545" y="1754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57" name="Rectangle 99"/>
            <p:cNvSpPr>
              <a:spLocks noChangeArrowheads="1"/>
            </p:cNvSpPr>
            <p:nvPr/>
          </p:nvSpPr>
          <p:spPr bwMode="auto">
            <a:xfrm>
              <a:off x="4564" y="1760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Transducer</a:t>
              </a:r>
              <a:endParaRPr lang="en-US" altLang="mk-MK"/>
            </a:p>
          </p:txBody>
        </p:sp>
        <p:sp>
          <p:nvSpPr>
            <p:cNvPr id="70758" name="Rectangle 100"/>
            <p:cNvSpPr>
              <a:spLocks noChangeArrowheads="1"/>
            </p:cNvSpPr>
            <p:nvPr/>
          </p:nvSpPr>
          <p:spPr bwMode="auto">
            <a:xfrm>
              <a:off x="5035" y="1760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Bus</a:t>
              </a:r>
              <a:endParaRPr lang="en-US" altLang="mk-MK"/>
            </a:p>
          </p:txBody>
        </p:sp>
        <p:sp>
          <p:nvSpPr>
            <p:cNvPr id="70759" name="Rectangle 101"/>
            <p:cNvSpPr>
              <a:spLocks noChangeArrowheads="1"/>
            </p:cNvSpPr>
            <p:nvPr/>
          </p:nvSpPr>
          <p:spPr bwMode="auto">
            <a:xfrm>
              <a:off x="4564" y="1861"/>
              <a:ext cx="3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Interface</a:t>
              </a:r>
              <a:endParaRPr lang="en-US" altLang="mk-MK"/>
            </a:p>
          </p:txBody>
        </p:sp>
        <p:sp>
          <p:nvSpPr>
            <p:cNvPr id="70760" name="Rectangle 102"/>
            <p:cNvSpPr>
              <a:spLocks noChangeArrowheads="1"/>
            </p:cNvSpPr>
            <p:nvPr/>
          </p:nvSpPr>
          <p:spPr bwMode="auto">
            <a:xfrm>
              <a:off x="4941" y="1861"/>
              <a:ext cx="2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Module</a:t>
              </a:r>
              <a:endParaRPr lang="en-US" altLang="mk-MK"/>
            </a:p>
          </p:txBody>
        </p:sp>
        <p:sp>
          <p:nvSpPr>
            <p:cNvPr id="70761" name="Rectangle 103"/>
            <p:cNvSpPr>
              <a:spLocks noChangeArrowheads="1"/>
            </p:cNvSpPr>
            <p:nvPr/>
          </p:nvSpPr>
          <p:spPr bwMode="auto">
            <a:xfrm>
              <a:off x="4564" y="1962"/>
              <a:ext cx="2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(TBIM)</a:t>
              </a:r>
              <a:endParaRPr lang="en-US" altLang="mk-MK"/>
            </a:p>
          </p:txBody>
        </p:sp>
        <p:sp>
          <p:nvSpPr>
            <p:cNvPr id="70762" name="Rectangle 104"/>
            <p:cNvSpPr>
              <a:spLocks noChangeArrowheads="1"/>
            </p:cNvSpPr>
            <p:nvPr/>
          </p:nvSpPr>
          <p:spPr bwMode="auto">
            <a:xfrm>
              <a:off x="4557" y="1112"/>
              <a:ext cx="79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63" name="Rectangle 105"/>
            <p:cNvSpPr>
              <a:spLocks noChangeArrowheads="1"/>
            </p:cNvSpPr>
            <p:nvPr/>
          </p:nvSpPr>
          <p:spPr bwMode="auto">
            <a:xfrm>
              <a:off x="4557" y="1112"/>
              <a:ext cx="79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64" name="Rectangle 106"/>
            <p:cNvSpPr>
              <a:spLocks noChangeArrowheads="1"/>
            </p:cNvSpPr>
            <p:nvPr/>
          </p:nvSpPr>
          <p:spPr bwMode="auto">
            <a:xfrm>
              <a:off x="4576" y="1125"/>
              <a:ext cx="2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Smart</a:t>
              </a:r>
              <a:endParaRPr lang="en-US" altLang="mk-MK"/>
            </a:p>
          </p:txBody>
        </p:sp>
        <p:sp>
          <p:nvSpPr>
            <p:cNvPr id="70765" name="Rectangle 107"/>
            <p:cNvSpPr>
              <a:spLocks noChangeArrowheads="1"/>
            </p:cNvSpPr>
            <p:nvPr/>
          </p:nvSpPr>
          <p:spPr bwMode="auto">
            <a:xfrm>
              <a:off x="4840" y="1125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Transducer</a:t>
              </a:r>
              <a:endParaRPr lang="en-US" altLang="mk-MK"/>
            </a:p>
          </p:txBody>
        </p:sp>
        <p:sp>
          <p:nvSpPr>
            <p:cNvPr id="70766" name="Rectangle 108"/>
            <p:cNvSpPr>
              <a:spLocks noChangeArrowheads="1"/>
            </p:cNvSpPr>
            <p:nvPr/>
          </p:nvSpPr>
          <p:spPr bwMode="auto">
            <a:xfrm>
              <a:off x="4576" y="1225"/>
              <a:ext cx="3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Interface</a:t>
              </a:r>
              <a:endParaRPr lang="en-US" altLang="mk-MK"/>
            </a:p>
          </p:txBody>
        </p:sp>
        <p:sp>
          <p:nvSpPr>
            <p:cNvPr id="70767" name="Rectangle 109"/>
            <p:cNvSpPr>
              <a:spLocks noChangeArrowheads="1"/>
            </p:cNvSpPr>
            <p:nvPr/>
          </p:nvSpPr>
          <p:spPr bwMode="auto">
            <a:xfrm>
              <a:off x="4954" y="1225"/>
              <a:ext cx="2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Module</a:t>
              </a:r>
              <a:endParaRPr lang="en-US" altLang="mk-MK"/>
            </a:p>
          </p:txBody>
        </p:sp>
        <p:sp>
          <p:nvSpPr>
            <p:cNvPr id="70768" name="Rectangle 110"/>
            <p:cNvSpPr>
              <a:spLocks noChangeArrowheads="1"/>
            </p:cNvSpPr>
            <p:nvPr/>
          </p:nvSpPr>
          <p:spPr bwMode="auto">
            <a:xfrm>
              <a:off x="4601" y="1326"/>
              <a:ext cx="2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(STIM)</a:t>
              </a:r>
              <a:endParaRPr lang="en-US" altLang="mk-MK"/>
            </a:p>
          </p:txBody>
        </p:sp>
        <p:sp>
          <p:nvSpPr>
            <p:cNvPr id="70769" name="Rectangle 111"/>
            <p:cNvSpPr>
              <a:spLocks noChangeArrowheads="1"/>
            </p:cNvSpPr>
            <p:nvPr/>
          </p:nvSpPr>
          <p:spPr bwMode="auto">
            <a:xfrm>
              <a:off x="685" y="3454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70" name="Rectangle 112"/>
            <p:cNvSpPr>
              <a:spLocks noChangeArrowheads="1"/>
            </p:cNvSpPr>
            <p:nvPr/>
          </p:nvSpPr>
          <p:spPr bwMode="auto">
            <a:xfrm>
              <a:off x="685" y="3454"/>
              <a:ext cx="79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71" name="Rectangle 113"/>
            <p:cNvSpPr>
              <a:spLocks noChangeArrowheads="1"/>
            </p:cNvSpPr>
            <p:nvPr/>
          </p:nvSpPr>
          <p:spPr bwMode="auto">
            <a:xfrm>
              <a:off x="830" y="3561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Any</a:t>
              </a:r>
              <a:endParaRPr lang="en-US" altLang="mk-MK"/>
            </a:p>
          </p:txBody>
        </p:sp>
        <p:sp>
          <p:nvSpPr>
            <p:cNvPr id="70772" name="Rectangle 114"/>
            <p:cNvSpPr>
              <a:spLocks noChangeArrowheads="1"/>
            </p:cNvSpPr>
            <p:nvPr/>
          </p:nvSpPr>
          <p:spPr bwMode="auto">
            <a:xfrm>
              <a:off x="1006" y="3561"/>
              <a:ext cx="3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Network</a:t>
              </a:r>
              <a:endParaRPr lang="en-US" altLang="mk-MK"/>
            </a:p>
          </p:txBody>
        </p:sp>
        <p:sp>
          <p:nvSpPr>
            <p:cNvPr id="70773" name="Rectangle 117"/>
            <p:cNvSpPr>
              <a:spLocks noChangeArrowheads="1"/>
            </p:cNvSpPr>
            <p:nvPr/>
          </p:nvSpPr>
          <p:spPr bwMode="auto">
            <a:xfrm>
              <a:off x="3074" y="3561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TII</a:t>
              </a:r>
              <a:endParaRPr lang="en-US" altLang="mk-MK"/>
            </a:p>
          </p:txBody>
        </p:sp>
        <p:sp>
          <p:nvSpPr>
            <p:cNvPr id="70774" name="Rectangle 118"/>
            <p:cNvSpPr>
              <a:spLocks noChangeArrowheads="1"/>
            </p:cNvSpPr>
            <p:nvPr/>
          </p:nvSpPr>
          <p:spPr bwMode="auto">
            <a:xfrm>
              <a:off x="3200" y="3561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75" name="Rectangle 119"/>
            <p:cNvSpPr>
              <a:spLocks noChangeArrowheads="1"/>
            </p:cNvSpPr>
            <p:nvPr/>
          </p:nvSpPr>
          <p:spPr bwMode="auto">
            <a:xfrm>
              <a:off x="3250" y="3561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Transducer</a:t>
              </a:r>
              <a:endParaRPr lang="en-US" altLang="mk-MK"/>
            </a:p>
          </p:txBody>
        </p:sp>
        <p:sp>
          <p:nvSpPr>
            <p:cNvPr id="70776" name="Rectangle 120"/>
            <p:cNvSpPr>
              <a:spLocks noChangeArrowheads="1"/>
            </p:cNvSpPr>
            <p:nvPr/>
          </p:nvSpPr>
          <p:spPr bwMode="auto">
            <a:xfrm>
              <a:off x="3721" y="3561"/>
              <a:ext cx="4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Independent</a:t>
              </a:r>
              <a:endParaRPr lang="en-US" altLang="mk-MK"/>
            </a:p>
          </p:txBody>
        </p:sp>
        <p:sp>
          <p:nvSpPr>
            <p:cNvPr id="70777" name="Rectangle 121"/>
            <p:cNvSpPr>
              <a:spLocks noChangeArrowheads="1"/>
            </p:cNvSpPr>
            <p:nvPr/>
          </p:nvSpPr>
          <p:spPr bwMode="auto">
            <a:xfrm>
              <a:off x="4249" y="3561"/>
              <a:ext cx="3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Interface</a:t>
              </a:r>
              <a:endParaRPr lang="en-US" altLang="mk-MK"/>
            </a:p>
          </p:txBody>
        </p:sp>
        <p:sp>
          <p:nvSpPr>
            <p:cNvPr id="70778" name="Rectangle 122"/>
            <p:cNvSpPr>
              <a:spLocks noChangeArrowheads="1"/>
            </p:cNvSpPr>
            <p:nvPr/>
          </p:nvSpPr>
          <p:spPr bwMode="auto">
            <a:xfrm>
              <a:off x="3074" y="3661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Txdcr</a:t>
              </a:r>
              <a:endParaRPr lang="en-US" altLang="mk-MK"/>
            </a:p>
          </p:txBody>
        </p:sp>
        <p:sp>
          <p:nvSpPr>
            <p:cNvPr id="70779" name="Rectangle 123"/>
            <p:cNvSpPr>
              <a:spLocks noChangeArrowheads="1"/>
            </p:cNvSpPr>
            <p:nvPr/>
          </p:nvSpPr>
          <p:spPr bwMode="auto">
            <a:xfrm>
              <a:off x="3325" y="3661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-</a:t>
              </a:r>
              <a:endParaRPr lang="en-US" altLang="mk-MK"/>
            </a:p>
          </p:txBody>
        </p:sp>
        <p:sp>
          <p:nvSpPr>
            <p:cNvPr id="70780" name="Rectangle 124"/>
            <p:cNvSpPr>
              <a:spLocks noChangeArrowheads="1"/>
            </p:cNvSpPr>
            <p:nvPr/>
          </p:nvSpPr>
          <p:spPr bwMode="auto">
            <a:xfrm>
              <a:off x="3376" y="3661"/>
              <a:ext cx="4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Transducer</a:t>
              </a:r>
              <a:endParaRPr lang="en-US" altLang="mk-MK"/>
            </a:p>
          </p:txBody>
        </p:sp>
        <p:sp>
          <p:nvSpPr>
            <p:cNvPr id="70781" name="Rectangle 125"/>
            <p:cNvSpPr>
              <a:spLocks noChangeArrowheads="1"/>
            </p:cNvSpPr>
            <p:nvPr/>
          </p:nvSpPr>
          <p:spPr bwMode="auto">
            <a:xfrm>
              <a:off x="3545" y="986"/>
              <a:ext cx="283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82" name="Rectangle 126"/>
            <p:cNvSpPr>
              <a:spLocks noChangeArrowheads="1"/>
            </p:cNvSpPr>
            <p:nvPr/>
          </p:nvSpPr>
          <p:spPr bwMode="auto">
            <a:xfrm>
              <a:off x="3545" y="986"/>
              <a:ext cx="283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83" name="Rectangle 127"/>
            <p:cNvSpPr>
              <a:spLocks noChangeArrowheads="1"/>
            </p:cNvSpPr>
            <p:nvPr/>
          </p:nvSpPr>
          <p:spPr bwMode="auto">
            <a:xfrm rot="-5400000">
              <a:off x="3507" y="1286"/>
              <a:ext cx="2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Digital</a:t>
              </a:r>
              <a:endParaRPr lang="en-US" altLang="mk-MK"/>
            </a:p>
          </p:txBody>
        </p:sp>
        <p:sp>
          <p:nvSpPr>
            <p:cNvPr id="70784" name="Rectangle 128"/>
            <p:cNvSpPr>
              <a:spLocks noChangeArrowheads="1"/>
            </p:cNvSpPr>
            <p:nvPr/>
          </p:nvSpPr>
          <p:spPr bwMode="auto">
            <a:xfrm rot="-5400000">
              <a:off x="3582" y="1078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TII</a:t>
              </a:r>
              <a:endParaRPr lang="en-US" altLang="mk-MK"/>
            </a:p>
          </p:txBody>
        </p:sp>
        <p:sp>
          <p:nvSpPr>
            <p:cNvPr id="70785" name="Rectangle 129"/>
            <p:cNvSpPr>
              <a:spLocks noChangeArrowheads="1"/>
            </p:cNvSpPr>
            <p:nvPr/>
          </p:nvSpPr>
          <p:spPr bwMode="auto">
            <a:xfrm rot="-5400000">
              <a:off x="3564" y="1229"/>
              <a:ext cx="3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Interface</a:t>
              </a:r>
              <a:endParaRPr lang="en-US" altLang="mk-MK"/>
            </a:p>
          </p:txBody>
        </p:sp>
        <p:sp>
          <p:nvSpPr>
            <p:cNvPr id="70786" name="Rectangle 130"/>
            <p:cNvSpPr>
              <a:spLocks noChangeArrowheads="1"/>
            </p:cNvSpPr>
            <p:nvPr/>
          </p:nvSpPr>
          <p:spPr bwMode="auto">
            <a:xfrm>
              <a:off x="3539" y="1030"/>
              <a:ext cx="88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87" name="Rectangle 131"/>
            <p:cNvSpPr>
              <a:spLocks noChangeArrowheads="1"/>
            </p:cNvSpPr>
            <p:nvPr/>
          </p:nvSpPr>
          <p:spPr bwMode="auto">
            <a:xfrm>
              <a:off x="3539" y="1030"/>
              <a:ext cx="880" cy="479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88" name="Line 132"/>
            <p:cNvSpPr>
              <a:spLocks noChangeShapeType="1"/>
            </p:cNvSpPr>
            <p:nvPr/>
          </p:nvSpPr>
          <p:spPr bwMode="auto">
            <a:xfrm>
              <a:off x="3809" y="1030"/>
              <a:ext cx="1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789" name="Line 133"/>
            <p:cNvSpPr>
              <a:spLocks noChangeShapeType="1"/>
            </p:cNvSpPr>
            <p:nvPr/>
          </p:nvSpPr>
          <p:spPr bwMode="auto">
            <a:xfrm>
              <a:off x="3809" y="1276"/>
              <a:ext cx="6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790" name="Rectangle 134"/>
            <p:cNvSpPr>
              <a:spLocks noChangeArrowheads="1"/>
            </p:cNvSpPr>
            <p:nvPr/>
          </p:nvSpPr>
          <p:spPr bwMode="auto">
            <a:xfrm>
              <a:off x="3866" y="1074"/>
              <a:ext cx="4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91" name="Rectangle 135"/>
            <p:cNvSpPr>
              <a:spLocks noChangeArrowheads="1"/>
            </p:cNvSpPr>
            <p:nvPr/>
          </p:nvSpPr>
          <p:spPr bwMode="auto">
            <a:xfrm>
              <a:off x="3866" y="1074"/>
              <a:ext cx="4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92" name="Rectangle 136"/>
            <p:cNvSpPr>
              <a:spLocks noChangeArrowheads="1"/>
            </p:cNvSpPr>
            <p:nvPr/>
          </p:nvSpPr>
          <p:spPr bwMode="auto">
            <a:xfrm>
              <a:off x="3992" y="1106"/>
              <a:ext cx="2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100" b="1">
                  <a:solidFill>
                    <a:srgbClr val="000000"/>
                  </a:solidFill>
                </a:rPr>
                <a:t>TEDS</a:t>
              </a:r>
              <a:endParaRPr lang="en-US" altLang="mk-MK"/>
            </a:p>
          </p:txBody>
        </p:sp>
        <p:sp>
          <p:nvSpPr>
            <p:cNvPr id="70793" name="Freeform 137"/>
            <p:cNvSpPr>
              <a:spLocks/>
            </p:cNvSpPr>
            <p:nvPr/>
          </p:nvSpPr>
          <p:spPr bwMode="auto">
            <a:xfrm>
              <a:off x="4136" y="1282"/>
              <a:ext cx="1" cy="227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63 h 36"/>
                <a:gd name="T4" fmla="*/ 0 w 1"/>
                <a:gd name="T5" fmla="*/ 227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6">
                  <a:moveTo>
                    <a:pt x="0" y="0"/>
                  </a:moveTo>
                  <a:lnTo>
                    <a:pt x="0" y="10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794" name="Rectangle 138"/>
            <p:cNvSpPr>
              <a:spLocks noChangeArrowheads="1"/>
            </p:cNvSpPr>
            <p:nvPr/>
          </p:nvSpPr>
          <p:spPr bwMode="auto">
            <a:xfrm>
              <a:off x="3816" y="1290"/>
              <a:ext cx="320" cy="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95" name="Rectangle 139"/>
            <p:cNvSpPr>
              <a:spLocks noChangeArrowheads="1"/>
            </p:cNvSpPr>
            <p:nvPr/>
          </p:nvSpPr>
          <p:spPr bwMode="auto">
            <a:xfrm>
              <a:off x="3816" y="1282"/>
              <a:ext cx="32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96" name="Rectangle 140"/>
            <p:cNvSpPr>
              <a:spLocks noChangeArrowheads="1"/>
            </p:cNvSpPr>
            <p:nvPr/>
          </p:nvSpPr>
          <p:spPr bwMode="auto">
            <a:xfrm>
              <a:off x="3897" y="1339"/>
              <a:ext cx="1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FDC</a:t>
              </a:r>
              <a:endParaRPr lang="en-US" altLang="mk-MK"/>
            </a:p>
          </p:txBody>
        </p:sp>
        <p:sp>
          <p:nvSpPr>
            <p:cNvPr id="70797" name="Rectangle 141"/>
            <p:cNvSpPr>
              <a:spLocks noChangeArrowheads="1"/>
            </p:cNvSpPr>
            <p:nvPr/>
          </p:nvSpPr>
          <p:spPr bwMode="auto">
            <a:xfrm>
              <a:off x="4117" y="1282"/>
              <a:ext cx="32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98" name="Rectangle 142"/>
            <p:cNvSpPr>
              <a:spLocks noChangeArrowheads="1"/>
            </p:cNvSpPr>
            <p:nvPr/>
          </p:nvSpPr>
          <p:spPr bwMode="auto">
            <a:xfrm>
              <a:off x="4117" y="1282"/>
              <a:ext cx="32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799" name="Rectangle 143"/>
            <p:cNvSpPr>
              <a:spLocks noChangeArrowheads="1"/>
            </p:cNvSpPr>
            <p:nvPr/>
          </p:nvSpPr>
          <p:spPr bwMode="auto">
            <a:xfrm>
              <a:off x="4161" y="1339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Txdcr</a:t>
              </a:r>
              <a:endParaRPr lang="en-US" altLang="mk-MK"/>
            </a:p>
          </p:txBody>
        </p:sp>
        <p:sp>
          <p:nvSpPr>
            <p:cNvPr id="70800" name="Rectangle 144"/>
            <p:cNvSpPr>
              <a:spLocks noChangeArrowheads="1"/>
            </p:cNvSpPr>
            <p:nvPr/>
          </p:nvSpPr>
          <p:spPr bwMode="auto">
            <a:xfrm>
              <a:off x="3545" y="1628"/>
              <a:ext cx="283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01" name="Rectangle 145"/>
            <p:cNvSpPr>
              <a:spLocks noChangeArrowheads="1"/>
            </p:cNvSpPr>
            <p:nvPr/>
          </p:nvSpPr>
          <p:spPr bwMode="auto">
            <a:xfrm>
              <a:off x="3545" y="1628"/>
              <a:ext cx="283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02" name="Rectangle 146"/>
            <p:cNvSpPr>
              <a:spLocks noChangeArrowheads="1"/>
            </p:cNvSpPr>
            <p:nvPr/>
          </p:nvSpPr>
          <p:spPr bwMode="auto">
            <a:xfrm rot="-5400000">
              <a:off x="3520" y="1948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Txdcr</a:t>
              </a:r>
              <a:endParaRPr lang="en-US" altLang="mk-MK"/>
            </a:p>
          </p:txBody>
        </p:sp>
        <p:sp>
          <p:nvSpPr>
            <p:cNvPr id="70803" name="Rectangle 147"/>
            <p:cNvSpPr>
              <a:spLocks noChangeArrowheads="1"/>
            </p:cNvSpPr>
            <p:nvPr/>
          </p:nvSpPr>
          <p:spPr bwMode="auto">
            <a:xfrm rot="-5400000">
              <a:off x="3553" y="1730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Bus</a:t>
              </a:r>
              <a:endParaRPr lang="en-US" altLang="mk-MK"/>
            </a:p>
          </p:txBody>
        </p:sp>
        <p:sp>
          <p:nvSpPr>
            <p:cNvPr id="70804" name="Rectangle 148"/>
            <p:cNvSpPr>
              <a:spLocks noChangeArrowheads="1"/>
            </p:cNvSpPr>
            <p:nvPr/>
          </p:nvSpPr>
          <p:spPr bwMode="auto">
            <a:xfrm rot="-5400000">
              <a:off x="3565" y="1864"/>
              <a:ext cx="3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Interface</a:t>
              </a:r>
              <a:endParaRPr lang="en-US" altLang="mk-MK"/>
            </a:p>
          </p:txBody>
        </p:sp>
        <p:sp>
          <p:nvSpPr>
            <p:cNvPr id="70805" name="Rectangle 149"/>
            <p:cNvSpPr>
              <a:spLocks noChangeArrowheads="1"/>
            </p:cNvSpPr>
            <p:nvPr/>
          </p:nvSpPr>
          <p:spPr bwMode="auto">
            <a:xfrm>
              <a:off x="3539" y="1666"/>
              <a:ext cx="880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06" name="Rectangle 150"/>
            <p:cNvSpPr>
              <a:spLocks noChangeArrowheads="1"/>
            </p:cNvSpPr>
            <p:nvPr/>
          </p:nvSpPr>
          <p:spPr bwMode="auto">
            <a:xfrm>
              <a:off x="3539" y="1666"/>
              <a:ext cx="880" cy="478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07" name="Line 151"/>
            <p:cNvSpPr>
              <a:spLocks noChangeShapeType="1"/>
            </p:cNvSpPr>
            <p:nvPr/>
          </p:nvSpPr>
          <p:spPr bwMode="auto">
            <a:xfrm>
              <a:off x="3809" y="1666"/>
              <a:ext cx="1" cy="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808" name="Line 152"/>
            <p:cNvSpPr>
              <a:spLocks noChangeShapeType="1"/>
            </p:cNvSpPr>
            <p:nvPr/>
          </p:nvSpPr>
          <p:spPr bwMode="auto">
            <a:xfrm>
              <a:off x="3809" y="1911"/>
              <a:ext cx="6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809" name="Rectangle 153"/>
            <p:cNvSpPr>
              <a:spLocks noChangeArrowheads="1"/>
            </p:cNvSpPr>
            <p:nvPr/>
          </p:nvSpPr>
          <p:spPr bwMode="auto">
            <a:xfrm>
              <a:off x="3866" y="1716"/>
              <a:ext cx="4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10" name="Rectangle 154"/>
            <p:cNvSpPr>
              <a:spLocks noChangeArrowheads="1"/>
            </p:cNvSpPr>
            <p:nvPr/>
          </p:nvSpPr>
          <p:spPr bwMode="auto">
            <a:xfrm>
              <a:off x="3866" y="1716"/>
              <a:ext cx="4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11" name="Rectangle 155"/>
            <p:cNvSpPr>
              <a:spLocks noChangeArrowheads="1"/>
            </p:cNvSpPr>
            <p:nvPr/>
          </p:nvSpPr>
          <p:spPr bwMode="auto">
            <a:xfrm>
              <a:off x="3992" y="1741"/>
              <a:ext cx="2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100" b="1">
                  <a:solidFill>
                    <a:srgbClr val="000000"/>
                  </a:solidFill>
                </a:rPr>
                <a:t>TEDS</a:t>
              </a:r>
              <a:endParaRPr lang="en-US" altLang="mk-MK"/>
            </a:p>
          </p:txBody>
        </p:sp>
        <p:sp>
          <p:nvSpPr>
            <p:cNvPr id="70812" name="Freeform 156"/>
            <p:cNvSpPr>
              <a:spLocks/>
            </p:cNvSpPr>
            <p:nvPr/>
          </p:nvSpPr>
          <p:spPr bwMode="auto">
            <a:xfrm>
              <a:off x="4136" y="1924"/>
              <a:ext cx="1" cy="220"/>
            </a:xfrm>
            <a:custGeom>
              <a:avLst/>
              <a:gdLst>
                <a:gd name="T0" fmla="*/ 0 w 1"/>
                <a:gd name="T1" fmla="*/ 0 h 35"/>
                <a:gd name="T2" fmla="*/ 0 w 1"/>
                <a:gd name="T3" fmla="*/ 63 h 35"/>
                <a:gd name="T4" fmla="*/ 0 w 1"/>
                <a:gd name="T5" fmla="*/ 22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5">
                  <a:moveTo>
                    <a:pt x="0" y="0"/>
                  </a:moveTo>
                  <a:lnTo>
                    <a:pt x="0" y="10"/>
                  </a:lnTo>
                  <a:lnTo>
                    <a:pt x="0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813" name="Rectangle 157"/>
            <p:cNvSpPr>
              <a:spLocks noChangeArrowheads="1"/>
            </p:cNvSpPr>
            <p:nvPr/>
          </p:nvSpPr>
          <p:spPr bwMode="auto">
            <a:xfrm>
              <a:off x="3816" y="1916"/>
              <a:ext cx="320" cy="22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14" name="Rectangle 158"/>
            <p:cNvSpPr>
              <a:spLocks noChangeArrowheads="1"/>
            </p:cNvSpPr>
            <p:nvPr/>
          </p:nvSpPr>
          <p:spPr bwMode="auto">
            <a:xfrm>
              <a:off x="3816" y="1924"/>
              <a:ext cx="32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15" name="Rectangle 159"/>
            <p:cNvSpPr>
              <a:spLocks noChangeArrowheads="1"/>
            </p:cNvSpPr>
            <p:nvPr/>
          </p:nvSpPr>
          <p:spPr bwMode="auto">
            <a:xfrm>
              <a:off x="3897" y="1965"/>
              <a:ext cx="1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FDC</a:t>
              </a:r>
              <a:endParaRPr lang="en-US" altLang="mk-MK"/>
            </a:p>
          </p:txBody>
        </p:sp>
        <p:sp>
          <p:nvSpPr>
            <p:cNvPr id="70816" name="Rectangle 160"/>
            <p:cNvSpPr>
              <a:spLocks noChangeArrowheads="1"/>
            </p:cNvSpPr>
            <p:nvPr/>
          </p:nvSpPr>
          <p:spPr bwMode="auto">
            <a:xfrm>
              <a:off x="4117" y="1924"/>
              <a:ext cx="3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17" name="Rectangle 161"/>
            <p:cNvSpPr>
              <a:spLocks noChangeArrowheads="1"/>
            </p:cNvSpPr>
            <p:nvPr/>
          </p:nvSpPr>
          <p:spPr bwMode="auto">
            <a:xfrm>
              <a:off x="4117" y="1924"/>
              <a:ext cx="3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18" name="Rectangle 162"/>
            <p:cNvSpPr>
              <a:spLocks noChangeArrowheads="1"/>
            </p:cNvSpPr>
            <p:nvPr/>
          </p:nvSpPr>
          <p:spPr bwMode="auto">
            <a:xfrm>
              <a:off x="4161" y="1974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Txdcr</a:t>
              </a:r>
              <a:endParaRPr lang="en-US" altLang="mk-MK"/>
            </a:p>
          </p:txBody>
        </p:sp>
        <p:sp>
          <p:nvSpPr>
            <p:cNvPr id="70819" name="Rectangle 163"/>
            <p:cNvSpPr>
              <a:spLocks noChangeArrowheads="1"/>
            </p:cNvSpPr>
            <p:nvPr/>
          </p:nvSpPr>
          <p:spPr bwMode="auto">
            <a:xfrm>
              <a:off x="3539" y="2270"/>
              <a:ext cx="277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20" name="Rectangle 164"/>
            <p:cNvSpPr>
              <a:spLocks noChangeArrowheads="1"/>
            </p:cNvSpPr>
            <p:nvPr/>
          </p:nvSpPr>
          <p:spPr bwMode="auto">
            <a:xfrm>
              <a:off x="3539" y="2270"/>
              <a:ext cx="277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21" name="Rectangle 165"/>
            <p:cNvSpPr>
              <a:spLocks noChangeArrowheads="1"/>
            </p:cNvSpPr>
            <p:nvPr/>
          </p:nvSpPr>
          <p:spPr bwMode="auto">
            <a:xfrm rot="-5400000">
              <a:off x="3459" y="2504"/>
              <a:ext cx="3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Wireless</a:t>
              </a:r>
              <a:endParaRPr lang="en-US" altLang="mk-MK"/>
            </a:p>
          </p:txBody>
        </p:sp>
        <p:sp>
          <p:nvSpPr>
            <p:cNvPr id="70822" name="Rectangle 166"/>
            <p:cNvSpPr>
              <a:spLocks noChangeArrowheads="1"/>
            </p:cNvSpPr>
            <p:nvPr/>
          </p:nvSpPr>
          <p:spPr bwMode="auto">
            <a:xfrm rot="-5400000">
              <a:off x="3557" y="2506"/>
              <a:ext cx="3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Interface</a:t>
              </a:r>
              <a:endParaRPr lang="en-US" altLang="mk-MK"/>
            </a:p>
          </p:txBody>
        </p:sp>
        <p:sp>
          <p:nvSpPr>
            <p:cNvPr id="70823" name="Rectangle 167"/>
            <p:cNvSpPr>
              <a:spLocks noChangeArrowheads="1"/>
            </p:cNvSpPr>
            <p:nvPr/>
          </p:nvSpPr>
          <p:spPr bwMode="auto">
            <a:xfrm>
              <a:off x="3533" y="2308"/>
              <a:ext cx="880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24" name="Rectangle 168"/>
            <p:cNvSpPr>
              <a:spLocks noChangeArrowheads="1"/>
            </p:cNvSpPr>
            <p:nvPr/>
          </p:nvSpPr>
          <p:spPr bwMode="auto">
            <a:xfrm>
              <a:off x="3533" y="2308"/>
              <a:ext cx="880" cy="478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25" name="Line 169"/>
            <p:cNvSpPr>
              <a:spLocks noChangeShapeType="1"/>
            </p:cNvSpPr>
            <p:nvPr/>
          </p:nvSpPr>
          <p:spPr bwMode="auto">
            <a:xfrm>
              <a:off x="3803" y="2308"/>
              <a:ext cx="1" cy="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826" name="Line 170"/>
            <p:cNvSpPr>
              <a:spLocks noChangeShapeType="1"/>
            </p:cNvSpPr>
            <p:nvPr/>
          </p:nvSpPr>
          <p:spPr bwMode="auto">
            <a:xfrm>
              <a:off x="3803" y="2554"/>
              <a:ext cx="6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827" name="Rectangle 171"/>
            <p:cNvSpPr>
              <a:spLocks noChangeArrowheads="1"/>
            </p:cNvSpPr>
            <p:nvPr/>
          </p:nvSpPr>
          <p:spPr bwMode="auto">
            <a:xfrm>
              <a:off x="3860" y="2352"/>
              <a:ext cx="47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28" name="Rectangle 172"/>
            <p:cNvSpPr>
              <a:spLocks noChangeArrowheads="1"/>
            </p:cNvSpPr>
            <p:nvPr/>
          </p:nvSpPr>
          <p:spPr bwMode="auto">
            <a:xfrm>
              <a:off x="3860" y="2352"/>
              <a:ext cx="47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29" name="Rectangle 173"/>
            <p:cNvSpPr>
              <a:spLocks noChangeArrowheads="1"/>
            </p:cNvSpPr>
            <p:nvPr/>
          </p:nvSpPr>
          <p:spPr bwMode="auto">
            <a:xfrm>
              <a:off x="3985" y="2384"/>
              <a:ext cx="2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100" b="1">
                  <a:solidFill>
                    <a:srgbClr val="000000"/>
                  </a:solidFill>
                </a:rPr>
                <a:t>TEDS</a:t>
              </a:r>
              <a:endParaRPr lang="en-US" altLang="mk-MK"/>
            </a:p>
          </p:txBody>
        </p:sp>
        <p:sp>
          <p:nvSpPr>
            <p:cNvPr id="70830" name="Freeform 174"/>
            <p:cNvSpPr>
              <a:spLocks/>
            </p:cNvSpPr>
            <p:nvPr/>
          </p:nvSpPr>
          <p:spPr bwMode="auto">
            <a:xfrm>
              <a:off x="4130" y="2560"/>
              <a:ext cx="1" cy="22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69 h 36"/>
                <a:gd name="T4" fmla="*/ 0 w 1"/>
                <a:gd name="T5" fmla="*/ 22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6">
                  <a:moveTo>
                    <a:pt x="0" y="0"/>
                  </a:moveTo>
                  <a:lnTo>
                    <a:pt x="0" y="11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70831" name="Rectangle 175"/>
            <p:cNvSpPr>
              <a:spLocks noChangeArrowheads="1"/>
            </p:cNvSpPr>
            <p:nvPr/>
          </p:nvSpPr>
          <p:spPr bwMode="auto">
            <a:xfrm>
              <a:off x="3809" y="2560"/>
              <a:ext cx="321" cy="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32" name="Rectangle 176"/>
            <p:cNvSpPr>
              <a:spLocks noChangeArrowheads="1"/>
            </p:cNvSpPr>
            <p:nvPr/>
          </p:nvSpPr>
          <p:spPr bwMode="auto">
            <a:xfrm>
              <a:off x="3809" y="2560"/>
              <a:ext cx="32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33" name="Rectangle 177"/>
            <p:cNvSpPr>
              <a:spLocks noChangeArrowheads="1"/>
            </p:cNvSpPr>
            <p:nvPr/>
          </p:nvSpPr>
          <p:spPr bwMode="auto">
            <a:xfrm>
              <a:off x="3891" y="2623"/>
              <a:ext cx="1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FDC</a:t>
              </a:r>
              <a:endParaRPr lang="en-US" altLang="mk-MK"/>
            </a:p>
          </p:txBody>
        </p:sp>
        <p:sp>
          <p:nvSpPr>
            <p:cNvPr id="70834" name="Rectangle 178"/>
            <p:cNvSpPr>
              <a:spLocks noChangeArrowheads="1"/>
            </p:cNvSpPr>
            <p:nvPr/>
          </p:nvSpPr>
          <p:spPr bwMode="auto">
            <a:xfrm>
              <a:off x="4111" y="2560"/>
              <a:ext cx="32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35" name="Rectangle 179"/>
            <p:cNvSpPr>
              <a:spLocks noChangeArrowheads="1"/>
            </p:cNvSpPr>
            <p:nvPr/>
          </p:nvSpPr>
          <p:spPr bwMode="auto">
            <a:xfrm>
              <a:off x="4111" y="2560"/>
              <a:ext cx="32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mk-MK" altLang="mk-MK"/>
            </a:p>
          </p:txBody>
        </p:sp>
        <p:sp>
          <p:nvSpPr>
            <p:cNvPr id="70836" name="Rectangle 180"/>
            <p:cNvSpPr>
              <a:spLocks noChangeArrowheads="1"/>
            </p:cNvSpPr>
            <p:nvPr/>
          </p:nvSpPr>
          <p:spPr bwMode="auto">
            <a:xfrm>
              <a:off x="4155" y="2616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mk-MK" sz="1000" b="1">
                  <a:solidFill>
                    <a:srgbClr val="000000"/>
                  </a:solidFill>
                </a:rPr>
                <a:t>Txdcr</a:t>
              </a:r>
              <a:endParaRPr lang="en-US" altLang="mk-MK"/>
            </a:p>
          </p:txBody>
        </p:sp>
      </p:grpSp>
    </p:spTree>
    <p:extLst>
      <p:ext uri="{BB962C8B-B14F-4D97-AF65-F5344CB8AC3E}">
        <p14:creationId xmlns:p14="http://schemas.microsoft.com/office/powerpoint/2010/main" val="29472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" y="964214"/>
            <a:ext cx="1875380" cy="175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4574" y="14677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+mj-lt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94649-3E22-4588-B073-A30CE2AA19FE}"/>
              </a:ext>
            </a:extLst>
          </p:cNvPr>
          <p:cNvSpPr txBox="1"/>
          <p:nvPr/>
        </p:nvSpPr>
        <p:spPr>
          <a:xfrm>
            <a:off x="1220306" y="2719215"/>
            <a:ext cx="360836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dirty="0">
                <a:solidFill>
                  <a:prstClr val="black"/>
                </a:solidFill>
                <a:latin typeface="Garamond" panose="02020404030301010803" pitchFamily="18" charset="0"/>
                <a:cs typeface="+mn-cs"/>
              </a:rPr>
              <a:t>ITASDI</a:t>
            </a:r>
            <a:endParaRPr lang="en-US" sz="7500" dirty="0">
              <a:ln w="9525">
                <a:solidFill>
                  <a:srgbClr val="FFED00"/>
                </a:solidFill>
                <a:prstDash val="solid"/>
              </a:ln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74" y="3837134"/>
            <a:ext cx="891540" cy="891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3688842" y="3768554"/>
            <a:ext cx="949361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8" y="3785930"/>
            <a:ext cx="1028700" cy="1028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8EB124-E47F-448D-B8E0-55F7BFA0B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03" y="2953730"/>
            <a:ext cx="1133912" cy="754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D746F-8C41-451C-BE79-F52029CAA55C}"/>
              </a:ext>
            </a:extLst>
          </p:cNvPr>
          <p:cNvSpPr txBox="1"/>
          <p:nvPr/>
        </p:nvSpPr>
        <p:spPr>
          <a:xfrm>
            <a:off x="5814650" y="2636912"/>
            <a:ext cx="1972994" cy="12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</a:rPr>
              <a:t>Co-f</a:t>
            </a:r>
            <a:r>
              <a:rPr lang="en-US" sz="1538" dirty="0" err="1">
                <a:solidFill>
                  <a:prstClr val="black"/>
                </a:solidFill>
                <a:latin typeface="+mj-lt"/>
                <a:cs typeface="+mn-cs"/>
              </a:rPr>
              <a:t>unded</a:t>
            </a: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 by the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Erasmus+ Programme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of the European Union</a:t>
            </a:r>
          </a:p>
        </p:txBody>
      </p:sp>
      <p:pic>
        <p:nvPicPr>
          <p:cNvPr id="15" name="Picture 14" descr="Novi Sad University.svg">
            <a:extLst>
              <a:ext uri="{FF2B5EF4-FFF2-40B4-BE49-F238E27FC236}">
                <a16:creationId xmlns:a16="http://schemas.microsoft.com/office/drawing/2014/main" id="{B1BE40A5-E537-4BAD-AD83-2AB7139775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28" y="3875058"/>
            <a:ext cx="862900" cy="80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8" y="3875058"/>
            <a:ext cx="935652" cy="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ЕВОЛУЦИЈА НА ПАМЕТНИ ТЕЛЕФОНИ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5" y="1782762"/>
            <a:ext cx="87871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mk-MK" altLang="mk-MK" dirty="0"/>
              <a:t>СЕНЗОРИ СЕ</a:t>
            </a:r>
            <a:endParaRPr lang="en-US" altLang="mk-MK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mk-MK" altLang="mk-MK" sz="2000" dirty="0">
                <a:solidFill>
                  <a:srgbClr val="FF0000"/>
                </a:solidFill>
              </a:rPr>
              <a:t>чувствителни</a:t>
            </a:r>
            <a:r>
              <a:rPr lang="mk-MK" altLang="mk-MK" sz="2000" dirty="0"/>
              <a:t> на одредена физичка величина од околината (температура, осветленост, притисок и сл.)</a:t>
            </a:r>
          </a:p>
          <a:p>
            <a:pPr algn="just"/>
            <a:r>
              <a:rPr lang="mk-MK" altLang="mk-MK" sz="2000" dirty="0">
                <a:solidFill>
                  <a:srgbClr val="FF0000"/>
                </a:solidFill>
              </a:rPr>
              <a:t>не</a:t>
            </a:r>
            <a:r>
              <a:rPr lang="en-US" altLang="mk-MK" sz="2000" dirty="0">
                <a:solidFill>
                  <a:srgbClr val="FF0000"/>
                </a:solidFill>
              </a:rPr>
              <a:t>-</a:t>
            </a:r>
            <a:r>
              <a:rPr lang="mk-MK" altLang="mk-MK" sz="2000" dirty="0">
                <a:solidFill>
                  <a:srgbClr val="FF0000"/>
                </a:solidFill>
              </a:rPr>
              <a:t>чувствителни</a:t>
            </a:r>
            <a:r>
              <a:rPr lang="mk-MK" altLang="mk-MK" sz="2000" dirty="0"/>
              <a:t> на сите други надворешни фактори</a:t>
            </a:r>
          </a:p>
          <a:p>
            <a:pPr algn="just"/>
            <a:r>
              <a:rPr lang="mk-MK" altLang="mk-MK" sz="2000" dirty="0"/>
              <a:t>способни да </a:t>
            </a:r>
            <a:r>
              <a:rPr lang="mk-MK" altLang="mk-MK" sz="2000" dirty="0">
                <a:solidFill>
                  <a:srgbClr val="FF0000"/>
                </a:solidFill>
              </a:rPr>
              <a:t>генерираат мерлив</a:t>
            </a:r>
            <a:r>
              <a:rPr lang="mk-MK" altLang="mk-MK" sz="2000" dirty="0"/>
              <a:t> излезен </a:t>
            </a:r>
            <a:r>
              <a:rPr lang="mk-MK" altLang="mk-MK" sz="2000" dirty="0">
                <a:solidFill>
                  <a:srgbClr val="FF0000"/>
                </a:solidFill>
              </a:rPr>
              <a:t>сигнал</a:t>
            </a:r>
            <a:r>
              <a:rPr lang="mk-MK" altLang="mk-MK" sz="2000" dirty="0"/>
              <a:t> како резултат на </a:t>
            </a:r>
            <a:r>
              <a:rPr lang="mk-MK" altLang="mk-MK" sz="2000" dirty="0">
                <a:solidFill>
                  <a:srgbClr val="FF0000"/>
                </a:solidFill>
              </a:rPr>
              <a:t>побудната физичка величина</a:t>
            </a:r>
          </a:p>
          <a:p>
            <a:endParaRPr lang="en-US" altLang="mk-MK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173338" cy="3249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/>
        </p:blipFill>
        <p:spPr>
          <a:xfrm>
            <a:off x="2310011" y="3858592"/>
            <a:ext cx="2430016" cy="23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ДОМЕНИ НА ПРИМЕНА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583375"/>
              </p:ext>
            </p:extLst>
          </p:nvPr>
        </p:nvGraphicFramePr>
        <p:xfrm>
          <a:off x="457200" y="1417638"/>
          <a:ext cx="8229600" cy="53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28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27000"/>
            <a:ext cx="8686800" cy="1112838"/>
          </a:xfrm>
        </p:spPr>
        <p:txBody>
          <a:bodyPr/>
          <a:lstStyle/>
          <a:p>
            <a:pPr eaLnBrk="1" hangingPunct="1">
              <a:defRPr/>
            </a:pPr>
            <a:r>
              <a:rPr lang="mk-MK" altLang="mk-M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ИЗЛЕЗНИ СИГНАЛИ</a:t>
            </a:r>
            <a:endParaRPr lang="en-US" altLang="mk-MK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06816"/>
              </p:ext>
            </p:extLst>
          </p:nvPr>
        </p:nvGraphicFramePr>
        <p:xfrm>
          <a:off x="-540568" y="1628800"/>
          <a:ext cx="8700285" cy="501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03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АНАЛОГНИ СЕНЗОРИ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k-MK" sz="2400" dirty="0"/>
              <a:t>Аналогните сензори се познати и како </a:t>
            </a:r>
            <a:r>
              <a:rPr lang="mk-MK" sz="2400" dirty="0">
                <a:solidFill>
                  <a:srgbClr val="FF0000"/>
                </a:solidFill>
              </a:rPr>
              <a:t>модулациски</a:t>
            </a:r>
          </a:p>
          <a:p>
            <a:pPr algn="just"/>
            <a:r>
              <a:rPr lang="mk-MK" sz="2400" dirty="0"/>
              <a:t>Физичката величина предмет на мерење игра улога на </a:t>
            </a:r>
            <a:r>
              <a:rPr lang="mk-MK" sz="2400" dirty="0">
                <a:solidFill>
                  <a:srgbClr val="FF0000"/>
                </a:solidFill>
              </a:rPr>
              <a:t>модулациски</a:t>
            </a:r>
            <a:r>
              <a:rPr lang="mk-MK" sz="2400" dirty="0"/>
              <a:t> сигнал, додека излезната величина претставува </a:t>
            </a:r>
            <a:r>
              <a:rPr lang="mk-MK" sz="2400" dirty="0">
                <a:solidFill>
                  <a:srgbClr val="FF0000"/>
                </a:solidFill>
              </a:rPr>
              <a:t>носител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6480720" cy="34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ДИГИТАЛНИ СЕНЗОРИ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k-MK" sz="2400" dirty="0"/>
              <a:t>Излезниот сигнал кај дигиталните сензори е во</a:t>
            </a:r>
            <a:r>
              <a:rPr lang="en-US" sz="2400" dirty="0"/>
              <a:t> </a:t>
            </a:r>
            <a:r>
              <a:rPr lang="mk-MK" sz="2400" dirty="0"/>
              <a:t>кодиран </a:t>
            </a:r>
            <a:r>
              <a:rPr lang="mk-MK" sz="2400" dirty="0">
                <a:solidFill>
                  <a:srgbClr val="FF0000"/>
                </a:solidFill>
              </a:rPr>
              <a:t>дигитален облик </a:t>
            </a:r>
            <a:r>
              <a:rPr lang="mk-MK" sz="2400" dirty="0"/>
              <a:t>и може директно да се обработува од дигитални системи.</a:t>
            </a:r>
          </a:p>
          <a:p>
            <a:pPr algn="just"/>
            <a:r>
              <a:rPr lang="mk-MK" sz="2400" dirty="0"/>
              <a:t>Дигиталните сензори, не се секогаш </a:t>
            </a:r>
            <a:r>
              <a:rPr lang="en-US" sz="2400" dirty="0"/>
              <a:t>“</a:t>
            </a:r>
            <a:r>
              <a:rPr lang="mk-MK" sz="2400" dirty="0"/>
              <a:t>паметни</a:t>
            </a:r>
            <a:r>
              <a:rPr lang="en-US" sz="2400" dirty="0"/>
              <a:t>”</a:t>
            </a:r>
            <a:r>
              <a:rPr lang="mk-MK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b="14092"/>
          <a:stretch/>
        </p:blipFill>
        <p:spPr>
          <a:xfrm>
            <a:off x="1691680" y="3429000"/>
            <a:ext cx="5379894" cy="3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01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86&quot;/&gt;&lt;/object&gt;&lt;object type=&quot;3&quot; unique_id=&quot;10006&quot;&gt;&lt;property id=&quot;20148&quot; value=&quot;5&quot;/&gt;&lt;property id=&quot;20300&quot; value=&quot;Slide 3 - &amp;quot;ИНТЕРНЕТ НА НЕШТА&amp;quot;&quot;/&gt;&lt;property id=&quot;20307&quot; value=&quot;298&quot;/&gt;&lt;/object&gt;&lt;object type=&quot;3&quot; unique_id=&quot;10007&quot;&gt;&lt;property id=&quot;20148&quot; value=&quot;5&quot;/&gt;&lt;property id=&quot;20300&quot; value=&quot;Slide 4 - &amp;quot;ЕВОЛУЦИЈА НА ПАМЕТНИ ТЕЛЕФОНИ&amp;quot;&quot;/&gt;&lt;property id=&quot;20307&quot; value=&quot;299&quot;/&gt;&lt;/object&gt;&lt;object type=&quot;3&quot; unique_id=&quot;10008&quot;&gt;&lt;property id=&quot;20148&quot; value=&quot;5&quot;/&gt;&lt;property id=&quot;20300&quot; value=&quot;Slide 5 - &amp;quot;СЕНЗОРИ СЕ&amp;quot;&quot;/&gt;&lt;property id=&quot;20307&quot; value=&quot;260&quot;/&gt;&lt;/object&gt;&lt;object type=&quot;3&quot; unique_id=&quot;10010&quot;&gt;&lt;property id=&quot;20148&quot; value=&quot;5&quot;/&gt;&lt;property id=&quot;20300&quot; value=&quot;Slide 6 - &amp;quot;ДОМЕНИ НА ПРИМЕНА&amp;quot;&quot;/&gt;&lt;property id=&quot;20307&quot; value=&quot;263&quot;/&gt;&lt;/object&gt;&lt;object type=&quot;3&quot; unique_id=&quot;10011&quot;&gt;&lt;property id=&quot;20148&quot; value=&quot;5&quot;/&gt;&lt;property id=&quot;20300&quot; value=&quot;Slide 7 - &amp;quot;ИЗЛЕЗНИ СИГНАЛИ&amp;quot;&quot;/&gt;&lt;property id=&quot;20307&quot; value=&quot;268&quot;/&gt;&lt;/object&gt;&lt;object type=&quot;3&quot; unique_id=&quot;10012&quot;&gt;&lt;property id=&quot;20148&quot; value=&quot;5&quot;/&gt;&lt;property id=&quot;20300&quot; value=&quot;Slide 8 - &amp;quot;АНАЛОГНИ СЕНЗОРИ&amp;quot;&quot;/&gt;&lt;property id=&quot;20307&quot; value=&quot;272&quot;/&gt;&lt;/object&gt;&lt;object type=&quot;3&quot; unique_id=&quot;10013&quot;&gt;&lt;property id=&quot;20148&quot; value=&quot;5&quot;/&gt;&lt;property id=&quot;20300&quot; value=&quot;Slide 9 - &amp;quot;ДИГИТАЛНИ СЕНЗОРИ&amp;quot;&quot;/&gt;&lt;property id=&quot;20307&quot; value=&quot;266&quot;/&gt;&lt;/object&gt;&lt;object type=&quot;3&quot; unique_id=&quot;10014&quot;&gt;&lt;property id=&quot;20148&quot; value=&quot;5&quot;/&gt;&lt;property id=&quot;20300&quot; value=&quot;Slide 10 - &amp;quot;ИЗЛЕЗНИ СИГНАЛИ КАЈ ДИГИТАЛНИ СЕНЗОРИ&amp;quot;&quot;/&gt;&lt;property id=&quot;20307&quot; value=&quot;294&quot;/&gt;&lt;/object&gt;&lt;object type=&quot;3&quot; unique_id=&quot;10015&quot;&gt;&lt;property id=&quot;20148&quot; value=&quot;5&quot;/&gt;&lt;property id=&quot;20300&quot; value=&quot;Slide 11 - &amp;quot;КВАЗИ-ДИГИТАЛНИ СЕНЗОРИ&amp;quot;&quot;/&gt;&lt;property id=&quot;20307&quot; value=&quot;269&quot;/&gt;&lt;/object&gt;&lt;object type=&quot;3&quot; unique_id=&quot;10016&quot;&gt;&lt;property id=&quot;20148&quot; value=&quot;5&quot;/&gt;&lt;property id=&quot;20300&quot; value=&quot;Slide 12 - &amp;quot;КВАЗИ-ДИГИТАЛНИ СЕНЗОРИ&amp;quot;&quot;/&gt;&lt;property id=&quot;20307&quot; value=&quot;270&quot;/&gt;&lt;/object&gt;&lt;object type=&quot;3&quot; unique_id=&quot;10017&quot;&gt;&lt;property id=&quot;20148&quot; value=&quot;5&quot;/&gt;&lt;property id=&quot;20300&quot; value=&quot;Slide 13 - &amp;quot;ПРЕДНОСТ НА КВАЗИ-ДИГИТАЛНИТЕ СЕНЗОРИ&amp;quot;&quot;/&gt;&lt;property id=&quot;20307&quot; value=&quot;288&quot;/&gt;&lt;/object&gt;&lt;object type=&quot;3&quot; unique_id=&quot;10018&quot;&gt;&lt;property id=&quot;20148&quot; value=&quot;5&quot;/&gt;&lt;property id=&quot;20300&quot; value=&quot;Slide 14 - &amp;quot;ПРЕДНОСТ НА КВАЗИ-ДИГИТАЛНИТЕ СЕНЗОРИ&amp;quot;&quot;/&gt;&lt;property id=&quot;20307&quot; value=&quot;289&quot;/&gt;&lt;/object&gt;&lt;object type=&quot;3&quot; unique_id=&quot;10019&quot;&gt;&lt;property id=&quot;20148&quot; value=&quot;5&quot;/&gt;&lt;property id=&quot;20300&quot; value=&quot;Slide 15 - &amp;quot;ПРЕДНОСТ НА КВАЗИ-ДИГИТАЛНИТЕ СЕНЗОРИ&amp;quot;&quot;/&gt;&lt;property id=&quot;20307&quot; value=&quot;290&quot;/&gt;&lt;/object&gt;&lt;object type=&quot;3&quot; unique_id=&quot;10020&quot;&gt;&lt;property id=&quot;20148&quot; value=&quot;5&quot;/&gt;&lt;property id=&quot;20300&quot; value=&quot;Slide 16 - &amp;quot;ПРЕДНОСТ НА КВАЗИ-ДИГИТАЛНИТЕ СЕНЗОРИ&amp;quot;&quot;/&gt;&lt;property id=&quot;20307&quot; value=&quot;291&quot;/&gt;&lt;/object&gt;&lt;object type=&quot;3&quot; unique_id=&quot;10021&quot;&gt;&lt;property id=&quot;20148&quot; value=&quot;5&quot;/&gt;&lt;property id=&quot;20300&quot; value=&quot;Slide 17 - &amp;quot;(ПАМЕТНИ) СЕНЗОРИ&amp;quot;&quot;/&gt;&lt;property id=&quot;20307&quot; value=&quot;292&quot;/&gt;&lt;/object&gt;&lt;object type=&quot;3&quot; unique_id=&quot;10022&quot;&gt;&lt;property id=&quot;20148&quot; value=&quot;5&quot;/&gt;&lt;property id=&quot;20300&quot; value=&quot;Slide 18 - &amp;quot;ПРИСТАПИ ЗА ДИЗАЈН НА ПАМЕТНИ СЕНЗОРИ&amp;quot;&quot;/&gt;&lt;property id=&quot;20307&quot; value=&quot;293&quot;/&gt;&lt;/object&gt;&lt;object type=&quot;3&quot; unique_id=&quot;10023&quot;&gt;&lt;property id=&quot;20148&quot; value=&quot;5&quot;/&gt;&lt;property id=&quot;20300&quot; value=&quot;Slide 19 - &amp;quot;ПРОИЗВОДИТЕЛИ НА (КВАЗИ) ДИГИТАЛИ СЕНЗОРИ&amp;quot;&quot;/&gt;&lt;property id=&quot;20307&quot; value=&quot;300&quot;/&gt;&lt;/object&gt;&lt;object type=&quot;3&quot; unique_id=&quot;10024&quot;&gt;&lt;property id=&quot;20148&quot; value=&quot;5&quot;/&gt;&lt;property id=&quot;20300&quot; value=&quot;Slide 20 - &amp;quot;Основни к-ки на паметните сензори&amp;quot;&quot;/&gt;&lt;property id=&quot;20307&quot; value=&quot;261&quot;/&gt;&lt;/object&gt;&lt;object type=&quot;3&quot; unique_id=&quot;10025&quot;&gt;&lt;property id=&quot;20148&quot; value=&quot;5&quot;/&gt;&lt;property id=&quot;20300&quot; value=&quot;Slide 21 - &amp;quot;Основни к-ки на паметните сензори&amp;quot;&quot;/&gt;&lt;property id=&quot;20307&quot; value=&quot;295&quot;/&gt;&lt;/object&gt;&lt;object type=&quot;3&quot; unique_id=&quot;10026&quot;&gt;&lt;property id=&quot;20148&quot; value=&quot;5&quot;/&gt;&lt;property id=&quot;20300&quot; value=&quot;Slide 22 - &amp;quot;ТОЧНОСТ И ПРЕЦИЗНОСТ&amp;quot;&quot;/&gt;&lt;property id=&quot;20307&quot; value=&quot;296&quot;/&gt;&lt;/object&gt;&lt;object type=&quot;3&quot; unique_id=&quot;10027&quot;&gt;&lt;property id=&quot;20148&quot; value=&quot;5&quot;/&gt;&lt;property id=&quot;20300&quot; value=&quot;Slide 23 - &amp;quot;ПОДОБРЕНА ТОЧНОСТ И ПРЕЦИЗНОСТ&amp;quot;&quot;/&gt;&lt;property id=&quot;20307&quot; value=&quot;301&quot;/&gt;&lt;/object&gt;&lt;object type=&quot;3&quot; unique_id=&quot;10037&quot;&gt;&lt;property id=&quot;20148&quot; value=&quot;5&quot;/&gt;&lt;property id=&quot;20300&quot; value=&quot;Slide 24 - &amp;quot;ТЕХНОЛОГИИ ЗА ИЗРАБОТКА&amp;quot;&quot;/&gt;&lt;property id=&quot;20307&quot; value=&quot;273&quot;/&gt;&lt;/object&gt;&lt;object type=&quot;3&quot; unique_id=&quot;10038&quot;&gt;&lt;property id=&quot;20148&quot; value=&quot;5&quot;/&gt;&lt;property id=&quot;20300&quot; value=&quot;Slide 25 - &amp;quot;ТЕМПЕРАТУРНИ СЕНЗОРИ&amp;quot;&quot;/&gt;&lt;property id=&quot;20307&quot; value=&quot;276&quot;/&gt;&lt;/object&gt;&lt;object type=&quot;3&quot; unique_id=&quot;10039&quot;&gt;&lt;property id=&quot;20148&quot; value=&quot;5&quot;/&gt;&lt;property id=&quot;20300&quot; value=&quot;Slide 26 - &amp;quot;СЕНЗОРИ ЗА ПРИТИСОК&amp;quot;&quot;/&gt;&lt;property id=&quot;20307&quot; value=&quot;277&quot;/&gt;&lt;/object&gt;&lt;object type=&quot;3&quot; unique_id=&quot;10040&quot;&gt;&lt;property id=&quot;20148&quot; value=&quot;5&quot;/&gt;&lt;property id=&quot;20300&quot; value=&quot;Slide 27 - &amp;quot;АКСЕЛЕРОМЕТРИ&amp;quot;&quot;/&gt;&lt;property id=&quot;20307&quot; value=&quot;278&quot;/&gt;&lt;/object&gt;&lt;object type=&quot;3&quot; unique_id=&quot;10041&quot;&gt;&lt;property id=&quot;20148&quot; value=&quot;5&quot;/&gt;&lt;property id=&quot;20300&quot; value=&quot;Slide 28 - &amp;quot;СЕНЗОРИ ЗА БОЈА И ОСВЕТЛЕНОСТ&amp;quot;&quot;/&gt;&lt;property id=&quot;20307&quot; value=&quot;280&quot;/&gt;&lt;/object&gt;&lt;object type=&quot;3&quot; unique_id=&quot;10042&quot;&gt;&lt;property id=&quot;20148&quot; value=&quot;5&quot;/&gt;&lt;property id=&quot;20300&quot; value=&quot;Slide 29 - &amp;quot;СЕНЗОРИ ЗА ВЛАЖНОСТ&amp;quot;&quot;/&gt;&lt;property id=&quot;20307&quot; value=&quot;281&quot;/&gt;&lt;/object&gt;&lt;object type=&quot;3&quot; unique_id=&quot;10043&quot;&gt;&lt;property id=&quot;20148&quot; value=&quot;5&quot;/&gt;&lt;property id=&quot;20300&quot; value=&quot;Slide 30 - &amp;quot;ДРУГИ СЕНЗОРИ&amp;quot;&quot;/&gt;&lt;property id=&quot;20307&quot; value=&quot;284&quot;/&gt;&lt;/object&gt;&lt;object type=&quot;3&quot; unique_id=&quot;10044&quot;&gt;&lt;property id=&quot;20148&quot; value=&quot;5&quot;/&gt;&lt;property id=&quot;20300&quot; value=&quot;Slide 31 - &amp;quot;IEEE 1451 СТАНДАРД&amp;quot;&quot;/&gt;&lt;property id=&quot;20307&quot; value=&quot;274&quot;/&gt;&lt;/object&gt;&lt;object type=&quot;3&quot; unique_id=&quot;10045&quot;&gt;&lt;property id=&quot;20148&quot; value=&quot;5&quot;/&gt;&lt;property id=&quot;20300&quot; value=&quot;Slide 32 - &amp;quot;IEEE 1451 СТАНДАРД&amp;quot;&quot;/&gt;&lt;property id=&quot;20307&quot; value=&quot;275&quot;/&gt;&lt;/object&gt;&lt;object type=&quot;3&quot; unique_id=&quot;10417&quot;&gt;&lt;property id=&quot;20148&quot; value=&quot;5&quot;/&gt;&lt;property id=&quot;20300&quot; value=&quot;Slide 1 - &amp;quot;Паметни сензори и нивна примена&amp;quot;&quot;/&gt;&lt;property id=&quot;20307&quot; value=&quot;314&quot;/&gt;&lt;/object&gt;&lt;object type=&quot;3&quot; unique_id=&quot;13121&quot;&gt;&lt;property id=&quot;20148&quot; value=&quot;5&quot;/&gt;&lt;property id=&quot;20300&quot; value=&quot;Slide 33&quot;/&gt;&lt;property id=&quot;20307&quot; value=&quot;315&quot;/&gt;&lt;/object&gt;&lt;object type=&quot;3&quot; unique_id=&quot;13122&quot;&gt;&lt;property id=&quot;20148&quot; value=&quot;5&quot;/&gt;&lt;property id=&quot;20300&quot; value=&quot;Slide 34&quot;/&gt;&lt;property id=&quot;20307&quot; value=&quot;316&quot;/&gt;&lt;/object&gt;&lt;/object&gt;&lt;object type=&quot;8&quot; unique_id=&quot;1009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723</Words>
  <Application>Microsoft Office PowerPoint</Application>
  <PresentationFormat>On-screen Show (4:3)</PresentationFormat>
  <Paragraphs>214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adagio_slab</vt:lpstr>
      <vt:lpstr>Arial</vt:lpstr>
      <vt:lpstr>Calibri</vt:lpstr>
      <vt:lpstr>Calibri Light</vt:lpstr>
      <vt:lpstr>Corbel</vt:lpstr>
      <vt:lpstr>Garamond</vt:lpstr>
      <vt:lpstr>Symbol</vt:lpstr>
      <vt:lpstr>Times New Roman</vt:lpstr>
      <vt:lpstr>Default Design</vt:lpstr>
      <vt:lpstr>1_Office Theme</vt:lpstr>
      <vt:lpstr>BeckerCHART</vt:lpstr>
      <vt:lpstr>Smart sensors and applications</vt:lpstr>
      <vt:lpstr>PowerPoint Presentation</vt:lpstr>
      <vt:lpstr>ИНТЕРНЕТ НА НЕШТА</vt:lpstr>
      <vt:lpstr>ЕВОЛУЦИЈА НА ПАМЕТНИ ТЕЛЕФОНИ</vt:lpstr>
      <vt:lpstr>СЕНЗОРИ СЕ</vt:lpstr>
      <vt:lpstr>ДОМЕНИ НА ПРИМЕНА</vt:lpstr>
      <vt:lpstr>ИЗЛЕЗНИ СИГНАЛИ</vt:lpstr>
      <vt:lpstr>АНАЛОГНИ СЕНЗОРИ</vt:lpstr>
      <vt:lpstr>ДИГИТАЛНИ СЕНЗОРИ</vt:lpstr>
      <vt:lpstr>ИЗЛЕЗНИ СИГНАЛИ КАЈ ДИГИТАЛНИ СЕНЗОРИ</vt:lpstr>
      <vt:lpstr>КВАЗИ-ДИГИТАЛНИ СЕНЗОРИ</vt:lpstr>
      <vt:lpstr>КВАЗИ-ДИГИТАЛНИ СЕНЗОРИ</vt:lpstr>
      <vt:lpstr>ПРЕДНОСТ НА КВАЗИ-ДИГИТАЛНИТЕ СЕНЗОРИ</vt:lpstr>
      <vt:lpstr>ПРЕДНОСТ НА КВАЗИ-ДИГИТАЛНИТЕ СЕНЗОРИ</vt:lpstr>
      <vt:lpstr>ПРЕДНОСТ НА КВАЗИ-ДИГИТАЛНИТЕ СЕНЗОРИ</vt:lpstr>
      <vt:lpstr>ПРЕДНОСТ НА КВАЗИ-ДИГИТАЛНИТЕ СЕНЗОРИ</vt:lpstr>
      <vt:lpstr>ПРИСТАПИ ЗА ДИЗАЈН НА ПАМЕТНИ СЕНЗОРИ</vt:lpstr>
      <vt:lpstr>ПРОИЗВОДИТЕЛИ НА (КВАЗИ) ДИГИТАЛИ СЕНЗОРИ</vt:lpstr>
      <vt:lpstr>Основни к-ки на паметните сензори</vt:lpstr>
      <vt:lpstr>Основни к-ки на паметните сензори</vt:lpstr>
      <vt:lpstr>ТОЧНОСТ И ПРЕЦИЗНОСТ</vt:lpstr>
      <vt:lpstr>ПОДОБРЕНА ТОЧНОСТ И ПРЕЦИЗНОСТ</vt:lpstr>
      <vt:lpstr>ТЕХНОЛОГИИ ЗА ИЗРАБОТКА</vt:lpstr>
      <vt:lpstr>ТЕМПЕРАТУРНИ СЕНЗОРИ</vt:lpstr>
      <vt:lpstr>СЕНЗОРИ ЗА ПРИТИСОК</vt:lpstr>
      <vt:lpstr>АКСЕЛЕРОМЕТРИ</vt:lpstr>
      <vt:lpstr>СЕНЗОРИ ЗА БОЈА И ОСВЕТЛЕНОСТ</vt:lpstr>
      <vt:lpstr>СЕНЗОРИ ЗА ВЛАЖНОСТ</vt:lpstr>
      <vt:lpstr>ДРУГИ СЕНЗОРИ</vt:lpstr>
      <vt:lpstr>IEEE 1451 СТАНДАРД</vt:lpstr>
      <vt:lpstr>IEEE 1451 СТАНДАРД</vt:lpstr>
      <vt:lpstr>PowerPoint Presentation</vt:lpstr>
    </vt:vector>
  </TitlesOfParts>
  <Company>FEIT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</dc:creator>
  <cp:lastModifiedBy>Zivko Kokolanski</cp:lastModifiedBy>
  <cp:revision>65</cp:revision>
  <dcterms:created xsi:type="dcterms:W3CDTF">2012-06-24T11:11:05Z</dcterms:created>
  <dcterms:modified xsi:type="dcterms:W3CDTF">2019-09-08T10:15:05Z</dcterms:modified>
</cp:coreProperties>
</file>