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70" r:id="rId10"/>
    <p:sldId id="265" r:id="rId11"/>
    <p:sldId id="267" r:id="rId12"/>
    <p:sldId id="271" r:id="rId13"/>
    <p:sldId id="268" r:id="rId14"/>
    <p:sldId id="269" r:id="rId15"/>
    <p:sldId id="26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8E06-CD8B-4133-9E02-7666DE509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11DF6-0E83-4518-B100-C5978D223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A13DD-45D8-45A6-9E89-1C17DCE8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1108F-78AD-4111-9980-872DC3B1C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2F82D-B7AA-48B4-B87A-24A006FF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6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9B1C6-139B-47BA-B958-182935C51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58007-A84B-4B9C-9EED-26BADE160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18057-15F9-4805-8AB8-81CBDEC6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B400F-CA49-4851-846D-21073ADC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C4B36-425C-4FE9-B722-22A57C89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0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AD748A-F986-4F56-B999-5E31BF047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314A1-9739-4EE7-8616-3F51647ED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B888F-805A-464E-B0FB-910D0B9B7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4B5AC-DC40-439F-A604-2F179842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F6182-8C27-42D3-BF7A-8B8E46580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0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6A686-4550-4B4F-88FF-A2BB41C9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C257-4D89-4A71-88C1-6877B202B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D2855-63E0-4CCA-8102-AFBEB24C1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0D8FB-D3A9-4420-A06A-0DAAF3C6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0E37D-F003-45A3-AFFD-6AFD61D6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2D96-2400-4E05-9A85-9AD59A0A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C5E30-D655-4CBA-ABC1-20470D01F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CAD78-9E8D-4E0A-A60A-DE0D783C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2E2E3-BAA8-4F9B-99CC-76D6EA12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0C41E-AA74-41C7-A3D4-7C4CCCD2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FADBC-40C3-4EE9-8D77-15760ADCC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3D80-6474-4118-8A7A-EAF5D52888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B6573-8335-4003-AD0F-82717D25D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89C96-2F5A-4354-A545-7B709897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9C3F2-920C-4FE5-B582-4088780E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E0850-65AD-4E36-A793-211511214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5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78762-D59A-4823-A448-89B2E5E3E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CD1CA-A3A9-45CF-9C41-7E7EBFEE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EC6BCA-7A49-443D-8D34-36DFAE969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2AC245-503D-44CD-9485-9A734733E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8F0C-BD31-4A73-8E83-81CDBC120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213C21-C126-431C-9E94-CB8F22AC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6B540E-990E-4BF6-A7F3-C0BE7006D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8B04EC-0252-404C-9379-962C12B5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7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C4EBE-626E-4074-AD4A-551CC45A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23B8C0-09A8-46A3-839C-D9D674D3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92EA3-A251-46D3-BB8B-43C4A5880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0D25D4-B396-4569-AD04-756C323A5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49236-29E9-493A-9F5B-F9F76A9D0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D11D38-1A4F-4514-99E3-780C2D19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8FAB4-93AC-4957-8D3D-618F6756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74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63A37-11D9-40E5-A77A-2899FCA27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60B7-8B78-444E-A87E-AA071DF6C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83EA52-9B16-4E5F-9AE4-5EC3A99E7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1047A-BC5B-4E5C-9CEF-EB1324CB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CDB07-BD10-4BFC-9AEE-05C659975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49DF4-5EBE-4D13-BFAC-FE9AB8D0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07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C2CC6-DD0E-4E38-B905-4C07A54DF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1A150-EFB7-49B9-BF50-AC70BF3CF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D340E-F353-4FB2-8533-22BFDE76D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1731A-B673-4F4D-A4C1-F9C209AF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E43DB-AD4D-40A0-BC63-FBD63623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4435B-69EE-475D-BD39-D4C47EFFB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7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5047D-8B04-4421-8D8B-3E67B2AAB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6A5DE-1D21-48E9-88FE-8A3FEFF24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85FDE-DBE7-4A10-A677-89DFA19C1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5AA11-463B-4726-8CDA-9241FDE1B93A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D911-0B48-4B48-BE50-ECC28862D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A2000-81F7-401A-BDD7-94E3F90CB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31FC5-8BCE-4E5A-9545-4320DC72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6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4.jpg"/><Relationship Id="rId7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2FE96-4A51-48CC-821E-C8B407230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6427"/>
            <a:ext cx="9144000" cy="2387600"/>
          </a:xfrm>
        </p:spPr>
        <p:txBody>
          <a:bodyPr>
            <a:noAutofit/>
          </a:bodyPr>
          <a:lstStyle/>
          <a:p>
            <a:r>
              <a:rPr lang="hr-HR" sz="4700" b="1" dirty="0" err="1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hr-HR" sz="4700" b="1" dirty="0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700" b="1" dirty="0" err="1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Instrumentation</a:t>
            </a:r>
            <a:endParaRPr lang="en-US" sz="4700" dirty="0">
              <a:latin typeface="Garamond" panose="020204040303010108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9ACAD-C11B-4620-BB13-1944A0471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2605"/>
            <a:ext cx="9144000" cy="2387599"/>
          </a:xfrm>
        </p:spPr>
        <p:txBody>
          <a:bodyPr>
            <a:normAutofit/>
          </a:bodyPr>
          <a:lstStyle/>
          <a:p>
            <a:r>
              <a:rPr lang="hr-HR" sz="3000" b="1" dirty="0" err="1" smtClean="0">
                <a:latin typeface="Garamond" panose="02020404030301010803" pitchFamily="18" charset="0"/>
              </a:rPr>
              <a:t>Databases</a:t>
            </a:r>
            <a:r>
              <a:rPr lang="hr-HR" sz="3000" b="1" dirty="0" smtClean="0">
                <a:latin typeface="Garamond" panose="02020404030301010803" pitchFamily="18" charset="0"/>
              </a:rPr>
              <a:t> </a:t>
            </a:r>
            <a:r>
              <a:rPr lang="hr-HR" sz="3000" b="1" dirty="0" err="1" smtClean="0">
                <a:latin typeface="Garamond" panose="02020404030301010803" pitchFamily="18" charset="0"/>
              </a:rPr>
              <a:t>in</a:t>
            </a:r>
            <a:r>
              <a:rPr lang="hr-HR" sz="3000" b="1" dirty="0" smtClean="0">
                <a:latin typeface="Garamond" panose="02020404030301010803" pitchFamily="18" charset="0"/>
              </a:rPr>
              <a:t> </a:t>
            </a:r>
            <a:r>
              <a:rPr lang="hr-HR" sz="3000" b="1" dirty="0" err="1" smtClean="0">
                <a:latin typeface="Garamond" panose="02020404030301010803" pitchFamily="18" charset="0"/>
              </a:rPr>
              <a:t>virtual</a:t>
            </a:r>
            <a:r>
              <a:rPr lang="hr-HR" sz="3000" b="1" dirty="0" smtClean="0">
                <a:latin typeface="Garamond" panose="02020404030301010803" pitchFamily="18" charset="0"/>
              </a:rPr>
              <a:t> </a:t>
            </a:r>
            <a:r>
              <a:rPr lang="hr-HR" sz="3000" b="1" dirty="0" err="1" smtClean="0">
                <a:latin typeface="Garamond" panose="02020404030301010803" pitchFamily="18" charset="0"/>
              </a:rPr>
              <a:t>instrumentation</a:t>
            </a:r>
            <a:endParaRPr lang="en-US" sz="2000" dirty="0">
              <a:latin typeface="Garamond" panose="020204040303010108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50" y="142619"/>
            <a:ext cx="2500506" cy="234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272765" y="81401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pic>
        <p:nvPicPr>
          <p:cNvPr id="1026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2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table in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02063"/>
          </a:xfrm>
        </p:spPr>
        <p:txBody>
          <a:bodyPr/>
          <a:lstStyle/>
          <a:p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</a:t>
            </a:r>
            <a:r>
              <a:rPr lang="hr-HR" i="1" dirty="0" err="1" smtClean="0"/>
              <a:t>Update</a:t>
            </a:r>
            <a:r>
              <a:rPr lang="hr-HR" i="1" dirty="0" smtClean="0"/>
              <a:t> Dana</a:t>
            </a:r>
            <a:r>
              <a:rPr lang="hr-HR" dirty="0" smtClean="0"/>
              <a:t> VI</a:t>
            </a:r>
          </a:p>
          <a:p>
            <a:pPr lvl="1"/>
            <a:r>
              <a:rPr lang="hr-HR" dirty="0" err="1"/>
              <a:t>condition</a:t>
            </a:r>
            <a:r>
              <a:rPr lang="hr-HR" dirty="0"/>
              <a:t> (</a:t>
            </a:r>
            <a:r>
              <a:rPr lang="hr-HR" i="1" dirty="0" err="1"/>
              <a:t>where</a:t>
            </a:r>
            <a:r>
              <a:rPr lang="hr-HR" dirty="0"/>
              <a:t> </a:t>
            </a:r>
            <a:r>
              <a:rPr lang="hr-HR" dirty="0" err="1"/>
              <a:t>clause</a:t>
            </a:r>
            <a:r>
              <a:rPr lang="hr-HR" dirty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4100" y="2524125"/>
            <a:ext cx="75057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90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da</a:t>
            </a:r>
            <a:r>
              <a:rPr lang="hr-HR" dirty="0" smtClean="0"/>
              <a:t>t</a:t>
            </a:r>
            <a:r>
              <a:rPr lang="en-US" dirty="0" smtClean="0"/>
              <a:t>a to database</a:t>
            </a:r>
            <a:r>
              <a:rPr lang="hr-HR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Insert Data </a:t>
            </a:r>
            <a:r>
              <a:rPr lang="hr-HR" dirty="0" smtClean="0"/>
              <a:t>VI</a:t>
            </a:r>
          </a:p>
          <a:p>
            <a:pPr lvl="1"/>
            <a:r>
              <a:rPr lang="hr-HR" dirty="0" smtClean="0"/>
              <a:t>single </a:t>
            </a:r>
            <a:r>
              <a:rPr lang="hr-HR" dirty="0" err="1" smtClean="0"/>
              <a:t>row</a:t>
            </a:r>
            <a:endParaRPr lang="hr-H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286000"/>
            <a:ext cx="8791575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917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da</a:t>
            </a:r>
            <a:r>
              <a:rPr lang="hr-HR" dirty="0"/>
              <a:t>t</a:t>
            </a:r>
            <a:r>
              <a:rPr lang="en-US" dirty="0"/>
              <a:t>a to database</a:t>
            </a:r>
            <a:r>
              <a:rPr lang="hr-HR" dirty="0"/>
              <a:t> </a:t>
            </a:r>
            <a:r>
              <a:rPr lang="hr-HR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6225"/>
            <a:ext cx="10515600" cy="4351338"/>
          </a:xfrm>
        </p:spPr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hr-HR" dirty="0" err="1"/>
              <a:t>multiple</a:t>
            </a:r>
            <a:r>
              <a:rPr lang="hr-HR" dirty="0"/>
              <a:t> </a:t>
            </a:r>
            <a:r>
              <a:rPr lang="hr-HR" dirty="0" err="1" smtClean="0"/>
              <a:t>values</a:t>
            </a:r>
            <a:r>
              <a:rPr lang="hr-HR" dirty="0" smtClean="0"/>
              <a:t> </a:t>
            </a:r>
            <a:r>
              <a:rPr lang="hr-HR" dirty="0" err="1" smtClean="0"/>
              <a:t>insertion</a:t>
            </a:r>
            <a:endParaRPr lang="hr-HR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562" y="2157625"/>
            <a:ext cx="8631238" cy="373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83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data in the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</a:t>
            </a:r>
            <a:r>
              <a:rPr lang="hr-HR" i="1" dirty="0" err="1" smtClean="0"/>
              <a:t>Delete</a:t>
            </a:r>
            <a:r>
              <a:rPr lang="hr-HR" i="1" dirty="0" smtClean="0"/>
              <a:t> Dana </a:t>
            </a:r>
            <a:r>
              <a:rPr lang="hr-HR" dirty="0" smtClean="0"/>
              <a:t>VI</a:t>
            </a:r>
            <a:r>
              <a:rPr lang="hr-HR" dirty="0"/>
              <a:t>	</a:t>
            </a:r>
            <a:endParaRPr lang="hr-HR" dirty="0" smtClean="0"/>
          </a:p>
          <a:p>
            <a:pPr lvl="1"/>
            <a:r>
              <a:rPr lang="hr-HR" dirty="0" err="1" smtClean="0"/>
              <a:t>condition</a:t>
            </a:r>
            <a:r>
              <a:rPr lang="hr-HR" dirty="0" smtClean="0"/>
              <a:t> (</a:t>
            </a:r>
            <a:r>
              <a:rPr lang="hr-HR" i="1" dirty="0" err="1" smtClean="0"/>
              <a:t>where</a:t>
            </a:r>
            <a:r>
              <a:rPr lang="hr-HR" dirty="0" smtClean="0"/>
              <a:t> </a:t>
            </a:r>
            <a:r>
              <a:rPr lang="hr-HR" dirty="0" err="1" smtClean="0"/>
              <a:t>clause</a:t>
            </a:r>
            <a:r>
              <a:rPr lang="hr-HR" dirty="0" smtClean="0"/>
              <a:t>)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625" y="2624138"/>
            <a:ext cx="7753350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084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3025"/>
            <a:ext cx="10515600" cy="4351338"/>
          </a:xfrm>
        </p:spPr>
        <p:txBody>
          <a:bodyPr/>
          <a:lstStyle/>
          <a:p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</a:t>
            </a:r>
            <a:r>
              <a:rPr lang="hr-HR" i="1" dirty="0" err="1" smtClean="0"/>
              <a:t>Database</a:t>
            </a:r>
            <a:r>
              <a:rPr lang="hr-HR" i="1" dirty="0" smtClean="0"/>
              <a:t> </a:t>
            </a:r>
            <a:r>
              <a:rPr lang="hr-HR" i="1" dirty="0" err="1" smtClean="0"/>
              <a:t>Transaction</a:t>
            </a:r>
            <a:r>
              <a:rPr lang="hr-HR" i="1" dirty="0" smtClean="0"/>
              <a:t> </a:t>
            </a:r>
            <a:r>
              <a:rPr lang="hr-HR" dirty="0" smtClean="0"/>
              <a:t>VI</a:t>
            </a:r>
          </a:p>
          <a:p>
            <a:pPr lvl="1"/>
            <a:r>
              <a:rPr lang="hr-HR" i="1" dirty="0" err="1" smtClean="0"/>
              <a:t>begin</a:t>
            </a:r>
            <a:r>
              <a:rPr lang="hr-HR" i="1" dirty="0" smtClean="0"/>
              <a:t>, </a:t>
            </a:r>
            <a:r>
              <a:rPr lang="hr-HR" i="1" dirty="0" err="1" smtClean="0"/>
              <a:t>rollback</a:t>
            </a:r>
            <a:r>
              <a:rPr lang="hr-HR" i="1" dirty="0" smtClean="0"/>
              <a:t>, </a:t>
            </a:r>
            <a:r>
              <a:rPr lang="hr-HR" i="1" dirty="0" err="1" smtClean="0"/>
              <a:t>commit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317680"/>
            <a:ext cx="10258425" cy="454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80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B674E-E0FD-49B9-93BE-1C07741B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8859"/>
            <a:ext cx="10515600" cy="8971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>
                <a:latin typeface="Garamond" panose="02020404030301010803" pitchFamily="18" charset="0"/>
              </a:rPr>
              <a:t>Thanks!</a:t>
            </a:r>
            <a:endParaRPr lang="en-US" sz="4800" dirty="0">
              <a:latin typeface="Garamond" panose="020204040303010108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5" y="145476"/>
            <a:ext cx="1593316" cy="14910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62764" y="244666"/>
            <a:ext cx="94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pic>
        <p:nvPicPr>
          <p:cNvPr id="7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33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E82D8BF9-3DCE-496F-847F-32784C734662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3" y="3484934"/>
            <a:ext cx="1188720" cy="11887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A88EF19-99CB-4DBC-8B7B-725C8553E45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909" y="3447607"/>
            <a:ext cx="1188720" cy="11887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2AC23E7-A671-4730-B2AD-AC52DA72271B}"/>
              </a:ext>
            </a:extLst>
          </p:cNvPr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6" r="16898" b="21859"/>
          <a:stretch/>
        </p:blipFill>
        <p:spPr>
          <a:xfrm>
            <a:off x="5401535" y="3356167"/>
            <a:ext cx="1265814" cy="1371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37FF7EE-90AD-4545-A8A0-E8BB8D8F7052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881" y="3553504"/>
            <a:ext cx="1371600" cy="1371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329678" y="2696214"/>
            <a:ext cx="2862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dagio_slab"/>
              </a:rPr>
              <a:t>Faculty of </a:t>
            </a:r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Physics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effectLst/>
                <a:latin typeface="adagio_slab"/>
              </a:rPr>
              <a:t>Warsaw University of Technology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33622" y="2757049"/>
            <a:ext cx="18357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Zagreb University of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Applied Sciences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5834" y="2722218"/>
            <a:ext cx="1802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Faculty of Technical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Sciences</a:t>
            </a:r>
            <a:endParaRPr lang="en-US" sz="1400" b="0" i="0" dirty="0">
              <a:solidFill>
                <a:srgbClr val="000000"/>
              </a:solidFill>
              <a:effectLst/>
              <a:latin typeface="adagio_slab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9463" y="2530827"/>
            <a:ext cx="274305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dagio_slab"/>
              </a:rPr>
              <a:t>Ss</a:t>
            </a:r>
            <a:r>
              <a:rPr lang="en-US" sz="1400" dirty="0" smtClean="0">
                <a:latin typeface="adagio_slab"/>
              </a:rPr>
              <a:t>. Cyril </a:t>
            </a:r>
            <a:r>
              <a:rPr lang="en-US" sz="1400" dirty="0">
                <a:latin typeface="adagio_slab"/>
              </a:rPr>
              <a:t>and </a:t>
            </a:r>
            <a:r>
              <a:rPr lang="en-US" sz="1400" dirty="0" smtClean="0">
                <a:latin typeface="adagio_slab"/>
              </a:rPr>
              <a:t>Methodius</a:t>
            </a:r>
          </a:p>
          <a:p>
            <a:r>
              <a:rPr lang="en-US" sz="1400" dirty="0" smtClean="0">
                <a:latin typeface="adagio_slab"/>
              </a:rPr>
              <a:t>University</a:t>
            </a:r>
          </a:p>
          <a:p>
            <a:r>
              <a:rPr lang="en-US" sz="1400" dirty="0">
                <a:latin typeface="adagio_slab"/>
              </a:rPr>
              <a:t>Faculty of Electrical </a:t>
            </a:r>
            <a:r>
              <a:rPr lang="en-US" sz="1400" dirty="0" smtClean="0">
                <a:latin typeface="adagio_slab"/>
              </a:rPr>
              <a:t>Engineering</a:t>
            </a:r>
          </a:p>
          <a:p>
            <a:r>
              <a:rPr lang="en-US" sz="1400" dirty="0" smtClean="0">
                <a:latin typeface="adagio_slab"/>
              </a:rPr>
              <a:t>and </a:t>
            </a:r>
            <a:r>
              <a:rPr lang="en-US" sz="1400" dirty="0">
                <a:latin typeface="adagio_slab"/>
              </a:rPr>
              <a:t>Information Technologies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6912" y="2480770"/>
            <a:ext cx="197110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School of Electrical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Engineering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dagio_slab"/>
              </a:rPr>
              <a:t>University of Belgrade</a:t>
            </a:r>
            <a:endParaRPr lang="en-US" sz="1400" dirty="0">
              <a:solidFill>
                <a:srgbClr val="000000"/>
              </a:solidFill>
              <a:latin typeface="adagio_slab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905" y="3447607"/>
            <a:ext cx="1247536" cy="115139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5" y="145476"/>
            <a:ext cx="1593316" cy="1491042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262764" y="244666"/>
            <a:ext cx="94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  <p:pic>
        <p:nvPicPr>
          <p:cNvPr id="26" name="Picture 2" descr="https://eacea.ec.europa.eu/sites/eacea-site/files/logosbeneficaireserasmusleft_en.jpg"/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53" y="5469146"/>
            <a:ext cx="5728770" cy="12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20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A2CE2-C908-4F21-9243-03179C53E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264" y="1080104"/>
            <a:ext cx="8981536" cy="61058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Database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B674E-E0FD-49B9-93BE-1C07741B8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Garamond" panose="02020404030301010803" pitchFamily="18" charset="0"/>
              </a:rPr>
              <a:t>C</a:t>
            </a:r>
            <a:r>
              <a:rPr lang="en-US" dirty="0" err="1" smtClean="0">
                <a:latin typeface="Garamond" panose="02020404030301010803" pitchFamily="18" charset="0"/>
              </a:rPr>
              <a:t>ollection</a:t>
            </a:r>
            <a:r>
              <a:rPr lang="en-US" dirty="0" smtClean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of data organized in </a:t>
            </a:r>
            <a:r>
              <a:rPr lang="en-US" dirty="0" smtClean="0">
                <a:latin typeface="Garamond" panose="02020404030301010803" pitchFamily="18" charset="0"/>
              </a:rPr>
              <a:t>table</a:t>
            </a:r>
            <a:r>
              <a:rPr lang="hr-HR" dirty="0" smtClean="0">
                <a:latin typeface="Garamond" panose="02020404030301010803" pitchFamily="18" charset="0"/>
              </a:rPr>
              <a:t>s</a:t>
            </a:r>
          </a:p>
          <a:p>
            <a:r>
              <a:rPr lang="en-US" dirty="0">
                <a:latin typeface="Garamond" panose="02020404030301010803" pitchFamily="18" charset="0"/>
              </a:rPr>
              <a:t>Relational Database Management </a:t>
            </a:r>
            <a:r>
              <a:rPr lang="en-US" dirty="0" smtClean="0">
                <a:latin typeface="Garamond" panose="02020404030301010803" pitchFamily="18" charset="0"/>
              </a:rPr>
              <a:t>System</a:t>
            </a:r>
            <a:r>
              <a:rPr lang="hr-HR" dirty="0" smtClean="0">
                <a:latin typeface="Garamond" panose="02020404030301010803" pitchFamily="18" charset="0"/>
              </a:rPr>
              <a:t> </a:t>
            </a:r>
            <a:r>
              <a:rPr lang="en-US" dirty="0" smtClean="0">
                <a:latin typeface="Garamond" panose="02020404030301010803" pitchFamily="18" charset="0"/>
              </a:rPr>
              <a:t>(RDBMS)</a:t>
            </a:r>
            <a:endParaRPr lang="hr-HR" dirty="0" smtClean="0">
              <a:latin typeface="Garamond" panose="02020404030301010803" pitchFamily="18" charset="0"/>
            </a:endParaRPr>
          </a:p>
          <a:p>
            <a:pPr lvl="1"/>
            <a:r>
              <a:rPr lang="en-US" dirty="0">
                <a:latin typeface="Garamond" panose="02020404030301010803" pitchFamily="18" charset="0"/>
              </a:rPr>
              <a:t>Oracle RDBMS</a:t>
            </a:r>
          </a:p>
          <a:p>
            <a:pPr lvl="1"/>
            <a:r>
              <a:rPr lang="en-US" dirty="0" smtClean="0">
                <a:latin typeface="Garamond" panose="02020404030301010803" pitchFamily="18" charset="0"/>
              </a:rPr>
              <a:t>MySQL </a:t>
            </a:r>
            <a:r>
              <a:rPr lang="en-US" dirty="0">
                <a:latin typeface="Garamond" panose="02020404030301010803" pitchFamily="18" charset="0"/>
              </a:rPr>
              <a:t>Relational DBMS</a:t>
            </a:r>
          </a:p>
          <a:p>
            <a:pPr lvl="1"/>
            <a:r>
              <a:rPr lang="en-US" dirty="0" smtClean="0">
                <a:latin typeface="Garamond" panose="02020404030301010803" pitchFamily="18" charset="0"/>
              </a:rPr>
              <a:t>Microsoft </a:t>
            </a:r>
            <a:r>
              <a:rPr lang="en-US" dirty="0">
                <a:latin typeface="Garamond" panose="02020404030301010803" pitchFamily="18" charset="0"/>
              </a:rPr>
              <a:t>SQL Server</a:t>
            </a:r>
          </a:p>
          <a:p>
            <a:pPr lvl="1"/>
            <a:r>
              <a:rPr lang="en-US" dirty="0" smtClean="0">
                <a:latin typeface="Garamond" panose="02020404030301010803" pitchFamily="18" charset="0"/>
              </a:rPr>
              <a:t>PostgreSQL</a:t>
            </a:r>
            <a:endParaRPr lang="hr-HR" dirty="0">
              <a:latin typeface="Garamond" panose="02020404030301010803" pitchFamily="18" charset="0"/>
            </a:endParaRPr>
          </a:p>
          <a:p>
            <a:pPr lvl="1"/>
            <a:r>
              <a:rPr lang="hr-HR" dirty="0" err="1">
                <a:latin typeface="Garamond" panose="02020404030301010803" pitchFamily="18" charset="0"/>
              </a:rPr>
              <a:t>SQLite</a:t>
            </a:r>
            <a:r>
              <a:rPr lang="hr-HR" dirty="0">
                <a:latin typeface="Garamond" panose="02020404030301010803" pitchFamily="18" charset="0"/>
              </a:rPr>
              <a:t>, Apache </a:t>
            </a:r>
            <a:r>
              <a:rPr lang="hr-HR" dirty="0" err="1">
                <a:latin typeface="Garamond" panose="02020404030301010803" pitchFamily="18" charset="0"/>
              </a:rPr>
              <a:t>Derby</a:t>
            </a:r>
            <a:r>
              <a:rPr lang="hr-HR" dirty="0">
                <a:latin typeface="Garamond" panose="02020404030301010803" pitchFamily="18" charset="0"/>
              </a:rPr>
              <a:t>, H2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326556-F4F3-45A7-A261-C1B358F8A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5" y="145476"/>
            <a:ext cx="1593316" cy="14910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62764" y="244666"/>
            <a:ext cx="949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Innovative Teaching Approaches in development of Software Designed Instrumentation and its application in real-time systems</a:t>
            </a:r>
          </a:p>
        </p:txBody>
      </p:sp>
    </p:spTree>
    <p:extLst>
      <p:ext uri="{BB962C8B-B14F-4D97-AF65-F5344CB8AC3E}">
        <p14:creationId xmlns:p14="http://schemas.microsoft.com/office/powerpoint/2010/main" val="340280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Relational</a:t>
            </a:r>
            <a:r>
              <a:rPr lang="hr-HR" dirty="0"/>
              <a:t> </a:t>
            </a:r>
            <a:r>
              <a:rPr lang="hr-HR" dirty="0" err="1"/>
              <a:t>database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tables (relations) have a specific relationship</a:t>
            </a:r>
          </a:p>
          <a:p>
            <a:r>
              <a:rPr lang="en-US" dirty="0" smtClean="0"/>
              <a:t>primary key  - </a:t>
            </a:r>
            <a:r>
              <a:rPr lang="hr-HR" dirty="0" smtClean="0"/>
              <a:t>one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en-US" dirty="0" smtClean="0"/>
              <a:t>multiple</a:t>
            </a:r>
            <a:r>
              <a:rPr lang="hr-HR" dirty="0" smtClean="0"/>
              <a:t> </a:t>
            </a:r>
            <a:r>
              <a:rPr lang="hr-HR" dirty="0" err="1" smtClean="0"/>
              <a:t>columns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a table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en-US" dirty="0" smtClean="0"/>
              <a:t>uniquely identifies a table row</a:t>
            </a:r>
            <a:r>
              <a:rPr lang="hr-HR" dirty="0" smtClean="0"/>
              <a:t> </a:t>
            </a:r>
            <a:endParaRPr lang="en-US" dirty="0" smtClean="0"/>
          </a:p>
          <a:p>
            <a:r>
              <a:rPr lang="en-US" dirty="0" smtClean="0"/>
              <a:t>foreign key – a column in a table in which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en-US" dirty="0" smtClean="0"/>
              <a:t>is not a primary key, but is a primary key in another table (uniquely </a:t>
            </a:r>
            <a:r>
              <a:rPr lang="hr-HR" dirty="0" err="1" smtClean="0"/>
              <a:t>identifies</a:t>
            </a:r>
            <a:r>
              <a:rPr lang="hr-HR" dirty="0" smtClean="0"/>
              <a:t> a </a:t>
            </a:r>
            <a:r>
              <a:rPr lang="hr-HR" dirty="0" err="1" smtClean="0"/>
              <a:t>row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another</a:t>
            </a:r>
            <a:r>
              <a:rPr lang="hr-HR" dirty="0" smtClean="0"/>
              <a:t> table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713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Normalization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rules that must be respected when designing a </a:t>
            </a:r>
            <a:r>
              <a:rPr lang="en-US" dirty="0" smtClean="0"/>
              <a:t>relational</a:t>
            </a:r>
            <a:r>
              <a:rPr lang="hr-HR" dirty="0" smtClean="0"/>
              <a:t> </a:t>
            </a:r>
            <a:r>
              <a:rPr lang="en-US" dirty="0" smtClean="0"/>
              <a:t>database</a:t>
            </a:r>
            <a:endParaRPr lang="hr-HR" dirty="0" smtClean="0"/>
          </a:p>
          <a:p>
            <a:pPr lvl="1"/>
            <a:r>
              <a:rPr lang="hr-HR" dirty="0" err="1" smtClean="0"/>
              <a:t>keeps</a:t>
            </a:r>
            <a:r>
              <a:rPr lang="hr-HR" dirty="0" smtClean="0"/>
              <a:t> </a:t>
            </a:r>
            <a:r>
              <a:rPr lang="hr-HR" dirty="0" err="1" smtClean="0"/>
              <a:t>integrity</a:t>
            </a:r>
            <a:endParaRPr lang="hr-HR" dirty="0" smtClean="0"/>
          </a:p>
          <a:p>
            <a:r>
              <a:rPr lang="hr-HR" dirty="0" err="1"/>
              <a:t>Functional</a:t>
            </a:r>
            <a:r>
              <a:rPr lang="hr-HR" dirty="0"/>
              <a:t> </a:t>
            </a:r>
            <a:r>
              <a:rPr lang="hr-HR" dirty="0" err="1" smtClean="0"/>
              <a:t>dependency</a:t>
            </a:r>
            <a:endParaRPr lang="hr-HR" dirty="0" smtClean="0"/>
          </a:p>
          <a:p>
            <a:pPr marL="457200" lvl="1" indent="0">
              <a:buNone/>
            </a:pPr>
            <a:r>
              <a:rPr lang="hr-HR" dirty="0" smtClean="0"/>
              <a:t>„</a:t>
            </a:r>
            <a:r>
              <a:rPr lang="en-US" i="1" dirty="0" smtClean="0"/>
              <a:t>The </a:t>
            </a:r>
            <a:r>
              <a:rPr lang="en-US" i="1" dirty="0"/>
              <a:t>two columns A and </a:t>
            </a:r>
            <a:r>
              <a:rPr lang="en-US" i="1" dirty="0" smtClean="0"/>
              <a:t>B</a:t>
            </a:r>
            <a:r>
              <a:rPr lang="hr-HR" i="1" dirty="0" smtClean="0"/>
              <a:t> </a:t>
            </a:r>
            <a:r>
              <a:rPr lang="en-US" i="1" dirty="0" smtClean="0"/>
              <a:t>within </a:t>
            </a:r>
            <a:r>
              <a:rPr lang="en-US" i="1" dirty="0"/>
              <a:t>a table are functionally dependent (A-&gt; B) if two rows of a </a:t>
            </a:r>
            <a:r>
              <a:rPr lang="en-US" i="1" dirty="0" smtClean="0"/>
              <a:t>table</a:t>
            </a:r>
            <a:r>
              <a:rPr lang="hr-HR" i="1" dirty="0" smtClean="0"/>
              <a:t> </a:t>
            </a:r>
            <a:r>
              <a:rPr lang="en-US" i="1" dirty="0" smtClean="0"/>
              <a:t>with </a:t>
            </a:r>
            <a:r>
              <a:rPr lang="en-US" i="1" dirty="0"/>
              <a:t>the same value of column A imply the same value in </a:t>
            </a:r>
            <a:r>
              <a:rPr lang="en-US" i="1" dirty="0" smtClean="0"/>
              <a:t>column</a:t>
            </a:r>
            <a:r>
              <a:rPr lang="hr-HR" i="1" dirty="0" smtClean="0"/>
              <a:t> </a:t>
            </a:r>
            <a:r>
              <a:rPr lang="en-US" i="1" dirty="0" smtClean="0"/>
              <a:t>B.</a:t>
            </a:r>
            <a:r>
              <a:rPr lang="hr-HR" dirty="0" smtClean="0"/>
              <a:t>”</a:t>
            </a:r>
          </a:p>
          <a:p>
            <a:r>
              <a:rPr lang="hr-HR" dirty="0" err="1" smtClean="0"/>
              <a:t>Normal</a:t>
            </a:r>
            <a:r>
              <a:rPr lang="hr-HR" dirty="0" smtClean="0"/>
              <a:t> </a:t>
            </a:r>
            <a:r>
              <a:rPr lang="hr-HR" dirty="0" err="1" smtClean="0"/>
              <a:t>forms</a:t>
            </a:r>
            <a:endParaRPr lang="hr-HR" dirty="0" smtClean="0"/>
          </a:p>
          <a:p>
            <a:pPr lvl="1"/>
            <a:r>
              <a:rPr lang="hr-HR" dirty="0"/>
              <a:t>First </a:t>
            </a:r>
            <a:r>
              <a:rPr lang="hr-HR" dirty="0" err="1"/>
              <a:t>normal</a:t>
            </a:r>
            <a:r>
              <a:rPr lang="hr-HR" dirty="0"/>
              <a:t> </a:t>
            </a:r>
            <a:r>
              <a:rPr lang="hr-HR" dirty="0" err="1" smtClean="0"/>
              <a:t>form</a:t>
            </a:r>
            <a:endParaRPr lang="hr-HR" dirty="0" smtClean="0"/>
          </a:p>
          <a:p>
            <a:pPr lvl="1"/>
            <a:r>
              <a:rPr lang="hr-HR" dirty="0" err="1"/>
              <a:t>Second</a:t>
            </a:r>
            <a:r>
              <a:rPr lang="hr-HR" dirty="0"/>
              <a:t> </a:t>
            </a:r>
            <a:r>
              <a:rPr lang="hr-HR" dirty="0" err="1"/>
              <a:t>normal</a:t>
            </a:r>
            <a:r>
              <a:rPr lang="hr-HR" dirty="0"/>
              <a:t> </a:t>
            </a:r>
            <a:r>
              <a:rPr lang="hr-HR" dirty="0" err="1" smtClean="0"/>
              <a:t>form</a:t>
            </a:r>
            <a:endParaRPr lang="hr-HR" dirty="0" smtClean="0"/>
          </a:p>
          <a:p>
            <a:pPr lvl="1"/>
            <a:r>
              <a:rPr lang="hr-HR" dirty="0"/>
              <a:t>Third </a:t>
            </a:r>
            <a:r>
              <a:rPr lang="hr-HR" dirty="0" err="1"/>
              <a:t>normal</a:t>
            </a:r>
            <a:r>
              <a:rPr lang="hr-HR" dirty="0"/>
              <a:t> </a:t>
            </a:r>
            <a:r>
              <a:rPr lang="hr-HR" dirty="0" err="1" smtClean="0"/>
              <a:t>form</a:t>
            </a:r>
            <a:endParaRPr lang="hr-HR" dirty="0" smtClean="0"/>
          </a:p>
          <a:p>
            <a:pPr lvl="1"/>
            <a:r>
              <a:rPr lang="hr-HR" dirty="0" err="1" smtClean="0"/>
              <a:t>other</a:t>
            </a:r>
            <a:r>
              <a:rPr lang="hr-HR" dirty="0" smtClean="0"/>
              <a:t> </a:t>
            </a:r>
            <a:r>
              <a:rPr lang="hr-HR" dirty="0" err="1" smtClean="0"/>
              <a:t>normal</a:t>
            </a:r>
            <a:r>
              <a:rPr lang="hr-HR" dirty="0" smtClean="0"/>
              <a:t> </a:t>
            </a:r>
            <a:r>
              <a:rPr lang="hr-HR" dirty="0" err="1" smtClean="0"/>
              <a:t>forms</a:t>
            </a:r>
            <a:r>
              <a:rPr lang="hr-HR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90446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standardized language </a:t>
            </a:r>
            <a:endParaRPr lang="hr-HR" dirty="0" smtClean="0"/>
          </a:p>
          <a:p>
            <a:pPr lvl="1"/>
            <a:r>
              <a:rPr lang="en-US" dirty="0" err="1" smtClean="0"/>
              <a:t>retriev</a:t>
            </a:r>
            <a:r>
              <a:rPr lang="hr-HR" dirty="0" err="1" smtClean="0"/>
              <a:t>ing</a:t>
            </a:r>
            <a:r>
              <a:rPr lang="hr-HR" dirty="0" smtClean="0"/>
              <a:t> </a:t>
            </a:r>
            <a:r>
              <a:rPr lang="en-US" dirty="0" smtClean="0"/>
              <a:t>data from</a:t>
            </a:r>
            <a:r>
              <a:rPr lang="hr-HR" dirty="0" smtClean="0"/>
              <a:t> DB</a:t>
            </a:r>
          </a:p>
          <a:p>
            <a:pPr lvl="1"/>
            <a:r>
              <a:rPr lang="en-US" dirty="0" err="1" smtClean="0"/>
              <a:t>manipulat</a:t>
            </a:r>
            <a:r>
              <a:rPr lang="hr-HR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dirty="0" smtClean="0"/>
              <a:t>inside</a:t>
            </a:r>
            <a:r>
              <a:rPr lang="hr-HR" dirty="0" smtClean="0"/>
              <a:t> DB</a:t>
            </a:r>
          </a:p>
          <a:p>
            <a:pPr lvl="1"/>
            <a:r>
              <a:rPr lang="hr-HR" dirty="0" err="1" smtClean="0"/>
              <a:t>creating</a:t>
            </a:r>
            <a:r>
              <a:rPr lang="hr-HR" dirty="0" smtClean="0"/>
              <a:t> </a:t>
            </a:r>
            <a:r>
              <a:rPr lang="hr-HR" dirty="0" err="1" smtClean="0"/>
              <a:t>tables</a:t>
            </a:r>
            <a:endParaRPr lang="hr-HR" dirty="0" smtClean="0"/>
          </a:p>
          <a:p>
            <a:pPr lvl="1"/>
            <a:r>
              <a:rPr lang="hr-HR" dirty="0" err="1" smtClean="0"/>
              <a:t>deleting</a:t>
            </a:r>
            <a:r>
              <a:rPr lang="hr-HR" dirty="0" smtClean="0"/>
              <a:t> </a:t>
            </a:r>
            <a:r>
              <a:rPr lang="hr-HR" dirty="0" err="1" smtClean="0"/>
              <a:t>tables</a:t>
            </a:r>
            <a:endParaRPr lang="hr-HR" dirty="0" smtClean="0"/>
          </a:p>
          <a:p>
            <a:r>
              <a:rPr lang="hr-HR" dirty="0" smtClean="0"/>
              <a:t>JOIN </a:t>
            </a:r>
            <a:r>
              <a:rPr lang="hr-HR" dirty="0" err="1" smtClean="0"/>
              <a:t>mechanism</a:t>
            </a:r>
            <a:endParaRPr lang="hr-HR" dirty="0" smtClean="0"/>
          </a:p>
          <a:p>
            <a:pPr lvl="1"/>
            <a:r>
              <a:rPr lang="hr-HR" dirty="0"/>
              <a:t>CROSS </a:t>
            </a:r>
            <a:r>
              <a:rPr lang="hr-HR" dirty="0" smtClean="0"/>
              <a:t>JOIN</a:t>
            </a:r>
          </a:p>
          <a:p>
            <a:pPr lvl="1"/>
            <a:r>
              <a:rPr lang="hr-HR" dirty="0"/>
              <a:t>INNER </a:t>
            </a:r>
            <a:r>
              <a:rPr lang="hr-HR" dirty="0" smtClean="0"/>
              <a:t>JOIN</a:t>
            </a:r>
          </a:p>
          <a:p>
            <a:pPr lvl="1"/>
            <a:r>
              <a:rPr lang="hr-HR" dirty="0"/>
              <a:t>OUTER </a:t>
            </a:r>
            <a:r>
              <a:rPr lang="hr-HR" dirty="0" smtClean="0"/>
              <a:t>JOIN</a:t>
            </a:r>
          </a:p>
          <a:p>
            <a:r>
              <a:rPr lang="hr-HR" dirty="0" err="1" smtClean="0"/>
              <a:t>Transactions</a:t>
            </a:r>
            <a:endParaRPr lang="hr-HR" dirty="0" smtClean="0"/>
          </a:p>
          <a:p>
            <a:pPr lvl="1"/>
            <a:r>
              <a:rPr lang="hr-HR" dirty="0" err="1" smtClean="0"/>
              <a:t>needed</a:t>
            </a:r>
            <a:r>
              <a:rPr lang="hr-HR" dirty="0" smtClean="0"/>
              <a:t> </a:t>
            </a:r>
            <a:r>
              <a:rPr lang="hr-HR" dirty="0" err="1" smtClean="0"/>
              <a:t>when</a:t>
            </a:r>
            <a:r>
              <a:rPr lang="hr-HR" dirty="0" smtClean="0"/>
              <a:t> </a:t>
            </a:r>
            <a:r>
              <a:rPr lang="en-US" dirty="0" smtClean="0"/>
              <a:t>changing </a:t>
            </a:r>
            <a:r>
              <a:rPr lang="en-US" dirty="0"/>
              <a:t>the data of one </a:t>
            </a:r>
            <a:r>
              <a:rPr lang="en-US" dirty="0" smtClean="0"/>
              <a:t>table</a:t>
            </a:r>
            <a:r>
              <a:rPr lang="hr-H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affect the data within one or more other tables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940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Labview</a:t>
            </a:r>
            <a:r>
              <a:rPr lang="hr-HR" dirty="0"/>
              <a:t> </a:t>
            </a:r>
            <a:r>
              <a:rPr lang="hr-HR" dirty="0" err="1"/>
              <a:t>Database</a:t>
            </a:r>
            <a:r>
              <a:rPr lang="hr-HR" dirty="0"/>
              <a:t> </a:t>
            </a:r>
            <a:r>
              <a:rPr lang="hr-HR" dirty="0" err="1"/>
              <a:t>Connectivity</a:t>
            </a:r>
            <a:r>
              <a:rPr lang="hr-HR" dirty="0"/>
              <a:t/>
            </a:r>
            <a:br>
              <a:rPr lang="hr-HR" dirty="0"/>
            </a:br>
            <a:r>
              <a:rPr lang="hr-HR" dirty="0" err="1"/>
              <a:t>Toolkit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</a:t>
            </a:r>
            <a:r>
              <a:rPr lang="hr-HR" dirty="0" err="1" smtClean="0"/>
              <a:t>ing</a:t>
            </a:r>
            <a:r>
              <a:rPr lang="hr-HR" dirty="0" smtClean="0"/>
              <a:t> </a:t>
            </a:r>
            <a:r>
              <a:rPr lang="en-US" dirty="0" smtClean="0"/>
              <a:t>connection</a:t>
            </a:r>
            <a:endParaRPr lang="hr-HR" dirty="0" smtClean="0"/>
          </a:p>
          <a:p>
            <a:pPr lvl="1"/>
            <a:r>
              <a:rPr lang="en-US" i="1" dirty="0"/>
              <a:t>DB Tools Open Connection </a:t>
            </a:r>
            <a:r>
              <a:rPr lang="en-US" dirty="0" smtClean="0"/>
              <a:t>VI</a:t>
            </a:r>
            <a:endParaRPr lang="hr-HR" dirty="0" smtClean="0"/>
          </a:p>
          <a:p>
            <a:r>
              <a:rPr lang="hr-HR" dirty="0" err="1" smtClean="0"/>
              <a:t>connection</a:t>
            </a:r>
            <a:r>
              <a:rPr lang="hr-HR" dirty="0" smtClean="0"/>
              <a:t> </a:t>
            </a:r>
            <a:r>
              <a:rPr lang="hr-HR" dirty="0" err="1" smtClean="0"/>
              <a:t>information</a:t>
            </a:r>
            <a:r>
              <a:rPr lang="hr-HR" dirty="0" smtClean="0"/>
              <a:t>:</a:t>
            </a:r>
          </a:p>
          <a:p>
            <a:pPr lvl="1"/>
            <a:r>
              <a:rPr lang="hr-HR" dirty="0" err="1" smtClean="0"/>
              <a:t>prompt</a:t>
            </a:r>
            <a:r>
              <a:rPr lang="hr-HR" dirty="0" smtClean="0"/>
              <a:t> window</a:t>
            </a:r>
          </a:p>
          <a:p>
            <a:pPr lvl="1"/>
            <a:r>
              <a:rPr lang="hr-HR" dirty="0" smtClean="0"/>
              <a:t>UDL file</a:t>
            </a:r>
          </a:p>
          <a:p>
            <a:pPr lvl="2"/>
            <a:r>
              <a:rPr lang="hr-HR" dirty="0" err="1" smtClean="0"/>
              <a:t>contains</a:t>
            </a:r>
            <a:r>
              <a:rPr lang="hr-HR" dirty="0" smtClean="0"/>
              <a:t> </a:t>
            </a:r>
            <a:r>
              <a:rPr lang="hr-HR" dirty="0" err="1" smtClean="0"/>
              <a:t>connection</a:t>
            </a:r>
            <a:r>
              <a:rPr lang="hr-HR" dirty="0" smtClean="0"/>
              <a:t> </a:t>
            </a:r>
            <a:r>
              <a:rPr lang="hr-HR" dirty="0" err="1" smtClean="0"/>
              <a:t>information</a:t>
            </a:r>
            <a:endParaRPr lang="hr-HR" dirty="0" smtClean="0"/>
          </a:p>
          <a:p>
            <a:pPr lvl="2"/>
            <a:endParaRPr lang="hr-HR" dirty="0"/>
          </a:p>
          <a:p>
            <a:r>
              <a:rPr lang="hr-HR" dirty="0" err="1" smtClean="0"/>
              <a:t>closing</a:t>
            </a:r>
            <a:r>
              <a:rPr lang="hr-HR" dirty="0" smtClean="0"/>
              <a:t> </a:t>
            </a:r>
            <a:r>
              <a:rPr lang="hr-HR" dirty="0" err="1" smtClean="0"/>
              <a:t>connection</a:t>
            </a:r>
            <a:endParaRPr lang="hr-HR" dirty="0" smtClean="0"/>
          </a:p>
          <a:p>
            <a:pPr lvl="1"/>
            <a:r>
              <a:rPr lang="en-US" i="1" dirty="0"/>
              <a:t>DB Tools </a:t>
            </a:r>
            <a:r>
              <a:rPr lang="hr-HR" i="1" dirty="0" smtClean="0"/>
              <a:t>Close</a:t>
            </a:r>
            <a:r>
              <a:rPr lang="en-US" i="1" dirty="0" smtClean="0"/>
              <a:t> </a:t>
            </a:r>
            <a:r>
              <a:rPr lang="en-US" i="1" dirty="0"/>
              <a:t>Connection </a:t>
            </a:r>
            <a:r>
              <a:rPr lang="en-US" dirty="0"/>
              <a:t>VI</a:t>
            </a:r>
            <a:endParaRPr lang="hr-HR" dirty="0"/>
          </a:p>
          <a:p>
            <a:pPr lvl="1"/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429544"/>
            <a:ext cx="4619625" cy="2933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399" y="4598591"/>
            <a:ext cx="3552825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097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Retrieve data from database</a:t>
            </a:r>
            <a:r>
              <a:rPr lang="hr-HR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using</a:t>
            </a:r>
            <a:r>
              <a:rPr lang="hr-HR" dirty="0" smtClean="0"/>
              <a:t> </a:t>
            </a:r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</a:t>
            </a:r>
            <a:r>
              <a:rPr lang="hr-HR" i="1" dirty="0" err="1" smtClean="0"/>
              <a:t>Select</a:t>
            </a:r>
            <a:r>
              <a:rPr lang="hr-HR" i="1" dirty="0" smtClean="0"/>
              <a:t> Data </a:t>
            </a:r>
            <a:r>
              <a:rPr lang="hr-HR" dirty="0" smtClean="0"/>
              <a:t>VI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925" y="3094179"/>
            <a:ext cx="6962775" cy="24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60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Retrieve data from database</a:t>
            </a:r>
            <a:r>
              <a:rPr lang="hr-HR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/>
          <a:lstStyle/>
          <a:p>
            <a:r>
              <a:rPr lang="hr-HR" dirty="0" err="1" smtClean="0"/>
              <a:t>using</a:t>
            </a:r>
            <a:r>
              <a:rPr lang="hr-HR" dirty="0" smtClean="0"/>
              <a:t> </a:t>
            </a:r>
            <a:r>
              <a:rPr lang="hr-HR" dirty="0" err="1" smtClean="0"/>
              <a:t>queries</a:t>
            </a:r>
            <a:endParaRPr lang="hr-HR" dirty="0" smtClean="0"/>
          </a:p>
          <a:p>
            <a:pPr lvl="1"/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</a:t>
            </a:r>
            <a:r>
              <a:rPr lang="hr-HR" i="1" dirty="0" err="1" smtClean="0"/>
              <a:t>Execute</a:t>
            </a:r>
            <a:r>
              <a:rPr lang="hr-HR" i="1" dirty="0" smtClean="0"/>
              <a:t> </a:t>
            </a:r>
            <a:r>
              <a:rPr lang="hr-HR" i="1" dirty="0" err="1" smtClean="0"/>
              <a:t>Query</a:t>
            </a:r>
            <a:r>
              <a:rPr lang="hr-HR" dirty="0" smtClean="0"/>
              <a:t> VI</a:t>
            </a:r>
          </a:p>
          <a:p>
            <a:pPr lvl="1"/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</a:t>
            </a:r>
            <a:r>
              <a:rPr lang="hr-HR" i="1" dirty="0" err="1" smtClean="0"/>
              <a:t>Fetch</a:t>
            </a:r>
            <a:r>
              <a:rPr lang="hr-HR" i="1" dirty="0" smtClean="0"/>
              <a:t> </a:t>
            </a:r>
            <a:r>
              <a:rPr lang="hr-HR" i="1" dirty="0" err="1" smtClean="0"/>
              <a:t>Recordset</a:t>
            </a:r>
            <a:r>
              <a:rPr lang="hr-HR" i="1" dirty="0" smtClean="0"/>
              <a:t> Dana </a:t>
            </a:r>
            <a:r>
              <a:rPr lang="hr-HR" dirty="0" smtClean="0"/>
              <a:t>VI</a:t>
            </a:r>
          </a:p>
          <a:p>
            <a:pPr lvl="1"/>
            <a:r>
              <a:rPr lang="hr-HR" i="1" dirty="0" smtClean="0"/>
              <a:t>DB </a:t>
            </a:r>
            <a:r>
              <a:rPr lang="hr-HR" i="1" dirty="0" err="1" smtClean="0"/>
              <a:t>Tools</a:t>
            </a:r>
            <a:r>
              <a:rPr lang="hr-HR" i="1" dirty="0" smtClean="0"/>
              <a:t> Free </a:t>
            </a:r>
            <a:r>
              <a:rPr lang="hr-HR" i="1" dirty="0" err="1" smtClean="0"/>
              <a:t>Object</a:t>
            </a:r>
            <a:endParaRPr lang="hr-HR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925" y="3636963"/>
            <a:ext cx="111823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0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437</Words>
  <Application>Microsoft Office PowerPoint</Application>
  <PresentationFormat>Widescreen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adagio_slab</vt:lpstr>
      <vt:lpstr>Arial</vt:lpstr>
      <vt:lpstr>Calibri</vt:lpstr>
      <vt:lpstr>Calibri Light</vt:lpstr>
      <vt:lpstr>Garamond</vt:lpstr>
      <vt:lpstr>Times New Roman</vt:lpstr>
      <vt:lpstr>Office Theme</vt:lpstr>
      <vt:lpstr>Virtual Instrumentation</vt:lpstr>
      <vt:lpstr>PowerPoint Presentation</vt:lpstr>
      <vt:lpstr>Database</vt:lpstr>
      <vt:lpstr>Relational database</vt:lpstr>
      <vt:lpstr>Normalization</vt:lpstr>
      <vt:lpstr>SQL</vt:lpstr>
      <vt:lpstr>Labview Database Connectivity Toolkit</vt:lpstr>
      <vt:lpstr>Retrieve data from database (1)</vt:lpstr>
      <vt:lpstr>Retrieve data from database (2)</vt:lpstr>
      <vt:lpstr>Update table in database</vt:lpstr>
      <vt:lpstr>Insert data to database (1)</vt:lpstr>
      <vt:lpstr>Insert data to database (2)</vt:lpstr>
      <vt:lpstr>Delete data in the database</vt:lpstr>
      <vt:lpstr>Transaction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8th Balkan Open Competition in  Software-designed Instrumentation</dc:title>
  <dc:creator>Stefana Jocic</dc:creator>
  <cp:lastModifiedBy>Windows User</cp:lastModifiedBy>
  <cp:revision>44</cp:revision>
  <dcterms:created xsi:type="dcterms:W3CDTF">2018-11-07T10:58:35Z</dcterms:created>
  <dcterms:modified xsi:type="dcterms:W3CDTF">2019-06-03T16:07:20Z</dcterms:modified>
</cp:coreProperties>
</file>