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033" r:id="rId2"/>
  </p:sldMasterIdLst>
  <p:notesMasterIdLst>
    <p:notesMasterId r:id="rId41"/>
  </p:notesMasterIdLst>
  <p:handoutMasterIdLst>
    <p:handoutMasterId r:id="rId42"/>
  </p:handoutMasterIdLst>
  <p:sldIdLst>
    <p:sldId id="297" r:id="rId3"/>
    <p:sldId id="351" r:id="rId4"/>
    <p:sldId id="468" r:id="rId5"/>
    <p:sldId id="268" r:id="rId6"/>
    <p:sldId id="267" r:id="rId7"/>
    <p:sldId id="259" r:id="rId8"/>
    <p:sldId id="270" r:id="rId9"/>
    <p:sldId id="271" r:id="rId10"/>
    <p:sldId id="280" r:id="rId11"/>
    <p:sldId id="272" r:id="rId12"/>
    <p:sldId id="269" r:id="rId13"/>
    <p:sldId id="261" r:id="rId14"/>
    <p:sldId id="469" r:id="rId15"/>
    <p:sldId id="466" r:id="rId16"/>
    <p:sldId id="471" r:id="rId17"/>
    <p:sldId id="472" r:id="rId18"/>
    <p:sldId id="494" r:id="rId19"/>
    <p:sldId id="467" r:id="rId20"/>
    <p:sldId id="484" r:id="rId21"/>
    <p:sldId id="474" r:id="rId22"/>
    <p:sldId id="475" r:id="rId23"/>
    <p:sldId id="489" r:id="rId24"/>
    <p:sldId id="476" r:id="rId25"/>
    <p:sldId id="490" r:id="rId26"/>
    <p:sldId id="477" r:id="rId27"/>
    <p:sldId id="485" r:id="rId28"/>
    <p:sldId id="478" r:id="rId29"/>
    <p:sldId id="479" r:id="rId30"/>
    <p:sldId id="492" r:id="rId31"/>
    <p:sldId id="493" r:id="rId32"/>
    <p:sldId id="480" r:id="rId33"/>
    <p:sldId id="491" r:id="rId34"/>
    <p:sldId id="438" r:id="rId35"/>
    <p:sldId id="496" r:id="rId36"/>
    <p:sldId id="487" r:id="rId37"/>
    <p:sldId id="495" r:id="rId38"/>
    <p:sldId id="488" r:id="rId39"/>
    <p:sldId id="416" r:id="rId40"/>
  </p:sldIdLst>
  <p:sldSz cx="9144000" cy="6858000" type="screen4x3"/>
  <p:notesSz cx="10234613" cy="7099300"/>
  <p:custDataLst>
    <p:tags r:id="rId4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67A0"/>
    <a:srgbClr val="FF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48E35A-3E84-4C7D-85D0-FD47FCE7DE29}" v="1" dt="2019-06-22T19:51:19.7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5" autoAdjust="0"/>
    <p:restoredTop sz="92445" autoAdjust="0"/>
  </p:normalViewPr>
  <p:slideViewPr>
    <p:cSldViewPr>
      <p:cViewPr varScale="1">
        <p:scale>
          <a:sx n="62" d="100"/>
          <a:sy n="62" d="100"/>
        </p:scale>
        <p:origin x="134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18" d="100"/>
          <a:sy n="118" d="100"/>
        </p:scale>
        <p:origin x="119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gs" Target="tags/tag1.xml"/><Relationship Id="rId48" Type="http://schemas.microsoft.com/office/2016/11/relationships/changesInfo" Target="changesInfos/changesInfo1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ivko Kokolanski" userId="0dfedc4eee39f648" providerId="Windows Live" clId="Web-{B9812D8F-559E-4805-BC93-FDD8D20564BF}"/>
    <pc:docChg chg="modSld">
      <pc:chgData name="Zivko Kokolanski" userId="0dfedc4eee39f648" providerId="Windows Live" clId="Web-{B9812D8F-559E-4805-BC93-FDD8D20564BF}" dt="2019-06-22T19:50:54.598" v="0"/>
      <pc:docMkLst>
        <pc:docMk/>
      </pc:docMkLst>
      <pc:sldChg chg="delSp">
        <pc:chgData name="Zivko Kokolanski" userId="0dfedc4eee39f648" providerId="Windows Live" clId="Web-{B9812D8F-559E-4805-BC93-FDD8D20564BF}" dt="2019-06-22T19:50:54.598" v="0"/>
        <pc:sldMkLst>
          <pc:docMk/>
          <pc:sldMk cId="1933242641" sldId="346"/>
        </pc:sldMkLst>
        <pc:spChg chg="del">
          <ac:chgData name="Zivko Kokolanski" userId="0dfedc4eee39f648" providerId="Windows Live" clId="Web-{B9812D8F-559E-4805-BC93-FDD8D20564BF}" dt="2019-06-22T19:50:54.598" v="0"/>
          <ac:spMkLst>
            <pc:docMk/>
            <pc:sldMk cId="1933242641" sldId="346"/>
            <ac:spMk id="5" creationId="{00000000-0000-0000-0000-000000000000}"/>
          </ac:spMkLst>
        </pc:spChg>
      </pc:sldChg>
    </pc:docChg>
  </pc:docChgLst>
  <pc:docChgLst>
    <pc:chgData name="Zivko Kokolanski" userId="0dfedc4eee39f648" providerId="Windows Live" clId="Web-{6448E35A-3E84-4C7D-85D0-FD47FCE7DE29}"/>
    <pc:docChg chg="modSld">
      <pc:chgData name="Zivko Kokolanski" userId="0dfedc4eee39f648" providerId="Windows Live" clId="Web-{6448E35A-3E84-4C7D-85D0-FD47FCE7DE29}" dt="2019-06-22T19:51:45.534" v="2"/>
      <pc:docMkLst>
        <pc:docMk/>
      </pc:docMkLst>
      <pc:sldChg chg="delSp modSp">
        <pc:chgData name="Zivko Kokolanski" userId="0dfedc4eee39f648" providerId="Windows Live" clId="Web-{6448E35A-3E84-4C7D-85D0-FD47FCE7DE29}" dt="2019-06-22T19:51:45.534" v="2"/>
        <pc:sldMkLst>
          <pc:docMk/>
          <pc:sldMk cId="1933242641" sldId="346"/>
        </pc:sldMkLst>
        <pc:spChg chg="del mod">
          <ac:chgData name="Zivko Kokolanski" userId="0dfedc4eee39f648" providerId="Windows Live" clId="Web-{6448E35A-3E84-4C7D-85D0-FD47FCE7DE29}" dt="2019-06-22T19:51:22.721" v="1"/>
          <ac:spMkLst>
            <pc:docMk/>
            <pc:sldMk cId="1933242641" sldId="346"/>
            <ac:spMk id="5" creationId="{00000000-0000-0000-0000-000000000000}"/>
          </ac:spMkLst>
        </pc:spChg>
        <pc:spChg chg="del">
          <ac:chgData name="Zivko Kokolanski" userId="0dfedc4eee39f648" providerId="Windows Live" clId="Web-{6448E35A-3E84-4C7D-85D0-FD47FCE7DE29}" dt="2019-06-22T19:51:45.534" v="2"/>
          <ac:spMkLst>
            <pc:docMk/>
            <pc:sldMk cId="1933242641" sldId="346"/>
            <ac:spMk id="6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5AEFE6-7F43-45C0-B013-F805208FF073}" type="doc">
      <dgm:prSet loTypeId="urn:microsoft.com/office/officeart/2005/8/layout/process1" loCatId="process" qsTypeId="urn:microsoft.com/office/officeart/2005/8/quickstyle/simple1" qsCatId="simple" csTypeId="urn:microsoft.com/office/officeart/2005/8/colors/accent1_1" csCatId="accent1" phldr="1"/>
      <dgm:spPr/>
    </dgm:pt>
    <dgm:pt modelId="{80C4836D-3C76-4113-9200-18CF49C93131}">
      <dgm:prSet phldrT="[Text]"/>
      <dgm:spPr/>
      <dgm:t>
        <a:bodyPr/>
        <a:lstStyle/>
        <a:p>
          <a:r>
            <a:rPr lang="en-US" dirty="0"/>
            <a:t>Sensor/</a:t>
          </a:r>
          <a:br>
            <a:rPr lang="en-US" dirty="0"/>
          </a:br>
          <a:r>
            <a:rPr lang="en-US" dirty="0"/>
            <a:t>Signal</a:t>
          </a:r>
          <a:endParaRPr lang="mk-MK" dirty="0"/>
        </a:p>
      </dgm:t>
    </dgm:pt>
    <dgm:pt modelId="{CB511DF8-EB26-41E9-BB16-BEB48C4276EE}" type="parTrans" cxnId="{FC17794B-E6D7-4335-B0CD-594E733189FE}">
      <dgm:prSet/>
      <dgm:spPr/>
      <dgm:t>
        <a:bodyPr/>
        <a:lstStyle/>
        <a:p>
          <a:endParaRPr lang="mk-MK"/>
        </a:p>
      </dgm:t>
    </dgm:pt>
    <dgm:pt modelId="{B544C86C-E465-447C-9646-2B5628071E30}" type="sibTrans" cxnId="{FC17794B-E6D7-4335-B0CD-594E733189FE}">
      <dgm:prSet custT="1"/>
      <dgm:spPr/>
      <dgm:t>
        <a:bodyPr/>
        <a:lstStyle/>
        <a:p>
          <a:pPr algn="ctr"/>
          <a:r>
            <a:rPr lang="en-US" sz="1800" dirty="0"/>
            <a:t>   </a:t>
          </a:r>
          <a:r>
            <a:rPr lang="en-US" sz="2000" dirty="0"/>
            <a:t>I/O</a:t>
          </a:r>
          <a:endParaRPr lang="mk-MK" sz="1800" dirty="0"/>
        </a:p>
      </dgm:t>
    </dgm:pt>
    <dgm:pt modelId="{BA188F96-4F01-4CA3-8328-EC6587F738F4}">
      <dgm:prSet phldrT="[Text]"/>
      <dgm:spPr/>
      <dgm:t>
        <a:bodyPr/>
        <a:lstStyle/>
        <a:p>
          <a:r>
            <a:rPr lang="en-US" dirty="0"/>
            <a:t>DAQ Hardware</a:t>
          </a:r>
          <a:endParaRPr lang="mk-MK" dirty="0"/>
        </a:p>
      </dgm:t>
    </dgm:pt>
    <dgm:pt modelId="{8F75C1BA-536B-45AA-AA26-BE3DD6D0C813}" type="parTrans" cxnId="{4D884F57-22E2-4B13-93FA-D586932D63A6}">
      <dgm:prSet/>
      <dgm:spPr/>
      <dgm:t>
        <a:bodyPr/>
        <a:lstStyle/>
        <a:p>
          <a:endParaRPr lang="mk-MK"/>
        </a:p>
      </dgm:t>
    </dgm:pt>
    <dgm:pt modelId="{DB36EF56-E91E-4954-8C4F-883C3C8F817C}" type="sibTrans" cxnId="{4D884F57-22E2-4B13-93FA-D586932D63A6}">
      <dgm:prSet custT="1"/>
      <dgm:spPr/>
      <dgm:t>
        <a:bodyPr/>
        <a:lstStyle/>
        <a:p>
          <a:r>
            <a:rPr lang="en-US" sz="2000" dirty="0"/>
            <a:t>   Bus</a:t>
          </a:r>
          <a:endParaRPr lang="mk-MK" sz="2000" dirty="0"/>
        </a:p>
      </dgm:t>
    </dgm:pt>
    <dgm:pt modelId="{413EFAED-94D9-4BD4-85C3-841789A28DCD}">
      <dgm:prSet phldrT="[Text]"/>
      <dgm:spPr/>
      <dgm:t>
        <a:bodyPr/>
        <a:lstStyle/>
        <a:p>
          <a:r>
            <a:rPr lang="en-US" dirty="0"/>
            <a:t>DAQ Software</a:t>
          </a:r>
          <a:endParaRPr lang="mk-MK" dirty="0"/>
        </a:p>
      </dgm:t>
    </dgm:pt>
    <dgm:pt modelId="{69B240CE-A6BD-4EA9-9F1E-68EF3152707B}" type="parTrans" cxnId="{10100E60-5F4D-422B-B27F-301CF2751325}">
      <dgm:prSet/>
      <dgm:spPr/>
      <dgm:t>
        <a:bodyPr/>
        <a:lstStyle/>
        <a:p>
          <a:endParaRPr lang="mk-MK"/>
        </a:p>
      </dgm:t>
    </dgm:pt>
    <dgm:pt modelId="{17003D0B-3D9B-4683-A5A8-F8F736691A3E}" type="sibTrans" cxnId="{10100E60-5F4D-422B-B27F-301CF2751325}">
      <dgm:prSet/>
      <dgm:spPr/>
      <dgm:t>
        <a:bodyPr/>
        <a:lstStyle/>
        <a:p>
          <a:endParaRPr lang="mk-MK"/>
        </a:p>
      </dgm:t>
    </dgm:pt>
    <dgm:pt modelId="{60075094-93E4-43E0-AA4E-BF5C60D146BD}" type="pres">
      <dgm:prSet presAssocID="{D75AEFE6-7F43-45C0-B013-F805208FF073}" presName="Name0" presStyleCnt="0">
        <dgm:presLayoutVars>
          <dgm:dir/>
          <dgm:resizeHandles val="exact"/>
        </dgm:presLayoutVars>
      </dgm:prSet>
      <dgm:spPr/>
    </dgm:pt>
    <dgm:pt modelId="{9D6E297F-DD8A-4853-BB34-662743A809E3}" type="pres">
      <dgm:prSet presAssocID="{80C4836D-3C76-4113-9200-18CF49C93131}" presName="node" presStyleLbl="node1" presStyleIdx="0" presStyleCnt="3" custScaleX="51316" custScaleY="51316">
        <dgm:presLayoutVars>
          <dgm:bulletEnabled val="1"/>
        </dgm:presLayoutVars>
      </dgm:prSet>
      <dgm:spPr/>
    </dgm:pt>
    <dgm:pt modelId="{B6B0CE59-6665-4708-A9BB-6F38195D89DA}" type="pres">
      <dgm:prSet presAssocID="{B544C86C-E465-447C-9646-2B5628071E30}" presName="sibTrans" presStyleLbl="sibTrans2D1" presStyleIdx="0" presStyleCnt="2" custScaleX="177266"/>
      <dgm:spPr>
        <a:prstGeom prst="leftRightArrow">
          <a:avLst/>
        </a:prstGeom>
      </dgm:spPr>
    </dgm:pt>
    <dgm:pt modelId="{1B49220D-02AD-427A-B1F4-0CE1F5FF6390}" type="pres">
      <dgm:prSet presAssocID="{B544C86C-E465-447C-9646-2B5628071E30}" presName="connectorText" presStyleLbl="sibTrans2D1" presStyleIdx="0" presStyleCnt="2"/>
      <dgm:spPr/>
    </dgm:pt>
    <dgm:pt modelId="{1C9C5A67-777A-4FED-99EE-8ED29FFB6891}" type="pres">
      <dgm:prSet presAssocID="{BA188F96-4F01-4CA3-8328-EC6587F738F4}" presName="node" presStyleLbl="node1" presStyleIdx="1" presStyleCnt="3" custScaleX="51316" custScaleY="51316">
        <dgm:presLayoutVars>
          <dgm:bulletEnabled val="1"/>
        </dgm:presLayoutVars>
      </dgm:prSet>
      <dgm:spPr/>
    </dgm:pt>
    <dgm:pt modelId="{D38D38A9-815F-411F-9C6E-E08F958DC86F}" type="pres">
      <dgm:prSet presAssocID="{DB36EF56-E91E-4954-8C4F-883C3C8F817C}" presName="sibTrans" presStyleLbl="sibTrans2D1" presStyleIdx="1" presStyleCnt="2" custScaleX="177403"/>
      <dgm:spPr>
        <a:prstGeom prst="leftRightArrow">
          <a:avLst/>
        </a:prstGeom>
      </dgm:spPr>
    </dgm:pt>
    <dgm:pt modelId="{832CC151-A379-445C-BFC3-F7B405938D05}" type="pres">
      <dgm:prSet presAssocID="{DB36EF56-E91E-4954-8C4F-883C3C8F817C}" presName="connectorText" presStyleLbl="sibTrans2D1" presStyleIdx="1" presStyleCnt="2"/>
      <dgm:spPr/>
    </dgm:pt>
    <dgm:pt modelId="{2901ACD7-A99F-4DC5-9FA8-08DE524E5EEC}" type="pres">
      <dgm:prSet presAssocID="{413EFAED-94D9-4BD4-85C3-841789A28DCD}" presName="node" presStyleLbl="node1" presStyleIdx="2" presStyleCnt="3" custScaleX="51316" custScaleY="51316">
        <dgm:presLayoutVars>
          <dgm:bulletEnabled val="1"/>
        </dgm:presLayoutVars>
      </dgm:prSet>
      <dgm:spPr/>
    </dgm:pt>
  </dgm:ptLst>
  <dgm:cxnLst>
    <dgm:cxn modelId="{944DD43C-E114-411B-BC60-D3856E21D943}" type="presOf" srcId="{BA188F96-4F01-4CA3-8328-EC6587F738F4}" destId="{1C9C5A67-777A-4FED-99EE-8ED29FFB6891}" srcOrd="0" destOrd="0" presId="urn:microsoft.com/office/officeart/2005/8/layout/process1"/>
    <dgm:cxn modelId="{10100E60-5F4D-422B-B27F-301CF2751325}" srcId="{D75AEFE6-7F43-45C0-B013-F805208FF073}" destId="{413EFAED-94D9-4BD4-85C3-841789A28DCD}" srcOrd="2" destOrd="0" parTransId="{69B240CE-A6BD-4EA9-9F1E-68EF3152707B}" sibTransId="{17003D0B-3D9B-4683-A5A8-F8F736691A3E}"/>
    <dgm:cxn modelId="{6960BB68-0E35-4FFD-B824-5F426C60BD5E}" type="presOf" srcId="{DB36EF56-E91E-4954-8C4F-883C3C8F817C}" destId="{D38D38A9-815F-411F-9C6E-E08F958DC86F}" srcOrd="0" destOrd="0" presId="urn:microsoft.com/office/officeart/2005/8/layout/process1"/>
    <dgm:cxn modelId="{FC17794B-E6D7-4335-B0CD-594E733189FE}" srcId="{D75AEFE6-7F43-45C0-B013-F805208FF073}" destId="{80C4836D-3C76-4113-9200-18CF49C93131}" srcOrd="0" destOrd="0" parTransId="{CB511DF8-EB26-41E9-BB16-BEB48C4276EE}" sibTransId="{B544C86C-E465-447C-9646-2B5628071E30}"/>
    <dgm:cxn modelId="{4D884F57-22E2-4B13-93FA-D586932D63A6}" srcId="{D75AEFE6-7F43-45C0-B013-F805208FF073}" destId="{BA188F96-4F01-4CA3-8328-EC6587F738F4}" srcOrd="1" destOrd="0" parTransId="{8F75C1BA-536B-45AA-AA26-BE3DD6D0C813}" sibTransId="{DB36EF56-E91E-4954-8C4F-883C3C8F817C}"/>
    <dgm:cxn modelId="{7D9FFC84-5FB4-4209-9FAC-37B5DA4DB9E9}" type="presOf" srcId="{D75AEFE6-7F43-45C0-B013-F805208FF073}" destId="{60075094-93E4-43E0-AA4E-BF5C60D146BD}" srcOrd="0" destOrd="0" presId="urn:microsoft.com/office/officeart/2005/8/layout/process1"/>
    <dgm:cxn modelId="{D014D4A1-DE60-4F0C-9CEC-6E28A3D2E542}" type="presOf" srcId="{B544C86C-E465-447C-9646-2B5628071E30}" destId="{B6B0CE59-6665-4708-A9BB-6F38195D89DA}" srcOrd="0" destOrd="0" presId="urn:microsoft.com/office/officeart/2005/8/layout/process1"/>
    <dgm:cxn modelId="{AB704DA6-0B87-41F0-935E-7849D62E2A3A}" type="presOf" srcId="{413EFAED-94D9-4BD4-85C3-841789A28DCD}" destId="{2901ACD7-A99F-4DC5-9FA8-08DE524E5EEC}" srcOrd="0" destOrd="0" presId="urn:microsoft.com/office/officeart/2005/8/layout/process1"/>
    <dgm:cxn modelId="{BE3F35BA-D4BF-4EDB-8A4B-FB32FF44F316}" type="presOf" srcId="{DB36EF56-E91E-4954-8C4F-883C3C8F817C}" destId="{832CC151-A379-445C-BFC3-F7B405938D05}" srcOrd="1" destOrd="0" presId="urn:microsoft.com/office/officeart/2005/8/layout/process1"/>
    <dgm:cxn modelId="{888A68D3-7B59-45E0-A20A-F83DDCE5066F}" type="presOf" srcId="{B544C86C-E465-447C-9646-2B5628071E30}" destId="{1B49220D-02AD-427A-B1F4-0CE1F5FF6390}" srcOrd="1" destOrd="0" presId="urn:microsoft.com/office/officeart/2005/8/layout/process1"/>
    <dgm:cxn modelId="{06093EFF-CBB6-4B40-9E68-8391514C12B4}" type="presOf" srcId="{80C4836D-3C76-4113-9200-18CF49C93131}" destId="{9D6E297F-DD8A-4853-BB34-662743A809E3}" srcOrd="0" destOrd="0" presId="urn:microsoft.com/office/officeart/2005/8/layout/process1"/>
    <dgm:cxn modelId="{22C2304E-841D-4B3B-9575-DD6CA7E1FCFC}" type="presParOf" srcId="{60075094-93E4-43E0-AA4E-BF5C60D146BD}" destId="{9D6E297F-DD8A-4853-BB34-662743A809E3}" srcOrd="0" destOrd="0" presId="urn:microsoft.com/office/officeart/2005/8/layout/process1"/>
    <dgm:cxn modelId="{BB4C16C9-5E76-40F1-8DBF-E2892B05D4CA}" type="presParOf" srcId="{60075094-93E4-43E0-AA4E-BF5C60D146BD}" destId="{B6B0CE59-6665-4708-A9BB-6F38195D89DA}" srcOrd="1" destOrd="0" presId="urn:microsoft.com/office/officeart/2005/8/layout/process1"/>
    <dgm:cxn modelId="{0BB38A93-12B7-4E73-9A22-1A0B035CC1B2}" type="presParOf" srcId="{B6B0CE59-6665-4708-A9BB-6F38195D89DA}" destId="{1B49220D-02AD-427A-B1F4-0CE1F5FF6390}" srcOrd="0" destOrd="0" presId="urn:microsoft.com/office/officeart/2005/8/layout/process1"/>
    <dgm:cxn modelId="{3121CA3E-6195-42EA-97B6-8CD592D00E91}" type="presParOf" srcId="{60075094-93E4-43E0-AA4E-BF5C60D146BD}" destId="{1C9C5A67-777A-4FED-99EE-8ED29FFB6891}" srcOrd="2" destOrd="0" presId="urn:microsoft.com/office/officeart/2005/8/layout/process1"/>
    <dgm:cxn modelId="{06AC82C9-6E3B-4BAA-B3ED-285987A21D58}" type="presParOf" srcId="{60075094-93E4-43E0-AA4E-BF5C60D146BD}" destId="{D38D38A9-815F-411F-9C6E-E08F958DC86F}" srcOrd="3" destOrd="0" presId="urn:microsoft.com/office/officeart/2005/8/layout/process1"/>
    <dgm:cxn modelId="{BB30FAC3-4F54-4BBF-8F0D-6C638F690C16}" type="presParOf" srcId="{D38D38A9-815F-411F-9C6E-E08F958DC86F}" destId="{832CC151-A379-445C-BFC3-F7B405938D05}" srcOrd="0" destOrd="0" presId="urn:microsoft.com/office/officeart/2005/8/layout/process1"/>
    <dgm:cxn modelId="{05C0C0A1-81DD-4B79-BB7D-D77A96EA1C55}" type="presParOf" srcId="{60075094-93E4-43E0-AA4E-BF5C60D146BD}" destId="{2901ACD7-A99F-4DC5-9FA8-08DE524E5EEC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6E297F-DD8A-4853-BB34-662743A809E3}">
      <dsp:nvSpPr>
        <dsp:cNvPr id="0" name=""/>
        <dsp:cNvSpPr/>
      </dsp:nvSpPr>
      <dsp:spPr>
        <a:xfrm>
          <a:off x="1750" y="605313"/>
          <a:ext cx="1646143" cy="98768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Sensor/</a:t>
          </a:r>
          <a:br>
            <a:rPr lang="en-US" sz="2500" kern="1200" dirty="0"/>
          </a:br>
          <a:r>
            <a:rPr lang="en-US" sz="2500" kern="1200" dirty="0"/>
            <a:t>Signal</a:t>
          </a:r>
          <a:endParaRPr lang="mk-MK" sz="2500" kern="1200" dirty="0"/>
        </a:p>
      </dsp:txBody>
      <dsp:txXfrm>
        <a:off x="30678" y="634241"/>
        <a:ext cx="1588287" cy="929830"/>
      </dsp:txXfrm>
    </dsp:sp>
    <dsp:sp modelId="{B6B0CE59-6665-4708-A9BB-6F38195D89DA}">
      <dsp:nvSpPr>
        <dsp:cNvPr id="0" name=""/>
        <dsp:cNvSpPr/>
      </dsp:nvSpPr>
      <dsp:spPr>
        <a:xfrm>
          <a:off x="1705949" y="701382"/>
          <a:ext cx="1205524" cy="795548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   </a:t>
          </a:r>
          <a:r>
            <a:rPr lang="en-US" sz="2000" kern="1200" dirty="0"/>
            <a:t>I/O</a:t>
          </a:r>
          <a:endParaRPr lang="mk-MK" sz="1800" kern="1200" dirty="0"/>
        </a:p>
      </dsp:txBody>
      <dsp:txXfrm>
        <a:off x="1705949" y="860492"/>
        <a:ext cx="966860" cy="477328"/>
      </dsp:txXfrm>
    </dsp:sp>
    <dsp:sp modelId="{1C9C5A67-777A-4FED-99EE-8ED29FFB6891}">
      <dsp:nvSpPr>
        <dsp:cNvPr id="0" name=""/>
        <dsp:cNvSpPr/>
      </dsp:nvSpPr>
      <dsp:spPr>
        <a:xfrm>
          <a:off x="2931036" y="605313"/>
          <a:ext cx="1646143" cy="98768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DAQ Hardware</a:t>
          </a:r>
          <a:endParaRPr lang="mk-MK" sz="2500" kern="1200" dirty="0"/>
        </a:p>
      </dsp:txBody>
      <dsp:txXfrm>
        <a:off x="2959964" y="634241"/>
        <a:ext cx="1588287" cy="929830"/>
      </dsp:txXfrm>
    </dsp:sp>
    <dsp:sp modelId="{D38D38A9-815F-411F-9C6E-E08F958DC86F}">
      <dsp:nvSpPr>
        <dsp:cNvPr id="0" name=""/>
        <dsp:cNvSpPr/>
      </dsp:nvSpPr>
      <dsp:spPr>
        <a:xfrm>
          <a:off x="4634769" y="701382"/>
          <a:ext cx="1206456" cy="795548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   Bus</a:t>
          </a:r>
          <a:endParaRPr lang="mk-MK" sz="2000" kern="1200" dirty="0"/>
        </a:p>
      </dsp:txBody>
      <dsp:txXfrm>
        <a:off x="4634769" y="860492"/>
        <a:ext cx="967792" cy="477328"/>
      </dsp:txXfrm>
    </dsp:sp>
    <dsp:sp modelId="{2901ACD7-A99F-4DC5-9FA8-08DE524E5EEC}">
      <dsp:nvSpPr>
        <dsp:cNvPr id="0" name=""/>
        <dsp:cNvSpPr/>
      </dsp:nvSpPr>
      <dsp:spPr>
        <a:xfrm>
          <a:off x="5860322" y="605313"/>
          <a:ext cx="1646143" cy="98768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DAQ Software</a:t>
          </a:r>
          <a:endParaRPr lang="mk-MK" sz="2500" kern="1200" dirty="0"/>
        </a:p>
      </dsp:txBody>
      <dsp:txXfrm>
        <a:off x="5889250" y="634241"/>
        <a:ext cx="1588287" cy="9298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436809" cy="354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9" tIns="47540" rIns="95079" bIns="4754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796158" y="1"/>
            <a:ext cx="4436809" cy="354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9" tIns="47540" rIns="95079" bIns="4754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742844"/>
            <a:ext cx="4436809" cy="354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9" tIns="47540" rIns="95079" bIns="4754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796158" y="6742844"/>
            <a:ext cx="4436809" cy="354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9" tIns="47540" rIns="95079" bIns="4754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B2445DB-AD29-41C9-8E94-09BA64787E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1690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433518" cy="354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9" tIns="47540" rIns="95079" bIns="4754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7804" y="1"/>
            <a:ext cx="4435163" cy="354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9" tIns="47540" rIns="95079" bIns="4754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41688" y="531813"/>
            <a:ext cx="3551237" cy="2663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023627" y="3372251"/>
            <a:ext cx="8187361" cy="3194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9" tIns="47540" rIns="95079" bIns="475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742844"/>
            <a:ext cx="4433518" cy="354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9" tIns="47540" rIns="95079" bIns="4754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7804" y="6742844"/>
            <a:ext cx="4435163" cy="354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9" tIns="47540" rIns="95079" bIns="4754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740AC28-B4B3-4BDD-BFB6-384C38A5B2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47721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457201" y="2603376"/>
            <a:ext cx="8229600" cy="1689720"/>
          </a:xfrm>
          <a:solidFill>
            <a:srgbClr val="3967A0"/>
          </a:solidFill>
        </p:spPr>
        <p:txBody>
          <a:bodyPr/>
          <a:lstStyle>
            <a:lvl1pPr algn="ctr">
              <a:defRPr sz="3150" b="1">
                <a:solidFill>
                  <a:srgbClr val="FFFFFF"/>
                </a:solidFill>
                <a:latin typeface="Consolas" panose="020B0609020204030204" pitchFamily="49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2788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83224"/>
            <a:ext cx="8229600" cy="60196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100">
                <a:latin typeface="Consolas" panose="020B0609020204030204" pitchFamily="49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0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1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Rectangle 1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sz="750"/>
            </a:lvl1pPr>
          </a:lstStyle>
          <a:p>
            <a:fld id="{91CA4322-6EE9-48B9-AD59-D9382B9ABFAB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23" name="Picture 2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4064" y="769321"/>
            <a:ext cx="730424" cy="716509"/>
          </a:xfrm>
          <a:prstGeom prst="rect">
            <a:avLst/>
          </a:prstGeom>
        </p:spPr>
      </p:pic>
      <p:pic>
        <p:nvPicPr>
          <p:cNvPr id="24" name="Picture 23"/>
          <p:cNvPicPr>
            <a:picLocks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238" y="60615"/>
            <a:ext cx="633586" cy="647846"/>
          </a:xfrm>
          <a:prstGeom prst="rect">
            <a:avLst/>
          </a:prstGeom>
        </p:spPr>
      </p:pic>
      <p:sp>
        <p:nvSpPr>
          <p:cNvPr id="27" name="Rectangle 20"/>
          <p:cNvSpPr txBox="1">
            <a:spLocks noChangeArrowheads="1"/>
          </p:cNvSpPr>
          <p:nvPr userDrawn="1"/>
        </p:nvSpPr>
        <p:spPr bwMode="auto">
          <a:xfrm>
            <a:off x="1482286" y="268108"/>
            <a:ext cx="6044428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None/>
              <a:defRPr sz="3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ctr"/>
            <a:r>
              <a:rPr lang="en-US" sz="1200" kern="0" dirty="0">
                <a:solidFill>
                  <a:srgbClr val="3967A0"/>
                </a:solidFill>
                <a:latin typeface="+mj-lt"/>
              </a:rPr>
              <a:t>Innovative Teaching Approaches in development of Software Designed Instrumentation and its application in real-time systems (ITASDI)</a:t>
            </a:r>
            <a:endParaRPr lang="mk-MK" sz="1200" kern="0" dirty="0">
              <a:solidFill>
                <a:srgbClr val="3967A0"/>
              </a:solidFill>
              <a:latin typeface="+mj-lt"/>
            </a:endParaRPr>
          </a:p>
        </p:txBody>
      </p:sp>
      <p:sp>
        <p:nvSpPr>
          <p:cNvPr id="25" name="Rectangle 24"/>
          <p:cNvSpPr/>
          <p:nvPr userDrawn="1"/>
        </p:nvSpPr>
        <p:spPr>
          <a:xfrm>
            <a:off x="599207" y="1772816"/>
            <a:ext cx="77973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000" b="1" dirty="0">
                <a:solidFill>
                  <a:srgbClr val="0070C0"/>
                </a:solidFill>
              </a:rPr>
              <a:t>Erasmus+ KA203-Strategic Partnerships for higher education, </a:t>
            </a:r>
            <a:endParaRPr lang="mk-MK" altLang="en-US" sz="2000" b="1" dirty="0">
              <a:solidFill>
                <a:srgbClr val="0070C0"/>
              </a:solidFill>
            </a:endParaRPr>
          </a:p>
          <a:p>
            <a:pPr algn="ctr">
              <a:defRPr/>
            </a:pPr>
            <a:r>
              <a:rPr lang="en-US" altLang="en-US" sz="2000" b="1" dirty="0">
                <a:solidFill>
                  <a:srgbClr val="0070C0"/>
                </a:solidFill>
              </a:rPr>
              <a:t>Project 2018-1-RS01-KA203-000432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C8EB124-E47F-448D-B8E0-55F7BFA0BA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96" y="384538"/>
            <a:ext cx="999004" cy="66462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7326556-F4F3-45A7-A261-C1B358F8A27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296" y="1027276"/>
            <a:ext cx="787408" cy="73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323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F58464-B43C-4568-9EA3-5E1873087DE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3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924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924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8699ED-C1E2-4696-8194-EC8879FE344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597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6480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56791"/>
            <a:ext cx="4038600" cy="48249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6791"/>
            <a:ext cx="4038600" cy="48249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B00151-8BCB-48A0-AFED-4E3644FBC8C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917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28F08-4B91-4ACE-BE3A-58075577D6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B743C0-0FA3-4538-BD1F-5A6A1581F2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310A60-6B05-4683-8287-24F08374D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8444-3012-4D76-91FF-E39703EF54A7}" type="datetimeFigureOut">
              <a:rPr lang="en-US" smtClean="0"/>
              <a:t>9/8/2019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34529D-E3CF-4056-93E8-96DD4ADD8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A53B7A-1E22-44FC-AB4E-0E3D0C5E1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BC126-6947-497B-907D-B5B2312313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4364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D7335-C808-4811-A728-83A749791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670F8E-D666-4CF0-9A0B-B4358486EC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7DD3E4-7D96-4E12-BAF5-EC663CA36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8444-3012-4D76-91FF-E39703EF54A7}" type="datetimeFigureOut">
              <a:rPr lang="en-US" smtClean="0"/>
              <a:t>9/8/2019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27E5D3-758E-45ED-9352-B061ECE5F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549E56-E933-4B9F-93DF-6C2878A09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BC126-6947-497B-907D-B5B2312313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1981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CBFF-FE31-4A94-BB94-B1085F8EE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56F1F5-8EE0-4F81-AF41-700BDF8061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68BC2-5219-42FA-B207-890675FDD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8444-3012-4D76-91FF-E39703EF54A7}" type="datetimeFigureOut">
              <a:rPr lang="en-US" smtClean="0"/>
              <a:t>9/8/2019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E8C6E3-9B60-43B4-914B-D889A7939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8B3334-D3BC-4BE7-855C-8403D6C82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BC126-6947-497B-907D-B5B2312313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6876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8497C-8B55-424C-AC5D-57CDE52F4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2BBEAA-61F4-4487-AA06-21D4FBE953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A660E-D65B-4C98-8FA7-87D739A6D5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AC874E-DAC5-443F-8A9B-9203420D1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8444-3012-4D76-91FF-E39703EF54A7}" type="datetimeFigureOut">
              <a:rPr lang="en-US" smtClean="0"/>
              <a:t>9/8/2019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CD3999-DE41-4144-BD42-DE6B053D9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E1AD80-7393-4DBE-84B0-7AFEADA35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BC126-6947-497B-907D-B5B2312313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8963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02B53-8F71-4049-8526-71A112E6F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BDD7E-BEC5-4BCA-8404-9D94D4B36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95EEDD-56FA-492D-8B9F-1B052D36B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390BB8-950A-41D9-A480-ABAF788159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50CCE5-F33A-43F1-B339-EC8D517992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00411F-AEFF-498B-B201-2708E37D5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8444-3012-4D76-91FF-E39703EF54A7}" type="datetimeFigureOut">
              <a:rPr lang="en-US" smtClean="0"/>
              <a:t>9/8/2019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9DE3B7-2AF9-414A-B3EF-E2D9730C8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DE5E83-19A8-48AF-8169-83CDBBF38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BC126-6947-497B-907D-B5B2312313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656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E48B4-24FC-4257-8593-D489FB8A0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D2B45B-F9AE-4664-BE73-4B8851250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8444-3012-4D76-91FF-E39703EF54A7}" type="datetimeFigureOut">
              <a:rPr lang="en-US" smtClean="0"/>
              <a:t>9/8/2019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58910E-2645-463F-A743-34784BE37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98A413-243C-45B1-8217-4920E2413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BC126-6947-497B-907D-B5B2312313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5573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7AEF4C-CD35-42D7-9AB0-DE8BEB53D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8444-3012-4D76-91FF-E39703EF54A7}" type="datetimeFigureOut">
              <a:rPr lang="en-US" smtClean="0"/>
              <a:t>9/8/2019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274693-1793-4E27-B702-F4200099A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05CF20-FB26-49EC-B608-8FBFD345F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BC126-6947-497B-907D-B5B2312313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980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283E397-09B6-49DF-9E02-89A4ED3305F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7112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07302-2FC3-4236-A2FA-3DBD8FE52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5D4F4-5090-4EBE-8F57-E1A2DB33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6E36D8-7584-4974-8F60-ED679EA10B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60B8AA-C47D-4A6C-BE48-C5F0EBC94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8444-3012-4D76-91FF-E39703EF54A7}" type="datetimeFigureOut">
              <a:rPr lang="en-US" smtClean="0"/>
              <a:t>9/8/2019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F88AC3-D615-4376-AB0D-343AE07C4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96A548-034A-44B8-83F5-94B787183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BC126-6947-497B-907D-B5B2312313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295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BBEE4-BE30-4455-BF17-70B0067FF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852C04-27D9-4FBB-82E8-4768F285A8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208222-748C-4AD2-92BA-6F30CA6B78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3B0562-99B5-43C8-82CF-32056A21D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8444-3012-4D76-91FF-E39703EF54A7}" type="datetimeFigureOut">
              <a:rPr lang="en-US" smtClean="0"/>
              <a:t>9/8/2019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133DBB-BDB2-4330-A087-AAFA81521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72C06-6DD7-4C6D-9FCF-2D3182C5A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BC126-6947-497B-907D-B5B2312313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8003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937B1-4EC9-4387-AB87-56C6CC88A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A8AE4D-9C5D-434E-A794-4A9F4CC298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B088E-B687-4E97-989B-ED9EAC472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8444-3012-4D76-91FF-E39703EF54A7}" type="datetimeFigureOut">
              <a:rPr lang="en-US" smtClean="0"/>
              <a:t>9/8/2019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B3B2CD-ED9E-4038-86EC-AC1978BB4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D0D46-85E2-4E6C-B628-38799E9BF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BC126-6947-497B-907D-B5B2312313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0313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88304E-7C3D-4A8E-BCD4-92D419B78B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5CA1D2-F672-45B1-B003-5E5EECF1AF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43FBB0-167B-484D-AE67-5AA706169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8444-3012-4D76-91FF-E39703EF54A7}" type="datetimeFigureOut">
              <a:rPr lang="en-US" smtClean="0"/>
              <a:t>9/8/2019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11997-8857-4055-9098-5B16B3EAE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7F5008-2F3A-4808-9C32-B38E9D214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BC126-6947-497B-907D-B5B2312313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660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7317EB1-A553-4A9B-89A7-FC320BA93BD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955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8680"/>
            <a:ext cx="8229600" cy="737496"/>
          </a:xfrm>
          <a:ln>
            <a:noFill/>
          </a:ln>
        </p:spPr>
        <p:txBody>
          <a:bodyPr/>
          <a:lstStyle>
            <a:lvl1pPr>
              <a:defRPr sz="2850"/>
            </a:lvl1pPr>
          </a:lstStyle>
          <a:p>
            <a:r>
              <a:rPr lang="en-US" dirty="0"/>
              <a:t>Click to edit Master title style</a:t>
            </a:r>
            <a:endParaRPr lang="mk-MK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56793"/>
            <a:ext cx="4038600" cy="482495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6793"/>
            <a:ext cx="4038600" cy="482495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18C869-CB29-4456-A536-7DB6BE3C4C4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204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337" y="659286"/>
            <a:ext cx="8229600" cy="70609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7247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48880"/>
            <a:ext cx="4040188" cy="403244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7247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348880"/>
            <a:ext cx="4041775" cy="403244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FFDC2D-EEAE-4830-88C6-9A9871A7633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088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FD3C0A-7DD2-4973-9FE4-C65AC5A0C8A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672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F87BE4-B88E-42DA-84D2-6655A481CD8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404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610827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946228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8A2450-A968-4AB1-A7DB-BEF58823535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93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mk-MK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581F10-B9F0-4CAC-AE37-C450A69613E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758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7625" y="6597650"/>
            <a:ext cx="1296988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675"/>
            </a:lvl1pPr>
          </a:lstStyle>
          <a:p>
            <a:fld id="{10FB7B05-553D-4EE0-8B76-B14FF04270A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3272"/>
            <a:ext cx="8229600" cy="737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12776"/>
            <a:ext cx="8229600" cy="496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31760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9389" y="6553200"/>
            <a:ext cx="172878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675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1908176" y="6597932"/>
            <a:ext cx="5112096" cy="2154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mk-MK" altLang="en-US" sz="800" b="1" dirty="0">
                <a:solidFill>
                  <a:schemeClr val="bg1">
                    <a:lumMod val="50000"/>
                  </a:schemeClr>
                </a:solidFill>
              </a:rPr>
              <a:t>-</a:t>
            </a:r>
            <a:r>
              <a:rPr lang="en-US" altLang="en-US" sz="800" b="1" dirty="0">
                <a:solidFill>
                  <a:schemeClr val="bg1">
                    <a:lumMod val="50000"/>
                  </a:schemeClr>
                </a:solidFill>
              </a:rPr>
              <a:t>Erasmus+ KA203-Strategic Partnerships for higher education, Project 2018-1-RS01-KA203-000432</a:t>
            </a:r>
            <a:r>
              <a:rPr lang="mk-MK" altLang="en-US" sz="800" b="1" dirty="0">
                <a:solidFill>
                  <a:schemeClr val="bg1">
                    <a:lumMod val="50000"/>
                  </a:schemeClr>
                </a:solidFill>
              </a:rPr>
              <a:t>-</a:t>
            </a:r>
            <a:endParaRPr lang="en-US" altLang="en-US" sz="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819" y="24798"/>
            <a:ext cx="495891" cy="523882"/>
          </a:xfrm>
          <a:prstGeom prst="rect">
            <a:avLst/>
          </a:prstGeom>
        </p:spPr>
      </p:pic>
      <p:pic>
        <p:nvPicPr>
          <p:cNvPr id="3" name="Picture 2"/>
          <p:cNvPicPr>
            <a:picLocks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562" y="24798"/>
            <a:ext cx="605058" cy="5238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7326556-F4F3-45A7-A261-C1B358F8A271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" y="0"/>
            <a:ext cx="675861" cy="6324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C8EB124-E47F-448D-B8E0-55F7BFA0BA80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25" y="44624"/>
            <a:ext cx="738431" cy="49127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21" r:id="rId4"/>
    <p:sldLayoutId id="2147484022" r:id="rId5"/>
    <p:sldLayoutId id="2147484023" r:id="rId6"/>
    <p:sldLayoutId id="2147484024" r:id="rId7"/>
    <p:sldLayoutId id="2147484025" r:id="rId8"/>
    <p:sldLayoutId id="2147484026" r:id="rId9"/>
    <p:sldLayoutId id="2147484027" r:id="rId10"/>
    <p:sldLayoutId id="2147484028" r:id="rId11"/>
    <p:sldLayoutId id="214748402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 b="0" i="0" u="none">
          <a:solidFill>
            <a:srgbClr val="3967A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100">
          <a:solidFill>
            <a:schemeClr val="tx1"/>
          </a:solidFill>
          <a:latin typeface="+mn-lt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1800">
          <a:solidFill>
            <a:schemeClr val="tx1"/>
          </a:solidFill>
          <a:latin typeface="+mn-lt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1500">
          <a:solidFill>
            <a:schemeClr val="tx1"/>
          </a:solidFill>
          <a:latin typeface="+mn-lt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1500">
          <a:solidFill>
            <a:schemeClr val="tx1"/>
          </a:solidFill>
          <a:latin typeface="+mn-lt"/>
          <a:cs typeface="+mn-cs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500">
          <a:solidFill>
            <a:schemeClr val="tx1"/>
          </a:solidFill>
          <a:latin typeface="+mn-lt"/>
          <a:cs typeface="+mn-cs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500">
          <a:solidFill>
            <a:schemeClr val="tx1"/>
          </a:solidFill>
          <a:latin typeface="+mn-lt"/>
          <a:cs typeface="+mn-cs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500">
          <a:solidFill>
            <a:schemeClr val="tx1"/>
          </a:solidFill>
          <a:latin typeface="+mn-lt"/>
          <a:cs typeface="+mn-cs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mk-MK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E124C1-EBB0-4C84-89C3-5DC189BCD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CD14E7-71ED-4B0A-9214-BEB5FF00E6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3CECE-9020-440E-B1D4-3AE98594A5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58444-3012-4D76-91FF-E39703EF54A7}" type="datetimeFigureOut">
              <a:rPr lang="en-US" smtClean="0"/>
              <a:t>9/8/2019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8F51F-CCD7-4463-B0BE-99D1C52B3A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293383-3B53-4864-B5FD-7AE7E6F252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BC126-6947-497B-907D-B5B2312313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76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5.mp4"/><Relationship Id="rId1" Type="http://schemas.openxmlformats.org/officeDocument/2006/relationships/video" Target="NULL" TargetMode="Externa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7.mp4"/><Relationship Id="rId1" Type="http://schemas.openxmlformats.org/officeDocument/2006/relationships/video" Target="NULL" TargetMode="External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8.mp4"/><Relationship Id="rId1" Type="http://schemas.openxmlformats.org/officeDocument/2006/relationships/video" Target="NULL" TargetMode="External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9.mp4"/><Relationship Id="rId1" Type="http://schemas.openxmlformats.org/officeDocument/2006/relationships/video" Target="NULL" TargetMode="External"/><Relationship Id="rId4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0.mp4"/><Relationship Id="rId1" Type="http://schemas.openxmlformats.org/officeDocument/2006/relationships/video" Target="NULL" TargetMode="External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1.mp4"/><Relationship Id="rId1" Type="http://schemas.openxmlformats.org/officeDocument/2006/relationships/video" Target="NULL" TargetMode="External"/><Relationship Id="rId4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jpeg"/><Relationship Id="rId7" Type="http://schemas.openxmlformats.org/officeDocument/2006/relationships/image" Target="../media/image44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g"/><Relationship Id="rId5" Type="http://schemas.openxmlformats.org/officeDocument/2006/relationships/image" Target="../media/image42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eacea.ec.europa.eu/sites/eacea-site/files/logosbeneficaireserasmusleft_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240" y="4959110"/>
            <a:ext cx="4296578" cy="944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7326556-F4F3-45A7-A261-C1B358F8A2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16" y="966357"/>
            <a:ext cx="1194987" cy="111828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97073" y="1040749"/>
            <a:ext cx="712128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Innovative Teaching Approaches in development of Software Designed Instrumentation and its application in real-time systems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A764D615-2D05-453E-A71B-34FA54462B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93951" y="1535053"/>
            <a:ext cx="7450049" cy="99257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altLang="en-US" sz="3000" b="1" dirty="0">
                <a:latin typeface="Garamond" panose="02020404030301010803" pitchFamily="18" charset="0"/>
              </a:rPr>
              <a:t>Data Acquisition Techniques Using LabVIEW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82D8BF9-3DCE-496F-847F-32784C73466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17" y="3470951"/>
            <a:ext cx="891540" cy="8915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A88EF19-99CB-4DBC-8B7B-725C8553E45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682" y="3442955"/>
            <a:ext cx="891540" cy="8915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2AC23E7-A671-4730-B2AD-AC52DA72271B}"/>
              </a:ext>
            </a:extLst>
          </p:cNvPr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6" r="16898" b="21859"/>
          <a:stretch/>
        </p:blipFill>
        <p:spPr>
          <a:xfrm>
            <a:off x="4051151" y="3374375"/>
            <a:ext cx="949361" cy="10287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37FF7EE-90AD-4545-A8A0-E8BB8D8F7052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661" y="3522378"/>
            <a:ext cx="1028700" cy="10287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6997259" y="2879410"/>
            <a:ext cx="201208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agio_slab"/>
                <a:ea typeface="+mn-ea"/>
                <a:cs typeface="+mn-cs"/>
              </a:rPr>
              <a:t>Faculty of Physics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agio_slab"/>
                <a:ea typeface="+mn-ea"/>
                <a:cs typeface="+mn-cs"/>
              </a:rPr>
              <a:t>Warsaw University of Technology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925217" y="2925037"/>
            <a:ext cx="131478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agio_slab"/>
                <a:ea typeface="+mn-ea"/>
                <a:cs typeface="+mn-cs"/>
              </a:rPr>
              <a:t>Zagreb University of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agio_slab"/>
                <a:ea typeface="+mn-ea"/>
                <a:cs typeface="+mn-cs"/>
              </a:rPr>
              <a:t>Applied Sciences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57749" y="2879410"/>
            <a:ext cx="129394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agio_slab"/>
                <a:ea typeface="+mn-ea"/>
                <a:cs typeface="+mn-cs"/>
              </a:rPr>
              <a:t>Faculty of Technical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agio_slab"/>
                <a:ea typeface="+mn-ea"/>
                <a:cs typeface="+mn-cs"/>
              </a:rPr>
              <a:t>Sciences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889598" y="2755370"/>
            <a:ext cx="192232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agio_slab"/>
                <a:ea typeface="+mn-ea"/>
                <a:cs typeface="+mn-cs"/>
              </a:rPr>
              <a:t>Ss. Cyril and Methodius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agio_slab"/>
                <a:ea typeface="+mn-ea"/>
                <a:cs typeface="+mn-cs"/>
              </a:rPr>
              <a:t>University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agio_slab"/>
                <a:ea typeface="+mn-ea"/>
                <a:cs typeface="+mn-cs"/>
              </a:rPr>
              <a:t>Faculty of Electrical Engineering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agio_slab"/>
                <a:ea typeface="+mn-ea"/>
                <a:cs typeface="+mn-cs"/>
              </a:rPr>
              <a:t>and Information Technologies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375184" y="2717828"/>
            <a:ext cx="147832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agio_slab"/>
                <a:ea typeface="+mn-ea"/>
                <a:cs typeface="+mn-cs"/>
              </a:rPr>
              <a:t>School of Electrical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agio_slab"/>
                <a:ea typeface="+mn-ea"/>
                <a:cs typeface="+mn-cs"/>
              </a:rPr>
              <a:t>Engineering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agio_slab"/>
                <a:ea typeface="+mn-ea"/>
                <a:cs typeface="+mn-cs"/>
              </a:rPr>
              <a:t>University of Belgrade</a:t>
            </a:r>
          </a:p>
        </p:txBody>
      </p:sp>
      <p:pic>
        <p:nvPicPr>
          <p:cNvPr id="22" name="Picture 21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429" y="3442956"/>
            <a:ext cx="935652" cy="86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95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C5C4B-8225-4BEF-8919-BC8A89932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Signals – Digital Signals</a:t>
            </a:r>
            <a:endParaRPr lang="mk-MK" sz="3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EB62F4-EE9E-48BF-A449-62CF42E36B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564145"/>
            <a:ext cx="4516328" cy="4449790"/>
          </a:xfrm>
        </p:spPr>
        <p:txBody>
          <a:bodyPr>
            <a:normAutofit/>
          </a:bodyPr>
          <a:lstStyle/>
          <a:p>
            <a:r>
              <a:rPr lang="en-US" sz="2400" dirty="0"/>
              <a:t>Digital signals have only two possible states – ON (logic high) or OFF (logic low)</a:t>
            </a:r>
          </a:p>
          <a:p>
            <a:r>
              <a:rPr lang="en-US" sz="2400" dirty="0"/>
              <a:t>Only two aspects of digital signals can be measured:</a:t>
            </a:r>
          </a:p>
          <a:p>
            <a:pPr lvl="1"/>
            <a:r>
              <a:rPr lang="en-US" sz="2000" dirty="0"/>
              <a:t>State</a:t>
            </a:r>
          </a:p>
          <a:p>
            <a:pPr lvl="1"/>
            <a:r>
              <a:rPr lang="en-US" sz="2000" dirty="0"/>
              <a:t>Rate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735089F-DDCE-431A-A7B8-105F9E701FB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607760" y="1824771"/>
            <a:ext cx="2563240" cy="19642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F2F8F65-9208-42C3-82EF-4A154589943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607760" y="3861048"/>
            <a:ext cx="2563240" cy="1974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16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C5C4B-8225-4BEF-8919-BC8A89932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Signal Conditioning</a:t>
            </a:r>
            <a:endParaRPr lang="mk-M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303B2-B640-4B4D-913B-9B0E218ECA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Signal conditioning is the process of measuring and manipulating signals to improve the accuracy, isolation and filtering of signals during acquisition</a:t>
            </a:r>
          </a:p>
          <a:p>
            <a:r>
              <a:rPr lang="en-US" dirty="0"/>
              <a:t>The purpose of signal conditioning is to take a signal that is difficult for the DAQ device to measure and alter the signal to make it easier to measure.</a:t>
            </a:r>
          </a:p>
          <a:p>
            <a:r>
              <a:rPr lang="en-US" dirty="0"/>
              <a:t>This may include e.g. signal amplification, noise filtering, compensation or applying excitation current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228180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DAQ Hardware</a:t>
            </a:r>
            <a:endParaRPr lang="mk-MK" sz="3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12C8F1-8480-47F1-9958-607C3491D2E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dirty="0"/>
              <a:t>Components of a typical DAQ system:</a:t>
            </a:r>
          </a:p>
          <a:p>
            <a:pPr lvl="1"/>
            <a:r>
              <a:rPr lang="en-US" sz="2100" dirty="0"/>
              <a:t>1 – Signal</a:t>
            </a:r>
          </a:p>
          <a:p>
            <a:pPr lvl="1"/>
            <a:r>
              <a:rPr lang="en-US" sz="2100" dirty="0"/>
              <a:t>2 – Terminal Block</a:t>
            </a:r>
          </a:p>
          <a:p>
            <a:pPr lvl="1"/>
            <a:r>
              <a:rPr lang="en-US" sz="2100" dirty="0"/>
              <a:t>3 – Cable</a:t>
            </a:r>
          </a:p>
          <a:p>
            <a:pPr lvl="1"/>
            <a:r>
              <a:rPr lang="en-US" sz="2100" dirty="0"/>
              <a:t>4 – DAQ Device</a:t>
            </a:r>
          </a:p>
          <a:p>
            <a:pPr lvl="1"/>
            <a:r>
              <a:rPr lang="en-US" sz="2100" dirty="0"/>
              <a:t>5 – Computer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E59556C-C252-4C6C-A273-FC05D23A540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29150" y="2237908"/>
            <a:ext cx="3886200" cy="324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12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DAQ Hardware – DAQ Devices</a:t>
            </a:r>
            <a:endParaRPr lang="mk-MK" sz="3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12C8F1-8480-47F1-9958-607C3491D2E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100" dirty="0"/>
              <a:t>Interfaces</a:t>
            </a:r>
          </a:p>
          <a:p>
            <a:pPr lvl="1"/>
            <a:r>
              <a:rPr lang="en-US" dirty="0"/>
              <a:t>1. Computer I/O Interface Circuitry</a:t>
            </a:r>
          </a:p>
          <a:p>
            <a:pPr lvl="1"/>
            <a:r>
              <a:rPr lang="en-US" dirty="0"/>
              <a:t>2. I/O connector</a:t>
            </a:r>
          </a:p>
          <a:p>
            <a:pPr lvl="1"/>
            <a:r>
              <a:rPr lang="en-US" dirty="0"/>
              <a:t>3. Real-time system integration (RTSI) bus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7EE8CDFA-3191-4BA3-8ABF-8ECE4828242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48202" y="2276872"/>
            <a:ext cx="4038600" cy="2854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4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DAQ Software</a:t>
            </a:r>
            <a:endParaRPr lang="mk-MK" sz="32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0DDA6A7-7FF4-4BE0-94A4-54813F02F3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final component of a complete DAQ system is the software</a:t>
            </a:r>
          </a:p>
          <a:p>
            <a:r>
              <a:rPr lang="en-US" dirty="0"/>
              <a:t>Typical DAQ software includes drivers and application software</a:t>
            </a:r>
          </a:p>
          <a:p>
            <a:r>
              <a:rPr lang="en-US" dirty="0"/>
              <a:t>LabVIEW</a:t>
            </a:r>
          </a:p>
          <a:p>
            <a:r>
              <a:rPr lang="en-US" dirty="0"/>
              <a:t>NI-DAQmx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74616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NI-DAQ</a:t>
            </a:r>
            <a:r>
              <a:rPr lang="en-US" sz="2000" dirty="0"/>
              <a:t>mx</a:t>
            </a:r>
            <a:r>
              <a:rPr lang="en-US" dirty="0"/>
              <a:t> VI</a:t>
            </a:r>
            <a:r>
              <a:rPr lang="en-US" sz="2000" dirty="0"/>
              <a:t>s</a:t>
            </a:r>
            <a:endParaRPr lang="mk-MK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317EB1-A553-4A9B-89A7-FC320BA93BDA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609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NI-DAQmx VIs</a:t>
            </a:r>
            <a:endParaRPr lang="mk-MK" sz="3200" dirty="0"/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81AC29D8-4F54-4F56-B6D7-9FBE980493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0662" y="1939925"/>
            <a:ext cx="61626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0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FB7DD-EEC3-44E7-B542-DD9F8F5FC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Waveform Data Type</a:t>
            </a:r>
            <a:endParaRPr lang="mk-MK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4B421BB-56B4-4A3F-904A-65C0D54A778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/>
                  <a:t>The wave form data type is a cluster that consists of the following elements:</a:t>
                </a:r>
              </a:p>
              <a:p>
                <a:pPr lvl="1"/>
                <a:r>
                  <a:rPr lang="en-US" dirty="0"/>
                  <a:t>Y</a:t>
                </a:r>
              </a:p>
              <a:p>
                <a:pPr lvl="1"/>
                <a:r>
                  <a:rPr lang="en-US" dirty="0"/>
                  <a:t>t</a:t>
                </a:r>
                <a:r>
                  <a:rPr lang="en-US" baseline="-25000" dirty="0"/>
                  <a:t>0</a:t>
                </a:r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Δt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Attributes</a:t>
                </a:r>
              </a:p>
              <a:p>
                <a:r>
                  <a:rPr lang="en-US" dirty="0"/>
                  <a:t>Benefits of using the waveform data type:</a:t>
                </a:r>
              </a:p>
              <a:p>
                <a:pPr lvl="1"/>
                <a:r>
                  <a:rPr lang="en-US" dirty="0"/>
                  <a:t>Presence of t</a:t>
                </a:r>
                <a:r>
                  <a:rPr lang="en-US" baseline="-25000" dirty="0"/>
                  <a:t>0</a:t>
                </a:r>
              </a:p>
              <a:p>
                <a:pPr lvl="1"/>
                <a:r>
                  <a:rPr lang="en-US" dirty="0"/>
                  <a:t>Easier graphing</a:t>
                </a:r>
              </a:p>
              <a:p>
                <a:pPr lvl="1"/>
                <a:r>
                  <a:rPr lang="en-US" dirty="0"/>
                  <a:t>Easier multiple plot graphing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4B421BB-56B4-4A3F-904A-65C0D54A778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859"/>
                </a:stretch>
              </a:blipFill>
            </p:spPr>
            <p:txBody>
              <a:bodyPr/>
              <a:lstStyle/>
              <a:p>
                <a:r>
                  <a:rPr lang="mk-MK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EDCE4DC5-5314-4A82-A5D2-C9FE2906DE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084" y="4723126"/>
            <a:ext cx="2864140" cy="14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03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ANALOG INPUT ACQUISITION TECHNIQUES</a:t>
            </a:r>
            <a:endParaRPr lang="mk-MK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317EB1-A553-4A9B-89A7-FC320BA93BDA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425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Using the DAQmx Analog Read VI</a:t>
            </a:r>
            <a:endParaRPr lang="mk-MK" sz="3200" dirty="0"/>
          </a:p>
        </p:txBody>
      </p:sp>
      <p:pic>
        <p:nvPicPr>
          <p:cNvPr id="7" name="Using DAQmx Analog Read">
            <a:hlinkClick r:id="" action="ppaction://media"/>
            <a:extLst>
              <a:ext uri="{FF2B5EF4-FFF2-40B4-BE49-F238E27FC236}">
                <a16:creationId xmlns:a16="http://schemas.microsoft.com/office/drawing/2014/main" id="{BB424767-3426-4335-AEDD-22F95EA8B582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1637.6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25563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86423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2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Outline</a:t>
            </a:r>
            <a:endParaRPr lang="mk-MK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Data Acquisition Systems Overview</a:t>
            </a:r>
          </a:p>
          <a:p>
            <a:r>
              <a:rPr lang="en-US" sz="2000" dirty="0"/>
              <a:t>Overview of NI-DAQmx VIs</a:t>
            </a:r>
          </a:p>
          <a:p>
            <a:r>
              <a:rPr lang="en-US" sz="2000" dirty="0"/>
              <a:t>Analog Input Acquisition Techniques</a:t>
            </a:r>
          </a:p>
          <a:p>
            <a:pPr lvl="1"/>
            <a:r>
              <a:rPr lang="en-US" sz="1800" dirty="0"/>
              <a:t>Single Sample Software-Timed Acquisition</a:t>
            </a:r>
          </a:p>
          <a:p>
            <a:pPr lvl="1"/>
            <a:r>
              <a:rPr lang="en-US" sz="1800" dirty="0"/>
              <a:t>Finite Buffered Acquisition</a:t>
            </a:r>
          </a:p>
          <a:p>
            <a:pPr lvl="1"/>
            <a:r>
              <a:rPr lang="en-US" sz="1800" dirty="0"/>
              <a:t>Continuous Buffered Acquisition</a:t>
            </a:r>
          </a:p>
          <a:p>
            <a:r>
              <a:rPr lang="en-US" sz="2000" dirty="0"/>
              <a:t>Analog Output Acquisition Techniques</a:t>
            </a:r>
          </a:p>
          <a:p>
            <a:pPr lvl="1"/>
            <a:r>
              <a:rPr lang="en-US" sz="1700" dirty="0"/>
              <a:t>Single Sample Generation</a:t>
            </a:r>
          </a:p>
          <a:p>
            <a:pPr lvl="1"/>
            <a:r>
              <a:rPr lang="en-US" sz="1700" dirty="0"/>
              <a:t>Finite Buffered Generation</a:t>
            </a:r>
          </a:p>
          <a:p>
            <a:pPr lvl="1"/>
            <a:r>
              <a:rPr lang="en-US" sz="1700" dirty="0"/>
              <a:t>Continuous Buffered Generation</a:t>
            </a:r>
          </a:p>
          <a:p>
            <a:r>
              <a:rPr lang="en-US" sz="2000" dirty="0"/>
              <a:t>Digital Input / Output Acquisition Techniques</a:t>
            </a:r>
          </a:p>
          <a:p>
            <a:pPr lvl="1"/>
            <a:r>
              <a:rPr lang="en-US" sz="1800" dirty="0"/>
              <a:t>Hardware-Timed Digital Input / Output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83E397-09B6-49DF-9E02-89A4ED3305F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16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Single Sample Software-Timed Acquisition</a:t>
            </a:r>
            <a:endParaRPr lang="mk-MK" sz="3200" dirty="0"/>
          </a:p>
        </p:txBody>
      </p:sp>
      <p:pic>
        <p:nvPicPr>
          <p:cNvPr id="3" name="Single Sample Software-Timed Acquisition">
            <a:hlinkClick r:id="" action="ppaction://media"/>
            <a:extLst>
              <a:ext uri="{FF2B5EF4-FFF2-40B4-BE49-F238E27FC236}">
                <a16:creationId xmlns:a16="http://schemas.microsoft.com/office/drawing/2014/main" id="{5D6937AF-3F26-4B6B-882D-285F603AD3AD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58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25563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76788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Finite Buffered Acquisition</a:t>
            </a:r>
            <a:endParaRPr lang="mk-MK" sz="3200" dirty="0"/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E0704506-711B-4768-8C66-7DCDE26F8C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5202" y="1412875"/>
            <a:ext cx="6593595" cy="496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83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Finite Buffered Acquisition</a:t>
            </a:r>
            <a:endParaRPr lang="mk-MK" sz="3200" dirty="0"/>
          </a:p>
        </p:txBody>
      </p:sp>
      <p:pic>
        <p:nvPicPr>
          <p:cNvPr id="3" name="Finite Buffered Acquisition">
            <a:hlinkClick r:id="" action="ppaction://media"/>
            <a:extLst>
              <a:ext uri="{FF2B5EF4-FFF2-40B4-BE49-F238E27FC236}">
                <a16:creationId xmlns:a16="http://schemas.microsoft.com/office/drawing/2014/main" id="{D76301DF-5C43-4304-B220-A9EAE5F7544D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452" end="6502.6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25563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78124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Continuous Buffered Acquisition</a:t>
            </a:r>
            <a:endParaRPr lang="mk-MK" sz="3200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54C3097-D2B5-466B-9751-DDDFAB0F2F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8578" y="1412875"/>
            <a:ext cx="7066844" cy="496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9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Continuous Buffered Acquisition</a:t>
            </a:r>
            <a:endParaRPr lang="mk-MK" sz="3200" dirty="0"/>
          </a:p>
        </p:txBody>
      </p:sp>
      <p:pic>
        <p:nvPicPr>
          <p:cNvPr id="3" name="Continuous Buffered Acquisition">
            <a:hlinkClick r:id="" action="ppaction://media"/>
            <a:extLst>
              <a:ext uri="{FF2B5EF4-FFF2-40B4-BE49-F238E27FC236}">
                <a16:creationId xmlns:a16="http://schemas.microsoft.com/office/drawing/2014/main" id="{086399F9-4C37-4461-A168-07EFBFA2264F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3036" end="2701.333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25563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55358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ANALOG OUTPUT ACQUISITION TECHNIQUES</a:t>
            </a:r>
            <a:endParaRPr lang="mk-MK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317EB1-A553-4A9B-89A7-FC320BA93BDA}" type="slidenum">
              <a:rPr lang="en-US" altLang="en-US" smtClean="0"/>
              <a:pPr/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001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Using the DAQmx Analog Write VI</a:t>
            </a:r>
            <a:endParaRPr lang="mk-MK" sz="3200" dirty="0"/>
          </a:p>
        </p:txBody>
      </p:sp>
      <p:pic>
        <p:nvPicPr>
          <p:cNvPr id="3" name="Using the DAQmx Analog Write VI">
            <a:hlinkClick r:id="" action="ppaction://media"/>
            <a:extLst>
              <a:ext uri="{FF2B5EF4-FFF2-40B4-BE49-F238E27FC236}">
                <a16:creationId xmlns:a16="http://schemas.microsoft.com/office/drawing/2014/main" id="{BE3CEA8E-2FD1-4159-8BB5-954AE6600ED3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310" end="3271.333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25563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55589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Single Sample Generation</a:t>
            </a:r>
            <a:endParaRPr lang="mk-MK" sz="32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0DDA6A7-7FF4-4BE0-94A4-54813F02F3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Software-timed</a:t>
            </a:r>
          </a:p>
          <a:p>
            <a:r>
              <a:rPr lang="en-US" dirty="0"/>
              <a:t>Hardware-timed</a:t>
            </a:r>
          </a:p>
          <a:p>
            <a:r>
              <a:rPr lang="en-US" dirty="0"/>
              <a:t>Setting the timing for an analog output generation</a:t>
            </a:r>
          </a:p>
          <a:p>
            <a:pPr lvl="1"/>
            <a:r>
              <a:rPr lang="en-US" dirty="0"/>
              <a:t>Sample clock</a:t>
            </a:r>
          </a:p>
          <a:p>
            <a:pPr lvl="1"/>
            <a:r>
              <a:rPr lang="en-US" dirty="0"/>
              <a:t>On demand</a:t>
            </a:r>
          </a:p>
          <a:p>
            <a:pPr lvl="1"/>
            <a:r>
              <a:rPr lang="en-US" dirty="0"/>
              <a:t>Use waveform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31484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Finite Buffered Generation</a:t>
            </a:r>
            <a:endParaRPr lang="mk-MK" sz="3200" dirty="0"/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91DD1061-E632-4A52-A906-BD08DE9342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8578" y="1412875"/>
            <a:ext cx="7066844" cy="496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88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Finite Buffered Generation – Sample Clock</a:t>
            </a:r>
            <a:endParaRPr lang="mk-MK" sz="3200" dirty="0"/>
          </a:p>
        </p:txBody>
      </p:sp>
      <p:pic>
        <p:nvPicPr>
          <p:cNvPr id="3" name="Finite Buffered Generation 1">
            <a:hlinkClick r:id="" action="ppaction://media"/>
            <a:extLst>
              <a:ext uri="{FF2B5EF4-FFF2-40B4-BE49-F238E27FC236}">
                <a16:creationId xmlns:a16="http://schemas.microsoft.com/office/drawing/2014/main" id="{A5E28CE6-AAF5-4F08-ACF5-F2DFF2A1B896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3630" end="2403.333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25563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43062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ACQUISITION SYSTEMS OVERVIEW</a:t>
            </a:r>
            <a:endParaRPr lang="mk-MK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317EB1-A553-4A9B-89A7-FC320BA93BDA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79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Finite Buffered Generation – Use Waveform</a:t>
            </a:r>
            <a:endParaRPr lang="mk-MK" sz="3200" dirty="0"/>
          </a:p>
        </p:txBody>
      </p:sp>
      <p:pic>
        <p:nvPicPr>
          <p:cNvPr id="3" name="Finite Buffered Generation 2">
            <a:hlinkClick r:id="" action="ppaction://media"/>
            <a:extLst>
              <a:ext uri="{FF2B5EF4-FFF2-40B4-BE49-F238E27FC236}">
                <a16:creationId xmlns:a16="http://schemas.microsoft.com/office/drawing/2014/main" id="{30CAF6E7-BC65-46D8-A167-8CEEEF170B74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452" end="5195.333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25563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58632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Continuous Buffered Generation</a:t>
            </a:r>
            <a:endParaRPr lang="mk-MK" sz="3200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5433E5C-62A7-44DB-A59D-2FF77F5D33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3976" y="1412875"/>
            <a:ext cx="7236048" cy="496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72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Continuous Buffered Generation</a:t>
            </a:r>
            <a:endParaRPr lang="mk-MK" sz="3200" dirty="0"/>
          </a:p>
        </p:txBody>
      </p:sp>
      <p:pic>
        <p:nvPicPr>
          <p:cNvPr id="3" name="Continuous Buffered Generation">
            <a:hlinkClick r:id="" action="ppaction://media"/>
            <a:extLst>
              <a:ext uri="{FF2B5EF4-FFF2-40B4-BE49-F238E27FC236}">
                <a16:creationId xmlns:a16="http://schemas.microsoft.com/office/drawing/2014/main" id="{24AAB8B9-312A-4F66-B621-DCF36F742891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3828" end="467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25563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22397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Input / Output ACQUISITION TECHNIQUES</a:t>
            </a:r>
            <a:endParaRPr lang="mk-MK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317EB1-A553-4A9B-89A7-FC320BA93BDA}" type="slidenum">
              <a:rPr lang="en-US" altLang="en-US" smtClean="0"/>
              <a:pPr/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282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Digital I/O Overview</a:t>
            </a:r>
            <a:endParaRPr lang="mk-MK" sz="32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7DEDC8E-A09B-477F-B245-A09529C6BB8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TTL signals</a:t>
            </a:r>
          </a:p>
          <a:p>
            <a:r>
              <a:rPr lang="en-US" dirty="0"/>
              <a:t>Digital Terminology</a:t>
            </a:r>
          </a:p>
          <a:p>
            <a:pPr lvl="1"/>
            <a:r>
              <a:rPr lang="en-US" dirty="0"/>
              <a:t>Bit</a:t>
            </a:r>
          </a:p>
          <a:p>
            <a:pPr lvl="1"/>
            <a:r>
              <a:rPr lang="en-US" dirty="0"/>
              <a:t>Byte</a:t>
            </a:r>
          </a:p>
          <a:p>
            <a:pPr lvl="1"/>
            <a:r>
              <a:rPr lang="en-US" dirty="0"/>
              <a:t>Line</a:t>
            </a:r>
          </a:p>
          <a:p>
            <a:pPr lvl="1"/>
            <a:r>
              <a:rPr lang="en-US" dirty="0"/>
              <a:t>Port</a:t>
            </a:r>
          </a:p>
          <a:p>
            <a:pPr lvl="1"/>
            <a:r>
              <a:rPr lang="en-US" dirty="0"/>
              <a:t>Port width</a:t>
            </a:r>
          </a:p>
          <a:p>
            <a:pPr lvl="1"/>
            <a:r>
              <a:rPr lang="en-US" dirty="0"/>
              <a:t>Mask</a:t>
            </a:r>
          </a:p>
          <a:p>
            <a:r>
              <a:rPr lang="en-US" dirty="0"/>
              <a:t>Digital Channel Data Formats</a:t>
            </a:r>
          </a:p>
          <a:p>
            <a:pPr lvl="1"/>
            <a:r>
              <a:rPr lang="en-US" dirty="0"/>
              <a:t>Line format (Boolean)</a:t>
            </a:r>
          </a:p>
          <a:p>
            <a:pPr lvl="1"/>
            <a:r>
              <a:rPr lang="en-US" dirty="0"/>
              <a:t>Port format (Integer)</a:t>
            </a:r>
            <a:endParaRPr lang="mk-MK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92C901F-CE8D-4794-AA70-83A61345865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5" y="2554322"/>
            <a:ext cx="3758950" cy="2830444"/>
          </a:xfrm>
        </p:spPr>
      </p:pic>
    </p:spTree>
    <p:extLst>
      <p:ext uri="{BB962C8B-B14F-4D97-AF65-F5344CB8AC3E}">
        <p14:creationId xmlns:p14="http://schemas.microsoft.com/office/powerpoint/2010/main" val="392334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Using the DAQmx Digital Read and Write VI</a:t>
            </a:r>
            <a:endParaRPr lang="mk-MK" sz="3200" dirty="0"/>
          </a:p>
        </p:txBody>
      </p:sp>
      <p:pic>
        <p:nvPicPr>
          <p:cNvPr id="3" name="Using the DAQmx digital read and write VI">
            <a:hlinkClick r:id="" action="ppaction://media"/>
            <a:extLst>
              <a:ext uri="{FF2B5EF4-FFF2-40B4-BE49-F238E27FC236}">
                <a16:creationId xmlns:a16="http://schemas.microsoft.com/office/drawing/2014/main" id="{DAA2944F-A829-490D-870A-BBB0197110CD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442" end="639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25563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65386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75280"/>
            <a:ext cx="8229600" cy="737496"/>
          </a:xfrm>
        </p:spPr>
        <p:txBody>
          <a:bodyPr/>
          <a:lstStyle/>
          <a:p>
            <a:r>
              <a:rPr lang="en-US" sz="3200" dirty="0"/>
              <a:t>Hardware-Timed Digital I/O – Onboard </a:t>
            </a:r>
            <a:r>
              <a:rPr lang="en-US" sz="3200" dirty="0" err="1"/>
              <a:t>SampleClock</a:t>
            </a:r>
            <a:endParaRPr lang="mk-MK" sz="3200" dirty="0"/>
          </a:p>
        </p:txBody>
      </p:sp>
      <p:pic>
        <p:nvPicPr>
          <p:cNvPr id="3" name="Hardware-Timed DIO 1">
            <a:hlinkClick r:id="" action="ppaction://media"/>
            <a:extLst>
              <a:ext uri="{FF2B5EF4-FFF2-40B4-BE49-F238E27FC236}">
                <a16:creationId xmlns:a16="http://schemas.microsoft.com/office/drawing/2014/main" id="{72E57F53-9A7C-47A6-9610-784B34711D28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5082" end="351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892" y="1564326"/>
            <a:ext cx="8947604" cy="5033026"/>
          </a:xfrm>
        </p:spPr>
      </p:pic>
    </p:spTree>
    <p:extLst>
      <p:ext uri="{BB962C8B-B14F-4D97-AF65-F5344CB8AC3E}">
        <p14:creationId xmlns:p14="http://schemas.microsoft.com/office/powerpoint/2010/main" val="89096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75C0E-1EC4-4237-9FCD-834EF619B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75280"/>
            <a:ext cx="8229600" cy="737496"/>
          </a:xfrm>
        </p:spPr>
        <p:txBody>
          <a:bodyPr/>
          <a:lstStyle/>
          <a:p>
            <a:r>
              <a:rPr lang="en-US" sz="3200" dirty="0"/>
              <a:t>Hardware-Timed Digital I/O – Correlated Digital I/O</a:t>
            </a:r>
            <a:endParaRPr lang="mk-MK" sz="3200" dirty="0"/>
          </a:p>
        </p:txBody>
      </p:sp>
      <p:pic>
        <p:nvPicPr>
          <p:cNvPr id="3" name="Hardware-Timed DIO 2">
            <a:hlinkClick r:id="" action="ppaction://media"/>
            <a:extLst>
              <a:ext uri="{FF2B5EF4-FFF2-40B4-BE49-F238E27FC236}">
                <a16:creationId xmlns:a16="http://schemas.microsoft.com/office/drawing/2014/main" id="{64503B97-4F8D-47AD-B773-4A27C3B45C8F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031" end="2500.333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4" y="1574794"/>
            <a:ext cx="8928992" cy="5022558"/>
          </a:xfrm>
        </p:spPr>
      </p:pic>
    </p:spTree>
    <p:extLst>
      <p:ext uri="{BB962C8B-B14F-4D97-AF65-F5344CB8AC3E}">
        <p14:creationId xmlns:p14="http://schemas.microsoft.com/office/powerpoint/2010/main" val="219705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7326556-F4F3-45A7-A261-C1B358F8A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37" y="964214"/>
            <a:ext cx="1875380" cy="1755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454574" y="146775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1" dirty="0">
                <a:latin typeface="+mj-lt"/>
              </a:rPr>
              <a:t>Innovative Teaching Approaches in development of Software Designed Instrumentation and its application in real-time systems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894649-3E22-4588-B073-A30CE2AA19FE}"/>
              </a:ext>
            </a:extLst>
          </p:cNvPr>
          <p:cNvSpPr txBox="1"/>
          <p:nvPr/>
        </p:nvSpPr>
        <p:spPr>
          <a:xfrm>
            <a:off x="1220306" y="2719215"/>
            <a:ext cx="3608364" cy="12464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500" dirty="0">
                <a:solidFill>
                  <a:prstClr val="black"/>
                </a:solidFill>
                <a:latin typeface="Garamond" panose="02020404030301010803" pitchFamily="18" charset="0"/>
                <a:cs typeface="+mn-cs"/>
              </a:rPr>
              <a:t>ITASDI</a:t>
            </a:r>
            <a:endParaRPr lang="en-US" sz="7500" dirty="0">
              <a:ln w="9525">
                <a:solidFill>
                  <a:srgbClr val="FFED00"/>
                </a:solidFill>
                <a:prstDash val="solid"/>
              </a:ln>
              <a:solidFill>
                <a:prstClr val="black"/>
              </a:solidFill>
              <a:latin typeface="Garamond" panose="02020404030301010803" pitchFamily="18" charset="0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A88EF19-99CB-4DBC-8B7B-725C8553E45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574" y="3837134"/>
            <a:ext cx="891540" cy="8915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2AC23E7-A671-4730-B2AD-AC52DA72271B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6" r="16898" b="21859"/>
          <a:stretch/>
        </p:blipFill>
        <p:spPr>
          <a:xfrm>
            <a:off x="3688842" y="3768554"/>
            <a:ext cx="949361" cy="1028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37FF7EE-90AD-4545-A8A0-E8BB8D8F7052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238" y="3785930"/>
            <a:ext cx="1028700" cy="10287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C8EB124-E47F-448D-B8E0-55F7BFA0BA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203" y="2953730"/>
            <a:ext cx="1133912" cy="75438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C1D746F-8C41-451C-BE79-F52029CAA55C}"/>
              </a:ext>
            </a:extLst>
          </p:cNvPr>
          <p:cNvSpPr txBox="1"/>
          <p:nvPr/>
        </p:nvSpPr>
        <p:spPr>
          <a:xfrm>
            <a:off x="5814650" y="2636912"/>
            <a:ext cx="1972994" cy="1275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38" dirty="0">
                <a:solidFill>
                  <a:prstClr val="black"/>
                </a:solidFill>
                <a:latin typeface="+mj-lt"/>
              </a:rPr>
              <a:t>Co-f</a:t>
            </a:r>
            <a:r>
              <a:rPr lang="en-US" sz="1538" dirty="0" err="1">
                <a:solidFill>
                  <a:prstClr val="black"/>
                </a:solidFill>
                <a:latin typeface="+mj-lt"/>
                <a:cs typeface="+mn-cs"/>
              </a:rPr>
              <a:t>unded</a:t>
            </a:r>
            <a:r>
              <a:rPr lang="en-US" sz="1538" dirty="0">
                <a:solidFill>
                  <a:prstClr val="black"/>
                </a:solidFill>
                <a:latin typeface="+mj-lt"/>
                <a:cs typeface="+mn-cs"/>
              </a:rPr>
              <a:t> by the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38" dirty="0">
                <a:solidFill>
                  <a:prstClr val="black"/>
                </a:solidFill>
                <a:latin typeface="+mj-lt"/>
                <a:cs typeface="+mn-cs"/>
              </a:rPr>
              <a:t>Erasmus+ Programme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38" dirty="0">
                <a:solidFill>
                  <a:prstClr val="black"/>
                </a:solidFill>
                <a:latin typeface="+mj-lt"/>
                <a:cs typeface="+mn-cs"/>
              </a:rPr>
              <a:t>of the European Union</a:t>
            </a:r>
          </a:p>
        </p:txBody>
      </p:sp>
      <p:pic>
        <p:nvPicPr>
          <p:cNvPr id="15" name="Picture 14" descr="Novi Sad University.svg">
            <a:extLst>
              <a:ext uri="{FF2B5EF4-FFF2-40B4-BE49-F238E27FC236}">
                <a16:creationId xmlns:a16="http://schemas.microsoft.com/office/drawing/2014/main" id="{B1BE40A5-E537-4BAD-AD83-2AB7139775E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928" y="3875058"/>
            <a:ext cx="862900" cy="802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748" y="3875058"/>
            <a:ext cx="935652" cy="86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5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E632E-1E4C-4256-8538-FEBD0AC6A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What is Data Acquisition?</a:t>
            </a:r>
            <a:endParaRPr lang="mk-MK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7D97C-9EE4-443B-8071-4BAFBF47AE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28801"/>
            <a:ext cx="8229600" cy="4248472"/>
          </a:xfrm>
        </p:spPr>
        <p:txBody>
          <a:bodyPr/>
          <a:lstStyle/>
          <a:p>
            <a:r>
              <a:rPr lang="en-US" dirty="0"/>
              <a:t>Data acquisition – DAQ</a:t>
            </a:r>
          </a:p>
          <a:p>
            <a:r>
              <a:rPr lang="en-US" dirty="0"/>
              <a:t>Automatic collection of data from sensors, instruments and devices</a:t>
            </a:r>
          </a:p>
          <a:p>
            <a:r>
              <a:rPr lang="en-US" dirty="0"/>
              <a:t>Measuring a physical phenomenon (e.g. light, temperature, pressure, sound…)</a:t>
            </a:r>
          </a:p>
          <a:p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216722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108CDF2-5D01-40E9-BD46-9E1F39C75ED7}"/>
              </a:ext>
            </a:extLst>
          </p:cNvPr>
          <p:cNvSpPr/>
          <p:nvPr/>
        </p:nvSpPr>
        <p:spPr>
          <a:xfrm>
            <a:off x="1873741" y="3743013"/>
            <a:ext cx="2954655" cy="1709928"/>
          </a:xfrm>
          <a:prstGeom prst="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500" dirty="0">
                <a:solidFill>
                  <a:schemeClr val="tx1"/>
                </a:solidFill>
              </a:rPr>
              <a:t>Signal Conditioning</a:t>
            </a:r>
            <a:endParaRPr lang="mk-MK" sz="1200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C232F09-CE05-4307-A678-4AB0E7D625C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41541478"/>
              </p:ext>
            </p:extLst>
          </p:nvPr>
        </p:nvGraphicFramePr>
        <p:xfrm>
          <a:off x="817892" y="3513596"/>
          <a:ext cx="7508216" cy="2198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E7E632E-1E4C-4256-8538-FEBD0AC6A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DAQ System Overview</a:t>
            </a:r>
            <a:endParaRPr lang="mk-MK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7D97C-9EE4-443B-8071-4BAFBF47AE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15593"/>
            <a:ext cx="7886699" cy="1550627"/>
          </a:xfrm>
        </p:spPr>
        <p:txBody>
          <a:bodyPr/>
          <a:lstStyle/>
          <a:p>
            <a:r>
              <a:rPr lang="en-US" sz="2400" dirty="0"/>
              <a:t>DAQ system building blocks</a:t>
            </a:r>
          </a:p>
          <a:p>
            <a:pPr lvl="1"/>
            <a:r>
              <a:rPr lang="en-US" sz="2000" dirty="0"/>
              <a:t>Sensor/signal</a:t>
            </a:r>
          </a:p>
          <a:p>
            <a:pPr lvl="1"/>
            <a:r>
              <a:rPr lang="en-US" sz="2000" dirty="0"/>
              <a:t>DAQ hardware</a:t>
            </a:r>
          </a:p>
          <a:p>
            <a:pPr lvl="1"/>
            <a:r>
              <a:rPr lang="en-US" sz="2000" dirty="0"/>
              <a:t>Signal conditioning</a:t>
            </a:r>
          </a:p>
          <a:p>
            <a:pPr lvl="1"/>
            <a:r>
              <a:rPr lang="en-US" sz="2000" dirty="0"/>
              <a:t>DAQ software</a:t>
            </a:r>
            <a:endParaRPr lang="mk-MK" sz="2000" dirty="0"/>
          </a:p>
        </p:txBody>
      </p:sp>
    </p:spTree>
    <p:extLst>
      <p:ext uri="{BB962C8B-B14F-4D97-AF65-F5344CB8AC3E}">
        <p14:creationId xmlns:p14="http://schemas.microsoft.com/office/powerpoint/2010/main" val="393327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C5C4B-8225-4BEF-8919-BC8A89932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Sensors</a:t>
            </a:r>
            <a:endParaRPr lang="mk-M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303B2-B640-4B4D-913B-9B0E218ECAA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Converting physical phenomena into data the computer can use</a:t>
            </a:r>
          </a:p>
          <a:p>
            <a:r>
              <a:rPr lang="en-US" sz="2400" dirty="0"/>
              <a:t>Sensors (transducers) convert physical phenomena into an electrical signal</a:t>
            </a:r>
          </a:p>
          <a:p>
            <a:r>
              <a:rPr lang="en-US" sz="2400" dirty="0"/>
              <a:t>Different sensor types have different requirements</a:t>
            </a:r>
            <a:endParaRPr lang="mk-MK" sz="24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C39B259-0D9E-4B62-BD45-3701EBD3B3B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86425957"/>
              </p:ext>
            </p:extLst>
          </p:nvPr>
        </p:nvGraphicFramePr>
        <p:xfrm>
          <a:off x="4572000" y="1556792"/>
          <a:ext cx="4114800" cy="4032446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535493">
                  <a:extLst>
                    <a:ext uri="{9D8B030D-6E8A-4147-A177-3AD203B41FA5}">
                      <a16:colId xmlns:a16="http://schemas.microsoft.com/office/drawing/2014/main" val="1179786118"/>
                    </a:ext>
                  </a:extLst>
                </a:gridCol>
                <a:gridCol w="2579307">
                  <a:extLst>
                    <a:ext uri="{9D8B030D-6E8A-4147-A177-3AD203B41FA5}">
                      <a16:colId xmlns:a16="http://schemas.microsoft.com/office/drawing/2014/main" val="1233868493"/>
                    </a:ext>
                  </a:extLst>
                </a:gridCol>
              </a:tblGrid>
              <a:tr h="236600">
                <a:tc>
                  <a:txBody>
                    <a:bodyPr/>
                    <a:lstStyle/>
                    <a:p>
                      <a:r>
                        <a:rPr lang="en-US" sz="1100" dirty="0"/>
                        <a:t>Phenomena</a:t>
                      </a:r>
                      <a:endParaRPr lang="mk-MK" sz="1100" dirty="0"/>
                    </a:p>
                  </a:txBody>
                  <a:tcPr marL="54810" marR="54810" marT="27405" marB="27405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Sensors</a:t>
                      </a:r>
                      <a:endParaRPr lang="mk-MK" sz="1100" dirty="0"/>
                    </a:p>
                  </a:txBody>
                  <a:tcPr marL="54810" marR="54810" marT="27405" marB="27405"/>
                </a:tc>
                <a:extLst>
                  <a:ext uri="{0D108BD9-81ED-4DB2-BD59-A6C34878D82A}">
                    <a16:rowId xmlns:a16="http://schemas.microsoft.com/office/drawing/2014/main" val="4016396686"/>
                  </a:ext>
                </a:extLst>
              </a:tr>
              <a:tr h="949815">
                <a:tc>
                  <a:txBody>
                    <a:bodyPr/>
                    <a:lstStyle/>
                    <a:p>
                      <a:r>
                        <a:rPr lang="en-US" sz="1100" dirty="0"/>
                        <a:t>Temperature</a:t>
                      </a:r>
                      <a:endParaRPr lang="mk-MK" sz="1100" dirty="0"/>
                    </a:p>
                  </a:txBody>
                  <a:tcPr marL="54810" marR="54810" marT="27405" marB="27405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Thermocouples</a:t>
                      </a:r>
                    </a:p>
                    <a:p>
                      <a:r>
                        <a:rPr lang="en-US" sz="1100" dirty="0"/>
                        <a:t>Resistive temperature detectors (RTDs)</a:t>
                      </a:r>
                    </a:p>
                    <a:p>
                      <a:r>
                        <a:rPr lang="en-US" sz="1100" dirty="0"/>
                        <a:t>Thermistors</a:t>
                      </a:r>
                    </a:p>
                    <a:p>
                      <a:r>
                        <a:rPr lang="en-US" sz="1100" dirty="0"/>
                        <a:t>Integrated circuit sensors</a:t>
                      </a:r>
                    </a:p>
                  </a:txBody>
                  <a:tcPr marL="54810" marR="54810" marT="27405" marB="27405"/>
                </a:tc>
                <a:extLst>
                  <a:ext uri="{0D108BD9-81ED-4DB2-BD59-A6C34878D82A}">
                    <a16:rowId xmlns:a16="http://schemas.microsoft.com/office/drawing/2014/main" val="2125019217"/>
                  </a:ext>
                </a:extLst>
              </a:tr>
              <a:tr h="414904">
                <a:tc>
                  <a:txBody>
                    <a:bodyPr/>
                    <a:lstStyle/>
                    <a:p>
                      <a:r>
                        <a:rPr lang="en-US" sz="1100" dirty="0"/>
                        <a:t>Light</a:t>
                      </a:r>
                      <a:endParaRPr lang="mk-MK" sz="1100" dirty="0"/>
                    </a:p>
                  </a:txBody>
                  <a:tcPr marL="54810" marR="54810" marT="27405" marB="27405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Vacuum tube photosensors</a:t>
                      </a:r>
                    </a:p>
                    <a:p>
                      <a:r>
                        <a:rPr lang="en-US" sz="1100" dirty="0"/>
                        <a:t>Photoconductive cells</a:t>
                      </a:r>
                      <a:endParaRPr lang="mk-MK" sz="1100" dirty="0"/>
                    </a:p>
                  </a:txBody>
                  <a:tcPr marL="54810" marR="54810" marT="27405" marB="27405"/>
                </a:tc>
                <a:extLst>
                  <a:ext uri="{0D108BD9-81ED-4DB2-BD59-A6C34878D82A}">
                    <a16:rowId xmlns:a16="http://schemas.microsoft.com/office/drawing/2014/main" val="2501712854"/>
                  </a:ext>
                </a:extLst>
              </a:tr>
              <a:tr h="236600">
                <a:tc>
                  <a:txBody>
                    <a:bodyPr/>
                    <a:lstStyle/>
                    <a:p>
                      <a:r>
                        <a:rPr lang="en-US" sz="1100" dirty="0"/>
                        <a:t>Sound</a:t>
                      </a:r>
                      <a:endParaRPr lang="mk-MK" sz="1100" dirty="0"/>
                    </a:p>
                  </a:txBody>
                  <a:tcPr marL="54810" marR="54810" marT="27405" marB="27405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Microphones</a:t>
                      </a:r>
                      <a:endParaRPr lang="mk-MK" sz="1100" dirty="0"/>
                    </a:p>
                  </a:txBody>
                  <a:tcPr marL="54810" marR="54810" marT="27405" marB="27405"/>
                </a:tc>
                <a:extLst>
                  <a:ext uri="{0D108BD9-81ED-4DB2-BD59-A6C34878D82A}">
                    <a16:rowId xmlns:a16="http://schemas.microsoft.com/office/drawing/2014/main" val="1917793370"/>
                  </a:ext>
                </a:extLst>
              </a:tr>
              <a:tr h="593208">
                <a:tc>
                  <a:txBody>
                    <a:bodyPr/>
                    <a:lstStyle/>
                    <a:p>
                      <a:r>
                        <a:rPr lang="en-US" sz="1100" dirty="0"/>
                        <a:t>Force and pressure</a:t>
                      </a:r>
                      <a:endParaRPr lang="mk-MK" sz="1100" dirty="0"/>
                    </a:p>
                  </a:txBody>
                  <a:tcPr marL="54810" marR="54810" marT="27405" marB="27405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Strain gage</a:t>
                      </a:r>
                    </a:p>
                    <a:p>
                      <a:r>
                        <a:rPr lang="en-US" sz="1100" dirty="0"/>
                        <a:t>Piezoelectric transducers</a:t>
                      </a:r>
                    </a:p>
                    <a:p>
                      <a:r>
                        <a:rPr lang="en-US" sz="1100" dirty="0"/>
                        <a:t>Load cells</a:t>
                      </a:r>
                      <a:endParaRPr lang="mk-MK" sz="1100" dirty="0"/>
                    </a:p>
                  </a:txBody>
                  <a:tcPr marL="54810" marR="54810" marT="27405" marB="27405"/>
                </a:tc>
                <a:extLst>
                  <a:ext uri="{0D108BD9-81ED-4DB2-BD59-A6C34878D82A}">
                    <a16:rowId xmlns:a16="http://schemas.microsoft.com/office/drawing/2014/main" val="2763955129"/>
                  </a:ext>
                </a:extLst>
              </a:tr>
              <a:tr h="771511">
                <a:tc>
                  <a:txBody>
                    <a:bodyPr/>
                    <a:lstStyle/>
                    <a:p>
                      <a:r>
                        <a:rPr lang="en-US" sz="1100" dirty="0"/>
                        <a:t>Position (displacement)</a:t>
                      </a:r>
                      <a:endParaRPr lang="mk-MK" sz="1100" dirty="0"/>
                    </a:p>
                  </a:txBody>
                  <a:tcPr marL="54810" marR="54810" marT="27405" marB="27405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Potentiometers</a:t>
                      </a:r>
                    </a:p>
                    <a:p>
                      <a:r>
                        <a:rPr lang="en-US" sz="1100" dirty="0"/>
                        <a:t>Linear voltage differential transformers (LVDTs)</a:t>
                      </a:r>
                    </a:p>
                    <a:p>
                      <a:r>
                        <a:rPr lang="en-US" sz="1100" dirty="0"/>
                        <a:t>Optical encoders</a:t>
                      </a:r>
                      <a:endParaRPr lang="mk-MK" sz="1100" dirty="0"/>
                    </a:p>
                  </a:txBody>
                  <a:tcPr marL="54810" marR="54810" marT="27405" marB="27405"/>
                </a:tc>
                <a:extLst>
                  <a:ext uri="{0D108BD9-81ED-4DB2-BD59-A6C34878D82A}">
                    <a16:rowId xmlns:a16="http://schemas.microsoft.com/office/drawing/2014/main" val="1110016189"/>
                  </a:ext>
                </a:extLst>
              </a:tr>
              <a:tr h="593208">
                <a:tc>
                  <a:txBody>
                    <a:bodyPr/>
                    <a:lstStyle/>
                    <a:p>
                      <a:r>
                        <a:rPr lang="en-US" sz="1100" dirty="0"/>
                        <a:t>Fluid flow</a:t>
                      </a:r>
                      <a:endParaRPr lang="mk-MK" sz="1100" dirty="0"/>
                    </a:p>
                  </a:txBody>
                  <a:tcPr marL="54810" marR="54810" marT="27405" marB="27405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Head meters</a:t>
                      </a:r>
                    </a:p>
                    <a:p>
                      <a:r>
                        <a:rPr lang="en-US" sz="1100" dirty="0"/>
                        <a:t>Rotational flowmeters</a:t>
                      </a:r>
                    </a:p>
                    <a:p>
                      <a:r>
                        <a:rPr lang="en-US" sz="1100" dirty="0"/>
                        <a:t>Ultrasonic flowmeters</a:t>
                      </a:r>
                      <a:endParaRPr lang="mk-MK" sz="1100" dirty="0"/>
                    </a:p>
                  </a:txBody>
                  <a:tcPr marL="54810" marR="54810" marT="27405" marB="27405"/>
                </a:tc>
                <a:extLst>
                  <a:ext uri="{0D108BD9-81ED-4DB2-BD59-A6C34878D82A}">
                    <a16:rowId xmlns:a16="http://schemas.microsoft.com/office/drawing/2014/main" val="3409999817"/>
                  </a:ext>
                </a:extLst>
              </a:tr>
              <a:tr h="236600">
                <a:tc>
                  <a:txBody>
                    <a:bodyPr/>
                    <a:lstStyle/>
                    <a:p>
                      <a:r>
                        <a:rPr lang="en-US" sz="1100" dirty="0"/>
                        <a:t>pH</a:t>
                      </a:r>
                      <a:endParaRPr lang="mk-MK" sz="1100" dirty="0"/>
                    </a:p>
                  </a:txBody>
                  <a:tcPr marL="54810" marR="54810" marT="27405" marB="27405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pH electrodes</a:t>
                      </a:r>
                      <a:endParaRPr lang="mk-MK" sz="1100" dirty="0"/>
                    </a:p>
                  </a:txBody>
                  <a:tcPr marL="54810" marR="54810" marT="27405" marB="27405"/>
                </a:tc>
                <a:extLst>
                  <a:ext uri="{0D108BD9-81ED-4DB2-BD59-A6C34878D82A}">
                    <a16:rowId xmlns:a16="http://schemas.microsoft.com/office/drawing/2014/main" val="37961840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222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C5C4B-8225-4BEF-8919-BC8A89932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28998"/>
            <a:ext cx="7886700" cy="994172"/>
          </a:xfrm>
        </p:spPr>
        <p:txBody>
          <a:bodyPr>
            <a:normAutofit/>
          </a:bodyPr>
          <a:lstStyle/>
          <a:p>
            <a:r>
              <a:rPr lang="en-US" sz="3200" dirty="0"/>
              <a:t>Signals</a:t>
            </a:r>
            <a:endParaRPr lang="mk-MK" sz="3200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E251510-1159-4E02-800B-A23BC7E50B3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Signals in terms of data acquisition</a:t>
            </a:r>
          </a:p>
          <a:p>
            <a:r>
              <a:rPr lang="en-US" sz="2400" dirty="0"/>
              <a:t>Types of signals:</a:t>
            </a:r>
          </a:p>
          <a:p>
            <a:pPr lvl="1"/>
            <a:r>
              <a:rPr lang="en-US" sz="2000" dirty="0"/>
              <a:t>Analog</a:t>
            </a:r>
          </a:p>
          <a:p>
            <a:pPr lvl="1"/>
            <a:r>
              <a:rPr lang="en-US" sz="2000" dirty="0"/>
              <a:t>Digital</a:t>
            </a:r>
          </a:p>
          <a:p>
            <a:r>
              <a:rPr lang="en-US" sz="2400" dirty="0"/>
              <a:t>Types of information to be obtained from signals:</a:t>
            </a:r>
          </a:p>
          <a:p>
            <a:pPr lvl="1"/>
            <a:r>
              <a:rPr lang="en-US" sz="2000" dirty="0"/>
              <a:t>State</a:t>
            </a:r>
          </a:p>
          <a:p>
            <a:pPr lvl="1"/>
            <a:r>
              <a:rPr lang="en-US" sz="2000" dirty="0"/>
              <a:t>Rate</a:t>
            </a:r>
          </a:p>
          <a:p>
            <a:pPr lvl="1"/>
            <a:r>
              <a:rPr lang="en-US" sz="2000" dirty="0"/>
              <a:t>Level</a:t>
            </a:r>
          </a:p>
          <a:p>
            <a:pPr lvl="1"/>
            <a:r>
              <a:rPr lang="en-US" sz="2000" dirty="0"/>
              <a:t>Shape </a:t>
            </a:r>
          </a:p>
          <a:p>
            <a:pPr lvl="1"/>
            <a:r>
              <a:rPr lang="en-US" sz="2000" dirty="0"/>
              <a:t>Frequency etc.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8A526721-779A-438D-BC0A-62AF66336E3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57700" y="2567540"/>
            <a:ext cx="4229100" cy="2581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66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C5C4B-8225-4BEF-8919-BC8A89932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Signals – Analog Signals</a:t>
            </a:r>
            <a:endParaRPr lang="mk-MK" sz="3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723BE6-18B6-4CF6-A77D-86CD490DF3B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dirty="0"/>
              <a:t>Analog signals can be at any voltage level with respect to  time</a:t>
            </a:r>
          </a:p>
          <a:p>
            <a:r>
              <a:rPr lang="en-US" sz="2400" dirty="0"/>
              <a:t>Different physical aspects to be measured compared to digital signals</a:t>
            </a:r>
          </a:p>
          <a:p>
            <a:r>
              <a:rPr lang="en-US" sz="2400" dirty="0"/>
              <a:t>Analog signal information:</a:t>
            </a:r>
          </a:p>
          <a:p>
            <a:pPr lvl="1"/>
            <a:r>
              <a:rPr lang="en-US" sz="2000" dirty="0"/>
              <a:t>Level</a:t>
            </a:r>
          </a:p>
          <a:p>
            <a:pPr lvl="1"/>
            <a:r>
              <a:rPr lang="en-US" sz="2000" dirty="0"/>
              <a:t>Shape</a:t>
            </a:r>
          </a:p>
          <a:p>
            <a:pPr lvl="1"/>
            <a:r>
              <a:rPr lang="en-US" sz="2000" dirty="0"/>
              <a:t>Frequency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3CCF12E-B4E1-481D-AB48-B55F1D09AA1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r="66711"/>
          <a:stretch/>
        </p:blipFill>
        <p:spPr>
          <a:xfrm>
            <a:off x="5652121" y="1735549"/>
            <a:ext cx="2323436" cy="424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FB7DD-EEC3-44E7-B542-DD9F8F5FC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Analog Input - Signal </a:t>
            </a:r>
            <a:r>
              <a:rPr lang="en-US" sz="3200" dirty="0" err="1"/>
              <a:t>Samplin</a:t>
            </a:r>
            <a:r>
              <a:rPr lang="sr-Latn-RS" sz="3200" dirty="0"/>
              <a:t>g</a:t>
            </a:r>
            <a:endParaRPr lang="mk-MK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B421BB-56B4-4A3F-904A-65C0D54A77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Analog signals are converted to digital form before being processed by a computer</a:t>
            </a:r>
          </a:p>
          <a:p>
            <a:r>
              <a:rPr lang="en-US" dirty="0"/>
              <a:t>Finite set of values in the independent (time/space) and dependent (amplitude) variable</a:t>
            </a:r>
          </a:p>
          <a:p>
            <a:r>
              <a:rPr lang="en-US" dirty="0"/>
              <a:t>Converting analog signal into a digital representation is done by using an analog-to-digital (A/D) converter</a:t>
            </a:r>
            <a:endParaRPr lang="mk-MK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6FA7A1-3FB7-4780-A2E2-75473C2BE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517" y="4041888"/>
            <a:ext cx="6360966" cy="218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 - &amp;quot;Data Acquisition Techniques Using LabVIEW&amp;quot;&quot;/&gt;&lt;property id=&quot;20307&quot; value=&quot;346&quot;/&gt;&lt;/object&gt;&lt;object type=&quot;3&quot; unique_id=&quot;10004&quot;&gt;&lt;property id=&quot;20148&quot; value=&quot;5&quot;/&gt;&lt;property id=&quot;20300&quot; value=&quot;Slide 2 - &amp;quot;Outline&amp;quot;&quot;/&gt;&lt;property id=&quot;20307&quot; value=&quot;351&quot;/&gt;&lt;/object&gt;&lt;object type=&quot;3&quot; unique_id=&quot;10013&quot;&gt;&lt;property id=&quot;20148&quot; value=&quot;5&quot;/&gt;&lt;property id=&quot;20300&quot; value=&quot;Slide 38&quot;/&gt;&lt;property id=&quot;20307&quot; value=&quot;416&quot;/&gt;&lt;/object&gt;&lt;object type=&quot;3&quot; unique_id=&quot;10014&quot;&gt;&lt;property id=&quot;20148&quot; value=&quot;5&quot;/&gt;&lt;property id=&quot;20300&quot; value=&quot;Slide 39&quot;/&gt;&lt;property id=&quot;20307&quot; value=&quot;360&quot;/&gt;&lt;/object&gt;&lt;object type=&quot;3&quot; unique_id=&quot;10431&quot;&gt;&lt;property id=&quot;20148&quot; value=&quot;5&quot;/&gt;&lt;property id=&quot;20300&quot; value=&quot;Slide 33 - &amp;quot;DIGITAL Input / Output ACQUISITION TECHNIQUES&amp;quot;&quot;/&gt;&lt;property id=&quot;20307&quot; value=&quot;438&quot;/&gt;&lt;/object&gt;&lt;object type=&quot;3&quot; unique_id=&quot;13700&quot;&gt;&lt;property id=&quot;20148&quot; value=&quot;5&quot;/&gt;&lt;property id=&quot;20300&quot; value=&quot;Slide 3 - &amp;quot;DATA ACQUISITION SYSTEMS OVERVIEW&amp;quot;&quot;/&gt;&lt;property id=&quot;20307&quot; value=&quot;468&quot;/&gt;&lt;/object&gt;&lt;object type=&quot;3&quot; unique_id=&quot;13701&quot;&gt;&lt;property id=&quot;20148&quot; value=&quot;5&quot;/&gt;&lt;property id=&quot;20300&quot; value=&quot;Slide 4 - &amp;quot;What is Data Acquisition?&amp;quot;&quot;/&gt;&lt;property id=&quot;20307&quot; value=&quot;268&quot;/&gt;&lt;/object&gt;&lt;object type=&quot;3&quot; unique_id=&quot;13702&quot;&gt;&lt;property id=&quot;20148&quot; value=&quot;5&quot;/&gt;&lt;property id=&quot;20300&quot; value=&quot;Slide 5 - &amp;quot;DAQ System Overview&amp;quot;&quot;/&gt;&lt;property id=&quot;20307&quot; value=&quot;267&quot;/&gt;&lt;/object&gt;&lt;object type=&quot;3&quot; unique_id=&quot;13703&quot;&gt;&lt;property id=&quot;20148&quot; value=&quot;5&quot;/&gt;&lt;property id=&quot;20300&quot; value=&quot;Slide 6 - &amp;quot;Sensors&amp;quot;&quot;/&gt;&lt;property id=&quot;20307&quot; value=&quot;259&quot;/&gt;&lt;/object&gt;&lt;object type=&quot;3&quot; unique_id=&quot;13704&quot;&gt;&lt;property id=&quot;20148&quot; value=&quot;5&quot;/&gt;&lt;property id=&quot;20300&quot; value=&quot;Slide 7 - &amp;quot;Signals&amp;quot;&quot;/&gt;&lt;property id=&quot;20307&quot; value=&quot;270&quot;/&gt;&lt;/object&gt;&lt;object type=&quot;3&quot; unique_id=&quot;13705&quot;&gt;&lt;property id=&quot;20148&quot; value=&quot;5&quot;/&gt;&lt;property id=&quot;20300&quot; value=&quot;Slide 8 - &amp;quot;Signals – Analog Signals&amp;quot;&quot;/&gt;&lt;property id=&quot;20307&quot; value=&quot;271&quot;/&gt;&lt;/object&gt;&lt;object type=&quot;3&quot; unique_id=&quot;13706&quot;&gt;&lt;property id=&quot;20148&quot; value=&quot;5&quot;/&gt;&lt;property id=&quot;20300&quot; value=&quot;Slide 10 - &amp;quot;Signals – Digital Signals&amp;quot;&quot;/&gt;&lt;property id=&quot;20307&quot; value=&quot;272&quot;/&gt;&lt;/object&gt;&lt;object type=&quot;3&quot; unique_id=&quot;13707&quot;&gt;&lt;property id=&quot;20148&quot; value=&quot;5&quot;/&gt;&lt;property id=&quot;20300&quot; value=&quot;Slide 11 - &amp;quot;Signal Conditioning&amp;quot;&quot;/&gt;&lt;property id=&quot;20307&quot; value=&quot;269&quot;/&gt;&lt;/object&gt;&lt;object type=&quot;3&quot; unique_id=&quot;13708&quot;&gt;&lt;property id=&quot;20148&quot; value=&quot;5&quot;/&gt;&lt;property id=&quot;20300&quot; value=&quot;Slide 12 - &amp;quot;DAQ Hardware&amp;quot;&quot;/&gt;&lt;property id=&quot;20307&quot; value=&quot;261&quot;/&gt;&lt;/object&gt;&lt;object type=&quot;3&quot; unique_id=&quot;13709&quot;&gt;&lt;property id=&quot;20148&quot; value=&quot;5&quot;/&gt;&lt;property id=&quot;20300&quot; value=&quot;Slide 13 - &amp;quot;DAQ Hardware – DAQ Devices&amp;quot;&quot;/&gt;&lt;property id=&quot;20307&quot; value=&quot;469&quot;/&gt;&lt;/object&gt;&lt;object type=&quot;3&quot; unique_id=&quot;13711&quot;&gt;&lt;property id=&quot;20148&quot; value=&quot;5&quot;/&gt;&lt;property id=&quot;20300&quot; value=&quot;Slide 14 - &amp;quot;DAQ Software&amp;quot;&quot;/&gt;&lt;property id=&quot;20307&quot; value=&quot;466&quot;/&gt;&lt;/object&gt;&lt;object type=&quot;3&quot; unique_id=&quot;13712&quot;&gt;&lt;property id=&quot;20148&quot; value=&quot;5&quot;/&gt;&lt;property id=&quot;20300&quot; value=&quot;Slide 15 - &amp;quot;Overview of NI-DAQmx VIs&amp;quot;&quot;/&gt;&lt;property id=&quot;20307&quot; value=&quot;471&quot;/&gt;&lt;/object&gt;&lt;object type=&quot;3&quot; unique_id=&quot;13713&quot;&gt;&lt;property id=&quot;20148&quot; value=&quot;5&quot;/&gt;&lt;property id=&quot;20300&quot; value=&quot;Slide 16 - &amp;quot;NI-DAQmx VIs&amp;quot;&quot;/&gt;&lt;property id=&quot;20307&quot; value=&quot;472&quot;/&gt;&lt;/object&gt;&lt;object type=&quot;3&quot; unique_id=&quot;13715&quot;&gt;&lt;property id=&quot;20148&quot; value=&quot;5&quot;/&gt;&lt;property id=&quot;20300&quot; value=&quot;Slide 18 - &amp;quot;ANALOG INPUT ACQUISITION TECHNIQUES&amp;quot;&quot;/&gt;&lt;property id=&quot;20307&quot; value=&quot;467&quot;/&gt;&lt;/object&gt;&lt;object type=&quot;3&quot; unique_id=&quot;13716&quot;&gt;&lt;property id=&quot;20148&quot; value=&quot;5&quot;/&gt;&lt;property id=&quot;20300&quot; value=&quot;Slide 19 - &amp;quot;Using the DAQmx Analog Read VI&amp;quot;&quot;/&gt;&lt;property id=&quot;20307&quot; value=&quot;484&quot;/&gt;&lt;/object&gt;&lt;object type=&quot;3&quot; unique_id=&quot;13717&quot;&gt;&lt;property id=&quot;20148&quot; value=&quot;5&quot;/&gt;&lt;property id=&quot;20300&quot; value=&quot;Slide 20 - &amp;quot;Single Sample Software-Timed Acquisition&amp;quot;&quot;/&gt;&lt;property id=&quot;20307&quot; value=&quot;474&quot;/&gt;&lt;/object&gt;&lt;object type=&quot;3&quot; unique_id=&quot;13718&quot;&gt;&lt;property id=&quot;20148&quot; value=&quot;5&quot;/&gt;&lt;property id=&quot;20300&quot; value=&quot;Slide 21 - &amp;quot;Finite Buffered Acquisition&amp;quot;&quot;/&gt;&lt;property id=&quot;20307&quot; value=&quot;475&quot;/&gt;&lt;/object&gt;&lt;object type=&quot;3&quot; unique_id=&quot;13719&quot;&gt;&lt;property id=&quot;20148&quot; value=&quot;5&quot;/&gt;&lt;property id=&quot;20300&quot; value=&quot;Slide 23 - &amp;quot;Continuous Buffered Acquisition&amp;quot;&quot;/&gt;&lt;property id=&quot;20307&quot; value=&quot;476&quot;/&gt;&lt;/object&gt;&lt;object type=&quot;3&quot; unique_id=&quot;13720&quot;&gt;&lt;property id=&quot;20148&quot; value=&quot;5&quot;/&gt;&lt;property id=&quot;20300&quot; value=&quot;Slide 25 - &amp;quot;ANALOG OUTPUT ACQUISITION TECHNIQUES&amp;quot;&quot;/&gt;&lt;property id=&quot;20307&quot; value=&quot;477&quot;/&gt;&lt;/object&gt;&lt;object type=&quot;3&quot; unique_id=&quot;13721&quot;&gt;&lt;property id=&quot;20148&quot; value=&quot;5&quot;/&gt;&lt;property id=&quot;20300&quot; value=&quot;Slide 26 - &amp;quot;Using the DAQmx Analog Write VI&amp;quot;&quot;/&gt;&lt;property id=&quot;20307&quot; value=&quot;485&quot;/&gt;&lt;/object&gt;&lt;object type=&quot;3&quot; unique_id=&quot;13722&quot;&gt;&lt;property id=&quot;20148&quot; value=&quot;5&quot;/&gt;&lt;property id=&quot;20300&quot; value=&quot;Slide 27 - &amp;quot;Single Sample Generation&amp;quot;&quot;/&gt;&lt;property id=&quot;20307&quot; value=&quot;478&quot;/&gt;&lt;/object&gt;&lt;object type=&quot;3&quot; unique_id=&quot;13723&quot;&gt;&lt;property id=&quot;20148&quot; value=&quot;5&quot;/&gt;&lt;property id=&quot;20300&quot; value=&quot;Slide 28 - &amp;quot;Finite Buffered Generation&amp;quot;&quot;/&gt;&lt;property id=&quot;20307&quot; value=&quot;479&quot;/&gt;&lt;/object&gt;&lt;object type=&quot;3&quot; unique_id=&quot;13724&quot;&gt;&lt;property id=&quot;20148&quot; value=&quot;5&quot;/&gt;&lt;property id=&quot;20300&quot; value=&quot;Slide 31 - &amp;quot;Continuous Buffered Generation&amp;quot;&quot;/&gt;&lt;property id=&quot;20307&quot; value=&quot;480&quot;/&gt;&lt;/object&gt;&lt;object type=&quot;3&quot; unique_id=&quot;13729&quot;&gt;&lt;property id=&quot;20148&quot; value=&quot;5&quot;/&gt;&lt;property id=&quot;20300&quot; value=&quot;Slide 35 - &amp;quot;Using the DAQmx Digital Read and Write VI&amp;quot;&quot;/&gt;&lt;property id=&quot;20307&quot; value=&quot;487&quot;/&gt;&lt;/object&gt;&lt;object type=&quot;3&quot; unique_id=&quot;13731&quot;&gt;&lt;property id=&quot;20148&quot; value=&quot;5&quot;/&gt;&lt;property id=&quot;20300&quot; value=&quot;Slide 37 - &amp;quot;Hardware-Timed Digital I/O – Correlated Digital I/O&amp;quot;&quot;/&gt;&lt;property id=&quot;20307&quot; value=&quot;488&quot;/&gt;&lt;/object&gt;&lt;object type=&quot;3&quot; unique_id=&quot;13849&quot;&gt;&lt;property id=&quot;20148&quot; value=&quot;5&quot;/&gt;&lt;property id=&quot;20300&quot; value=&quot;Slide 9 - &amp;quot;Analog Input - Signal Sampling&amp;quot;&quot;/&gt;&lt;property id=&quot;20307&quot; value=&quot;280&quot;/&gt;&lt;/object&gt;&lt;object type=&quot;3&quot; unique_id=&quot;14156&quot;&gt;&lt;property id=&quot;20148&quot; value=&quot;5&quot;/&gt;&lt;property id=&quot;20300&quot; value=&quot;Slide 22 - &amp;quot;Finite Buffered Acquisition&amp;quot;&quot;/&gt;&lt;property id=&quot;20307&quot; value=&quot;489&quot;/&gt;&lt;/object&gt;&lt;object type=&quot;3&quot; unique_id=&quot;14157&quot;&gt;&lt;property id=&quot;20148&quot; value=&quot;5&quot;/&gt;&lt;property id=&quot;20300&quot; value=&quot;Slide 24 - &amp;quot;Continuous Buffered Acquisition&amp;quot;&quot;/&gt;&lt;property id=&quot;20307&quot; value=&quot;490&quot;/&gt;&lt;/object&gt;&lt;object type=&quot;3&quot; unique_id=&quot;14158&quot;&gt;&lt;property id=&quot;20148&quot; value=&quot;5&quot;/&gt;&lt;property id=&quot;20300&quot; value=&quot;Slide 29 - &amp;quot;Finite Buffered Generation – Sample Clock&amp;quot;&quot;/&gt;&lt;property id=&quot;20307&quot; value=&quot;492&quot;/&gt;&lt;/object&gt;&lt;object type=&quot;3&quot; unique_id=&quot;14159&quot;&gt;&lt;property id=&quot;20148&quot; value=&quot;5&quot;/&gt;&lt;property id=&quot;20300&quot; value=&quot;Slide 30 - &amp;quot;Finite Buffered Generation – Use Waveform&amp;quot;&quot;/&gt;&lt;property id=&quot;20307&quot; value=&quot;493&quot;/&gt;&lt;/object&gt;&lt;object type=&quot;3&quot; unique_id=&quot;14160&quot;&gt;&lt;property id=&quot;20148&quot; value=&quot;5&quot;/&gt;&lt;property id=&quot;20300&quot; value=&quot;Slide 32 - &amp;quot;Continuous Buffered Generation&amp;quot;&quot;/&gt;&lt;property id=&quot;20307&quot; value=&quot;491&quot;/&gt;&lt;/object&gt;&lt;object type=&quot;3&quot; unique_id=&quot;14396&quot;&gt;&lt;property id=&quot;20148&quot; value=&quot;5&quot;/&gt;&lt;property id=&quot;20300&quot; value=&quot;Slide 17 - &amp;quot;Waveform Data Type&amp;quot;&quot;/&gt;&lt;property id=&quot;20307&quot; value=&quot;494&quot;/&gt;&lt;/object&gt;&lt;object type=&quot;3&quot; unique_id=&quot;14397&quot;&gt;&lt;property id=&quot;20148&quot; value=&quot;5&quot;/&gt;&lt;property id=&quot;20300&quot; value=&quot;Slide 34 - &amp;quot;Digital I/O Overview&amp;quot;&quot;/&gt;&lt;property id=&quot;20307&quot; value=&quot;496&quot;/&gt;&lt;/object&gt;&lt;object type=&quot;3&quot; unique_id=&quot;14398&quot;&gt;&lt;property id=&quot;20148&quot; value=&quot;5&quot;/&gt;&lt;property id=&quot;20300&quot; value=&quot;Slide 36 - &amp;quot;Hardware-Timed Digital I/O – Onboard SampleClock&amp;quot;&quot;/&gt;&lt;property id=&quot;20307&quot; value=&quot;495&quot;/&gt;&lt;/object&gt;&lt;/object&gt;&lt;object type=&quot;8&quot; unique_id=&quot;1002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5973</TotalTime>
  <Words>775</Words>
  <Application>Microsoft Office PowerPoint</Application>
  <PresentationFormat>On-screen Show (4:3)</PresentationFormat>
  <Paragraphs>183</Paragraphs>
  <Slides>38</Slides>
  <Notes>0</Notes>
  <HiddenSlides>0</HiddenSlides>
  <MMClips>11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8" baseType="lpstr">
      <vt:lpstr>adagio_slab</vt:lpstr>
      <vt:lpstr>Arial</vt:lpstr>
      <vt:lpstr>Calibri</vt:lpstr>
      <vt:lpstr>Calibri Light</vt:lpstr>
      <vt:lpstr>Cambria Math</vt:lpstr>
      <vt:lpstr>Consolas</vt:lpstr>
      <vt:lpstr>Garamond</vt:lpstr>
      <vt:lpstr>Wingdings</vt:lpstr>
      <vt:lpstr>Pixel</vt:lpstr>
      <vt:lpstr>1_Office Theme</vt:lpstr>
      <vt:lpstr>Data Acquisition Techniques Using LabVIEW</vt:lpstr>
      <vt:lpstr>Outline</vt:lpstr>
      <vt:lpstr>DATA ACQUISITION SYSTEMS OVERVIEW</vt:lpstr>
      <vt:lpstr>What is Data Acquisition?</vt:lpstr>
      <vt:lpstr>DAQ System Overview</vt:lpstr>
      <vt:lpstr>Sensors</vt:lpstr>
      <vt:lpstr>Signals</vt:lpstr>
      <vt:lpstr>Signals – Analog Signals</vt:lpstr>
      <vt:lpstr>Analog Input - Signal Sampling</vt:lpstr>
      <vt:lpstr>Signals – Digital Signals</vt:lpstr>
      <vt:lpstr>Signal Conditioning</vt:lpstr>
      <vt:lpstr>DAQ Hardware</vt:lpstr>
      <vt:lpstr>DAQ Hardware – DAQ Devices</vt:lpstr>
      <vt:lpstr>DAQ Software</vt:lpstr>
      <vt:lpstr>Overview of NI-DAQmx VIs</vt:lpstr>
      <vt:lpstr>NI-DAQmx VIs</vt:lpstr>
      <vt:lpstr>Waveform Data Type</vt:lpstr>
      <vt:lpstr>ANALOG INPUT ACQUISITION TECHNIQUES</vt:lpstr>
      <vt:lpstr>Using the DAQmx Analog Read VI</vt:lpstr>
      <vt:lpstr>Single Sample Software-Timed Acquisition</vt:lpstr>
      <vt:lpstr>Finite Buffered Acquisition</vt:lpstr>
      <vt:lpstr>Finite Buffered Acquisition</vt:lpstr>
      <vt:lpstr>Continuous Buffered Acquisition</vt:lpstr>
      <vt:lpstr>Continuous Buffered Acquisition</vt:lpstr>
      <vt:lpstr>ANALOG OUTPUT ACQUISITION TECHNIQUES</vt:lpstr>
      <vt:lpstr>Using the DAQmx Analog Write VI</vt:lpstr>
      <vt:lpstr>Single Sample Generation</vt:lpstr>
      <vt:lpstr>Finite Buffered Generation</vt:lpstr>
      <vt:lpstr>Finite Buffered Generation – Sample Clock</vt:lpstr>
      <vt:lpstr>Finite Buffered Generation – Use Waveform</vt:lpstr>
      <vt:lpstr>Continuous Buffered Generation</vt:lpstr>
      <vt:lpstr>Continuous Buffered Generation</vt:lpstr>
      <vt:lpstr>DIGITAL Input / Output ACQUISITION TECHNIQUES</vt:lpstr>
      <vt:lpstr>Digital I/O Overview</vt:lpstr>
      <vt:lpstr>Using the DAQmx Digital Read and Write VI</vt:lpstr>
      <vt:lpstr>Hardware-Timed Digital I/O – Onboard SampleClock</vt:lpstr>
      <vt:lpstr>Hardware-Timed Digital I/O – Correlated Digital I/O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СТУКТУРИ И УНИИ</dc:title>
  <dc:creator>Dejan</dc:creator>
  <cp:lastModifiedBy>Zivko Kokolanski</cp:lastModifiedBy>
  <cp:revision>1480</cp:revision>
  <cp:lastPrinted>2018-10-03T10:37:30Z</cp:lastPrinted>
  <dcterms:created xsi:type="dcterms:W3CDTF">2004-12-05T11:40:23Z</dcterms:created>
  <dcterms:modified xsi:type="dcterms:W3CDTF">2019-09-08T10:32:08Z</dcterms:modified>
</cp:coreProperties>
</file>